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155.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156.xml" ContentType="application/vnd.openxmlformats-officedocument.drawingml.chart+xml"/>
  <Override PartName="/ppt/charts/style156.xml" ContentType="application/vnd.ms-office.chartstyle+xml"/>
  <Override PartName="/ppt/charts/colors156.xml" ContentType="application/vnd.ms-office.chartcolorstyle+xml"/>
  <Override PartName="/ppt/charts/chart157.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158.xml" ContentType="application/vnd.openxmlformats-officedocument.drawingml.chart+xml"/>
  <Override PartName="/ppt/charts/style158.xml" ContentType="application/vnd.ms-office.chartstyle+xml"/>
  <Override PartName="/ppt/charts/colors158.xml" ContentType="application/vnd.ms-office.chartcolorstyle+xml"/>
  <Override PartName="/ppt/charts/chart159.xml" ContentType="application/vnd.openxmlformats-officedocument.drawingml.chart+xml"/>
  <Override PartName="/ppt/charts/style159.xml" ContentType="application/vnd.ms-office.chartstyle+xml"/>
  <Override PartName="/ppt/charts/colors159.xml" ContentType="application/vnd.ms-office.chartcolorstyle+xml"/>
  <Override PartName="/ppt/charts/chart160.xml" ContentType="application/vnd.openxmlformats-officedocument.drawingml.chart+xml"/>
  <Override PartName="/ppt/charts/style160.xml" ContentType="application/vnd.ms-office.chartstyle+xml"/>
  <Override PartName="/ppt/charts/colors160.xml" ContentType="application/vnd.ms-office.chartcolorstyle+xml"/>
  <Override PartName="/ppt/charts/chart161.xml" ContentType="application/vnd.openxmlformats-officedocument.drawingml.chart+xml"/>
  <Override PartName="/ppt/charts/style161.xml" ContentType="application/vnd.ms-office.chartstyle+xml"/>
  <Override PartName="/ppt/charts/colors161.xml" ContentType="application/vnd.ms-office.chartcolorstyle+xml"/>
  <Override PartName="/ppt/charts/chart162.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163.xml" ContentType="application/vnd.openxmlformats-officedocument.drawingml.chart+xml"/>
  <Override PartName="/ppt/charts/style163.xml" ContentType="application/vnd.ms-office.chartstyle+xml"/>
  <Override PartName="/ppt/charts/colors163.xml" ContentType="application/vnd.ms-office.chartcolorstyle+xml"/>
  <Override PartName="/ppt/charts/chart164.xml" ContentType="application/vnd.openxmlformats-officedocument.drawingml.chart+xml"/>
  <Override PartName="/ppt/charts/style164.xml" ContentType="application/vnd.ms-office.chartstyle+xml"/>
  <Override PartName="/ppt/charts/colors164.xml" ContentType="application/vnd.ms-office.chartcolorstyle+xml"/>
  <Override PartName="/ppt/charts/chart165.xml" ContentType="application/vnd.openxmlformats-officedocument.drawingml.chart+xml"/>
  <Override PartName="/ppt/charts/style165.xml" ContentType="application/vnd.ms-office.chartstyle+xml"/>
  <Override PartName="/ppt/charts/colors165.xml" ContentType="application/vnd.ms-office.chartcolorstyle+xml"/>
  <Override PartName="/ppt/charts/chart166.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167.xml" ContentType="application/vnd.openxmlformats-officedocument.drawingml.chart+xml"/>
  <Override PartName="/ppt/charts/style167.xml" ContentType="application/vnd.ms-office.chartstyle+xml"/>
  <Override PartName="/ppt/charts/colors167.xml" ContentType="application/vnd.ms-office.chartcolorstyle+xml"/>
  <Override PartName="/ppt/charts/chart168.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169.xml" ContentType="application/vnd.openxmlformats-officedocument.drawingml.chart+xml"/>
  <Override PartName="/ppt/charts/style169.xml" ContentType="application/vnd.ms-office.chartstyle+xml"/>
  <Override PartName="/ppt/charts/colors169.xml" ContentType="application/vnd.ms-office.chartcolorstyle+xml"/>
  <Override PartName="/ppt/charts/chart170.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171.xml" ContentType="application/vnd.openxmlformats-officedocument.drawingml.chart+xml"/>
  <Override PartName="/ppt/charts/style171.xml" ContentType="application/vnd.ms-office.chartstyle+xml"/>
  <Override PartName="/ppt/charts/colors171.xml" ContentType="application/vnd.ms-office.chartcolorstyle+xml"/>
  <Override PartName="/ppt/charts/chart172.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173.xml" ContentType="application/vnd.openxmlformats-officedocument.drawingml.chart+xml"/>
  <Override PartName="/ppt/charts/style173.xml" ContentType="application/vnd.ms-office.chartstyle+xml"/>
  <Override PartName="/ppt/charts/colors173.xml" ContentType="application/vnd.ms-office.chartcolorstyle+xml"/>
  <Override PartName="/ppt/charts/chart174.xml" ContentType="application/vnd.openxmlformats-officedocument.drawingml.chart+xml"/>
  <Override PartName="/ppt/charts/style174.xml" ContentType="application/vnd.ms-office.chartstyle+xml"/>
  <Override PartName="/ppt/charts/colors174.xml" ContentType="application/vnd.ms-office.chartcolorstyle+xml"/>
  <Override PartName="/ppt/charts/chart175.xml" ContentType="application/vnd.openxmlformats-officedocument.drawingml.chart+xml"/>
  <Override PartName="/ppt/charts/style175.xml" ContentType="application/vnd.ms-office.chartstyle+xml"/>
  <Override PartName="/ppt/charts/colors175.xml" ContentType="application/vnd.ms-office.chartcolorstyle+xml"/>
  <Override PartName="/ppt/charts/chart176.xml" ContentType="application/vnd.openxmlformats-officedocument.drawingml.chart+xml"/>
  <Override PartName="/ppt/charts/style176.xml" ContentType="application/vnd.ms-office.chartstyle+xml"/>
  <Override PartName="/ppt/charts/colors176.xml" ContentType="application/vnd.ms-office.chartcolorstyle+xml"/>
  <Override PartName="/ppt/charts/chart177.xml" ContentType="application/vnd.openxmlformats-officedocument.drawingml.chart+xml"/>
  <Override PartName="/ppt/charts/style177.xml" ContentType="application/vnd.ms-office.chartstyle+xml"/>
  <Override PartName="/ppt/charts/colors177.xml" ContentType="application/vnd.ms-office.chartcolorstyle+xml"/>
  <Override PartName="/ppt/charts/chart178.xml" ContentType="application/vnd.openxmlformats-officedocument.drawingml.chart+xml"/>
  <Override PartName="/ppt/charts/style178.xml" ContentType="application/vnd.ms-office.chartstyle+xml"/>
  <Override PartName="/ppt/charts/colors178.xml" ContentType="application/vnd.ms-office.chartcolorstyle+xml"/>
  <Override PartName="/ppt/charts/chart179.xml" ContentType="application/vnd.openxmlformats-officedocument.drawingml.chart+xml"/>
  <Override PartName="/ppt/charts/style179.xml" ContentType="application/vnd.ms-office.chartstyle+xml"/>
  <Override PartName="/ppt/charts/colors179.xml" ContentType="application/vnd.ms-office.chartcolorstyle+xml"/>
  <Override PartName="/ppt/charts/chart180.xml" ContentType="application/vnd.openxmlformats-officedocument.drawingml.chart+xml"/>
  <Override PartName="/ppt/charts/style180.xml" ContentType="application/vnd.ms-office.chartstyle+xml"/>
  <Override PartName="/ppt/charts/colors180.xml" ContentType="application/vnd.ms-office.chartcolorstyle+xml"/>
  <Override PartName="/ppt/charts/chart181.xml" ContentType="application/vnd.openxmlformats-officedocument.drawingml.chart+xml"/>
  <Override PartName="/ppt/charts/style181.xml" ContentType="application/vnd.ms-office.chartstyle+xml"/>
  <Override PartName="/ppt/charts/colors181.xml" ContentType="application/vnd.ms-office.chartcolorstyle+xml"/>
  <Override PartName="/ppt/charts/chart182.xml" ContentType="application/vnd.openxmlformats-officedocument.drawingml.chart+xml"/>
  <Override PartName="/ppt/charts/style182.xml" ContentType="application/vnd.ms-office.chartstyle+xml"/>
  <Override PartName="/ppt/charts/colors182.xml" ContentType="application/vnd.ms-office.chartcolorstyle+xml"/>
  <Override PartName="/ppt/charts/chart183.xml" ContentType="application/vnd.openxmlformats-officedocument.drawingml.chart+xml"/>
  <Override PartName="/ppt/charts/style183.xml" ContentType="application/vnd.ms-office.chartstyle+xml"/>
  <Override PartName="/ppt/charts/colors183.xml" ContentType="application/vnd.ms-office.chartcolorstyle+xml"/>
  <Override PartName="/ppt/charts/chart184.xml" ContentType="application/vnd.openxmlformats-officedocument.drawingml.chart+xml"/>
  <Override PartName="/ppt/charts/style184.xml" ContentType="application/vnd.ms-office.chartstyle+xml"/>
  <Override PartName="/ppt/charts/colors184.xml" ContentType="application/vnd.ms-office.chartcolorstyle+xml"/>
  <Override PartName="/ppt/charts/chart185.xml" ContentType="application/vnd.openxmlformats-officedocument.drawingml.chart+xml"/>
  <Override PartName="/ppt/charts/style185.xml" ContentType="application/vnd.ms-office.chartstyle+xml"/>
  <Override PartName="/ppt/charts/colors185.xml" ContentType="application/vnd.ms-office.chartcolorstyle+xml"/>
  <Override PartName="/ppt/charts/chart186.xml" ContentType="application/vnd.openxmlformats-officedocument.drawingml.chart+xml"/>
  <Override PartName="/ppt/charts/style186.xml" ContentType="application/vnd.ms-office.chartstyle+xml"/>
  <Override PartName="/ppt/charts/colors186.xml" ContentType="application/vnd.ms-office.chartcolorstyle+xml"/>
  <Override PartName="/ppt/charts/chart187.xml" ContentType="application/vnd.openxmlformats-officedocument.drawingml.chart+xml"/>
  <Override PartName="/ppt/charts/style187.xml" ContentType="application/vnd.ms-office.chartstyle+xml"/>
  <Override PartName="/ppt/charts/colors187.xml" ContentType="application/vnd.ms-office.chartcolorstyle+xml"/>
  <Override PartName="/ppt/charts/chart188.xml" ContentType="application/vnd.openxmlformats-officedocument.drawingml.chart+xml"/>
  <Override PartName="/ppt/charts/style188.xml" ContentType="application/vnd.ms-office.chartstyle+xml"/>
  <Override PartName="/ppt/charts/colors188.xml" ContentType="application/vnd.ms-office.chartcolorstyle+xml"/>
  <Override PartName="/ppt/charts/chart189.xml" ContentType="application/vnd.openxmlformats-officedocument.drawingml.chart+xml"/>
  <Override PartName="/ppt/charts/style189.xml" ContentType="application/vnd.ms-office.chartstyle+xml"/>
  <Override PartName="/ppt/charts/colors189.xml" ContentType="application/vnd.ms-office.chartcolorstyle+xml"/>
  <Override PartName="/ppt/charts/chart190.xml" ContentType="application/vnd.openxmlformats-officedocument.drawingml.chart+xml"/>
  <Override PartName="/ppt/charts/style190.xml" ContentType="application/vnd.ms-office.chartstyle+xml"/>
  <Override PartName="/ppt/charts/colors190.xml" ContentType="application/vnd.ms-office.chartcolorstyle+xml"/>
  <Override PartName="/ppt/charts/chart191.xml" ContentType="application/vnd.openxmlformats-officedocument.drawingml.chart+xml"/>
  <Override PartName="/ppt/charts/style191.xml" ContentType="application/vnd.ms-office.chartstyle+xml"/>
  <Override PartName="/ppt/charts/colors191.xml" ContentType="application/vnd.ms-office.chartcolorstyle+xml"/>
  <Override PartName="/ppt/charts/chart192.xml" ContentType="application/vnd.openxmlformats-officedocument.drawingml.chart+xml"/>
  <Override PartName="/ppt/charts/style192.xml" ContentType="application/vnd.ms-office.chartstyle+xml"/>
  <Override PartName="/ppt/charts/colors192.xml" ContentType="application/vnd.ms-office.chartcolorstyle+xml"/>
  <Override PartName="/ppt/charts/chart193.xml" ContentType="application/vnd.openxmlformats-officedocument.drawingml.chart+xml"/>
  <Override PartName="/ppt/charts/style193.xml" ContentType="application/vnd.ms-office.chartstyle+xml"/>
  <Override PartName="/ppt/charts/colors193.xml" ContentType="application/vnd.ms-office.chartcolorstyle+xml"/>
  <Override PartName="/ppt/charts/chart194.xml" ContentType="application/vnd.openxmlformats-officedocument.drawingml.chart+xml"/>
  <Override PartName="/ppt/charts/style194.xml" ContentType="application/vnd.ms-office.chartstyle+xml"/>
  <Override PartName="/ppt/charts/colors194.xml" ContentType="application/vnd.ms-office.chartcolorstyle+xml"/>
  <Override PartName="/ppt/charts/chart195.xml" ContentType="application/vnd.openxmlformats-officedocument.drawingml.chart+xml"/>
  <Override PartName="/ppt/charts/style195.xml" ContentType="application/vnd.ms-office.chartstyle+xml"/>
  <Override PartName="/ppt/charts/colors195.xml" ContentType="application/vnd.ms-office.chartcolorstyle+xml"/>
  <Override PartName="/ppt/charts/chart196.xml" ContentType="application/vnd.openxmlformats-officedocument.drawingml.chart+xml"/>
  <Override PartName="/ppt/charts/style196.xml" ContentType="application/vnd.ms-office.chartstyle+xml"/>
  <Override PartName="/ppt/charts/colors196.xml" ContentType="application/vnd.ms-office.chartcolorstyle+xml"/>
  <Override PartName="/ppt/charts/chart197.xml" ContentType="application/vnd.openxmlformats-officedocument.drawingml.chart+xml"/>
  <Override PartName="/ppt/charts/style197.xml" ContentType="application/vnd.ms-office.chartstyle+xml"/>
  <Override PartName="/ppt/charts/colors197.xml" ContentType="application/vnd.ms-office.chartcolorstyle+xml"/>
  <Override PartName="/ppt/charts/chart198.xml" ContentType="application/vnd.openxmlformats-officedocument.drawingml.chart+xml"/>
  <Override PartName="/ppt/charts/style198.xml" ContentType="application/vnd.ms-office.chartstyle+xml"/>
  <Override PartName="/ppt/charts/colors198.xml" ContentType="application/vnd.ms-office.chartcolorstyle+xml"/>
  <Override PartName="/ppt/charts/chart199.xml" ContentType="application/vnd.openxmlformats-officedocument.drawingml.chart+xml"/>
  <Override PartName="/ppt/charts/style199.xml" ContentType="application/vnd.ms-office.chartstyle+xml"/>
  <Override PartName="/ppt/charts/colors199.xml" ContentType="application/vnd.ms-office.chartcolorstyle+xml"/>
  <Override PartName="/ppt/charts/chart200.xml" ContentType="application/vnd.openxmlformats-officedocument.drawingml.chart+xml"/>
  <Override PartName="/ppt/charts/style200.xml" ContentType="application/vnd.ms-office.chartstyle+xml"/>
  <Override PartName="/ppt/charts/colors200.xml" ContentType="application/vnd.ms-office.chartcolorstyle+xml"/>
  <Override PartName="/ppt/charts/chart201.xml" ContentType="application/vnd.openxmlformats-officedocument.drawingml.chart+xml"/>
  <Override PartName="/ppt/charts/style201.xml" ContentType="application/vnd.ms-office.chartstyle+xml"/>
  <Override PartName="/ppt/charts/colors201.xml" ContentType="application/vnd.ms-office.chartcolorstyle+xml"/>
  <Override PartName="/ppt/charts/chart202.xml" ContentType="application/vnd.openxmlformats-officedocument.drawingml.chart+xml"/>
  <Override PartName="/ppt/charts/style202.xml" ContentType="application/vnd.ms-office.chartstyle+xml"/>
  <Override PartName="/ppt/charts/colors202.xml" ContentType="application/vnd.ms-office.chartcolorstyle+xml"/>
  <Override PartName="/ppt/charts/chart203.xml" ContentType="application/vnd.openxmlformats-officedocument.drawingml.chart+xml"/>
  <Override PartName="/ppt/charts/style203.xml" ContentType="application/vnd.ms-office.chartstyle+xml"/>
  <Override PartName="/ppt/charts/colors203.xml" ContentType="application/vnd.ms-office.chartcolorstyle+xml"/>
  <Override PartName="/ppt/charts/chart204.xml" ContentType="application/vnd.openxmlformats-officedocument.drawingml.chart+xml"/>
  <Override PartName="/ppt/charts/style204.xml" ContentType="application/vnd.ms-office.chartstyle+xml"/>
  <Override PartName="/ppt/charts/colors204.xml" ContentType="application/vnd.ms-office.chartcolorstyle+xml"/>
  <Override PartName="/ppt/charts/chart205.xml" ContentType="application/vnd.openxmlformats-officedocument.drawingml.chart+xml"/>
  <Override PartName="/ppt/charts/style205.xml" ContentType="application/vnd.ms-office.chartstyle+xml"/>
  <Override PartName="/ppt/charts/colors205.xml" ContentType="application/vnd.ms-office.chartcolorstyle+xml"/>
  <Override PartName="/ppt/charts/chart206.xml" ContentType="application/vnd.openxmlformats-officedocument.drawingml.chart+xml"/>
  <Override PartName="/ppt/charts/style206.xml" ContentType="application/vnd.ms-office.chartstyle+xml"/>
  <Override PartName="/ppt/charts/colors206.xml" ContentType="application/vnd.ms-office.chartcolorstyle+xml"/>
  <Override PartName="/ppt/charts/chart207.xml" ContentType="application/vnd.openxmlformats-officedocument.drawingml.chart+xml"/>
  <Override PartName="/ppt/charts/style207.xml" ContentType="application/vnd.ms-office.chartstyle+xml"/>
  <Override PartName="/ppt/charts/colors207.xml" ContentType="application/vnd.ms-office.chartcolorstyle+xml"/>
  <Override PartName="/ppt/charts/chart208.xml" ContentType="application/vnd.openxmlformats-officedocument.drawingml.chart+xml"/>
  <Override PartName="/ppt/charts/style208.xml" ContentType="application/vnd.ms-office.chartstyle+xml"/>
  <Override PartName="/ppt/charts/colors208.xml" ContentType="application/vnd.ms-office.chartcolorstyle+xml"/>
  <Override PartName="/ppt/charts/chart209.xml" ContentType="application/vnd.openxmlformats-officedocument.drawingml.chart+xml"/>
  <Override PartName="/ppt/charts/style209.xml" ContentType="application/vnd.ms-office.chartstyle+xml"/>
  <Override PartName="/ppt/charts/colors209.xml" ContentType="application/vnd.ms-office.chartcolorstyle+xml"/>
  <Override PartName="/ppt/charts/chart210.xml" ContentType="application/vnd.openxmlformats-officedocument.drawingml.chart+xml"/>
  <Override PartName="/ppt/charts/style210.xml" ContentType="application/vnd.ms-office.chartstyle+xml"/>
  <Override PartName="/ppt/charts/colors210.xml" ContentType="application/vnd.ms-office.chartcolorstyle+xml"/>
  <Override PartName="/ppt/charts/chart211.xml" ContentType="application/vnd.openxmlformats-officedocument.drawingml.chart+xml"/>
  <Override PartName="/ppt/charts/style211.xml" ContentType="application/vnd.ms-office.chartstyle+xml"/>
  <Override PartName="/ppt/charts/colors211.xml" ContentType="application/vnd.ms-office.chartcolorstyle+xml"/>
  <Override PartName="/ppt/charts/chart212.xml" ContentType="application/vnd.openxmlformats-officedocument.drawingml.chart+xml"/>
  <Override PartName="/ppt/charts/style212.xml" ContentType="application/vnd.ms-office.chartstyle+xml"/>
  <Override PartName="/ppt/charts/colors212.xml" ContentType="application/vnd.ms-office.chartcolorstyle+xml"/>
  <Override PartName="/ppt/charts/chart213.xml" ContentType="application/vnd.openxmlformats-officedocument.drawingml.chart+xml"/>
  <Override PartName="/ppt/charts/style213.xml" ContentType="application/vnd.ms-office.chartstyle+xml"/>
  <Override PartName="/ppt/charts/colors213.xml" ContentType="application/vnd.ms-office.chartcolorstyle+xml"/>
  <Override PartName="/ppt/charts/chart214.xml" ContentType="application/vnd.openxmlformats-officedocument.drawingml.chart+xml"/>
  <Override PartName="/ppt/charts/style214.xml" ContentType="application/vnd.ms-office.chartstyle+xml"/>
  <Override PartName="/ppt/charts/colors214.xml" ContentType="application/vnd.ms-office.chartcolorstyle+xml"/>
  <Override PartName="/ppt/charts/chart215.xml" ContentType="application/vnd.openxmlformats-officedocument.drawingml.chart+xml"/>
  <Override PartName="/ppt/charts/style215.xml" ContentType="application/vnd.ms-office.chartstyle+xml"/>
  <Override PartName="/ppt/charts/colors215.xml" ContentType="application/vnd.ms-office.chartcolorstyle+xml"/>
  <Override PartName="/ppt/charts/chart216.xml" ContentType="application/vnd.openxmlformats-officedocument.drawingml.chart+xml"/>
  <Override PartName="/ppt/charts/style216.xml" ContentType="application/vnd.ms-office.chartstyle+xml"/>
  <Override PartName="/ppt/charts/colors216.xml" ContentType="application/vnd.ms-office.chartcolorstyle+xml"/>
  <Override PartName="/ppt/charts/chart217.xml" ContentType="application/vnd.openxmlformats-officedocument.drawingml.chart+xml"/>
  <Override PartName="/ppt/charts/style217.xml" ContentType="application/vnd.ms-office.chartstyle+xml"/>
  <Override PartName="/ppt/charts/colors217.xml" ContentType="application/vnd.ms-office.chartcolorstyle+xml"/>
  <Override PartName="/ppt/charts/chart218.xml" ContentType="application/vnd.openxmlformats-officedocument.drawingml.chart+xml"/>
  <Override PartName="/ppt/charts/style218.xml" ContentType="application/vnd.ms-office.chartstyle+xml"/>
  <Override PartName="/ppt/charts/colors218.xml" ContentType="application/vnd.ms-office.chartcolorstyle+xml"/>
  <Override PartName="/ppt/charts/chart219.xml" ContentType="application/vnd.openxmlformats-officedocument.drawingml.chart+xml"/>
  <Override PartName="/ppt/charts/style219.xml" ContentType="application/vnd.ms-office.chartstyle+xml"/>
  <Override PartName="/ppt/charts/colors219.xml" ContentType="application/vnd.ms-office.chartcolorstyle+xml"/>
  <Override PartName="/ppt/charts/chart220.xml" ContentType="application/vnd.openxmlformats-officedocument.drawingml.chart+xml"/>
  <Override PartName="/ppt/charts/style220.xml" ContentType="application/vnd.ms-office.chartstyle+xml"/>
  <Override PartName="/ppt/charts/colors220.xml" ContentType="application/vnd.ms-office.chartcolorstyle+xml"/>
  <Override PartName="/ppt/charts/chart221.xml" ContentType="application/vnd.openxmlformats-officedocument.drawingml.chart+xml"/>
  <Override PartName="/ppt/charts/style221.xml" ContentType="application/vnd.ms-office.chartstyle+xml"/>
  <Override PartName="/ppt/charts/colors221.xml" ContentType="application/vnd.ms-office.chartcolorstyle+xml"/>
  <Override PartName="/ppt/charts/chart222.xml" ContentType="application/vnd.openxmlformats-officedocument.drawingml.chart+xml"/>
  <Override PartName="/ppt/charts/style222.xml" ContentType="application/vnd.ms-office.chartstyle+xml"/>
  <Override PartName="/ppt/charts/colors222.xml" ContentType="application/vnd.ms-office.chartcolorstyle+xml"/>
  <Override PartName="/ppt/charts/chart223.xml" ContentType="application/vnd.openxmlformats-officedocument.drawingml.chart+xml"/>
  <Override PartName="/ppt/charts/style223.xml" ContentType="application/vnd.ms-office.chartstyle+xml"/>
  <Override PartName="/ppt/charts/colors223.xml" ContentType="application/vnd.ms-office.chartcolorstyle+xml"/>
  <Override PartName="/ppt/charts/chart224.xml" ContentType="application/vnd.openxmlformats-officedocument.drawingml.chart+xml"/>
  <Override PartName="/ppt/charts/style224.xml" ContentType="application/vnd.ms-office.chartstyle+xml"/>
  <Override PartName="/ppt/charts/colors224.xml" ContentType="application/vnd.ms-office.chartcolorstyle+xml"/>
  <Override PartName="/ppt/charts/chart225.xml" ContentType="application/vnd.openxmlformats-officedocument.drawingml.chart+xml"/>
  <Override PartName="/ppt/charts/style225.xml" ContentType="application/vnd.ms-office.chartstyle+xml"/>
  <Override PartName="/ppt/charts/colors225.xml" ContentType="application/vnd.ms-office.chartcolorstyle+xml"/>
  <Override PartName="/ppt/charts/chart226.xml" ContentType="application/vnd.openxmlformats-officedocument.drawingml.chart+xml"/>
  <Override PartName="/ppt/charts/style226.xml" ContentType="application/vnd.ms-office.chartstyle+xml"/>
  <Override PartName="/ppt/charts/colors226.xml" ContentType="application/vnd.ms-office.chartcolorstyle+xml"/>
  <Override PartName="/ppt/charts/chart227.xml" ContentType="application/vnd.openxmlformats-officedocument.drawingml.chart+xml"/>
  <Override PartName="/ppt/charts/style227.xml" ContentType="application/vnd.ms-office.chartstyle+xml"/>
  <Override PartName="/ppt/charts/colors227.xml" ContentType="application/vnd.ms-office.chartcolorstyle+xml"/>
  <Override PartName="/ppt/charts/chart228.xml" ContentType="application/vnd.openxmlformats-officedocument.drawingml.chart+xml"/>
  <Override PartName="/ppt/charts/style228.xml" ContentType="application/vnd.ms-office.chartstyle+xml"/>
  <Override PartName="/ppt/charts/colors228.xml" ContentType="application/vnd.ms-office.chartcolorstyle+xml"/>
  <Override PartName="/ppt/charts/chart229.xml" ContentType="application/vnd.openxmlformats-officedocument.drawingml.chart+xml"/>
  <Override PartName="/ppt/charts/style229.xml" ContentType="application/vnd.ms-office.chartstyle+xml"/>
  <Override PartName="/ppt/charts/colors229.xml" ContentType="application/vnd.ms-office.chartcolorstyle+xml"/>
  <Override PartName="/ppt/charts/chart230.xml" ContentType="application/vnd.openxmlformats-officedocument.drawingml.chart+xml"/>
  <Override PartName="/ppt/charts/style230.xml" ContentType="application/vnd.ms-office.chartstyle+xml"/>
  <Override PartName="/ppt/charts/colors230.xml" ContentType="application/vnd.ms-office.chartcolorstyle+xml"/>
  <Override PartName="/ppt/charts/chart231.xml" ContentType="application/vnd.openxmlformats-officedocument.drawingml.chart+xml"/>
  <Override PartName="/ppt/charts/style231.xml" ContentType="application/vnd.ms-office.chartstyle+xml"/>
  <Override PartName="/ppt/charts/colors231.xml" ContentType="application/vnd.ms-office.chartcolorstyle+xml"/>
  <Override PartName="/ppt/charts/chart232.xml" ContentType="application/vnd.openxmlformats-officedocument.drawingml.chart+xml"/>
  <Override PartName="/ppt/charts/style232.xml" ContentType="application/vnd.ms-office.chartstyle+xml"/>
  <Override PartName="/ppt/charts/colors232.xml" ContentType="application/vnd.ms-office.chartcolorstyle+xml"/>
  <Override PartName="/ppt/charts/chart233.xml" ContentType="application/vnd.openxmlformats-officedocument.drawingml.chart+xml"/>
  <Override PartName="/ppt/charts/style233.xml" ContentType="application/vnd.ms-office.chartstyle+xml"/>
  <Override PartName="/ppt/charts/colors233.xml" ContentType="application/vnd.ms-office.chartcolorstyle+xml"/>
  <Override PartName="/ppt/charts/chart234.xml" ContentType="application/vnd.openxmlformats-officedocument.drawingml.chart+xml"/>
  <Override PartName="/ppt/charts/style234.xml" ContentType="application/vnd.ms-office.chartstyle+xml"/>
  <Override PartName="/ppt/charts/colors234.xml" ContentType="application/vnd.ms-office.chartcolorstyle+xml"/>
  <Override PartName="/ppt/charts/chart235.xml" ContentType="application/vnd.openxmlformats-officedocument.drawingml.chart+xml"/>
  <Override PartName="/ppt/charts/style235.xml" ContentType="application/vnd.ms-office.chartstyle+xml"/>
  <Override PartName="/ppt/charts/colors235.xml" ContentType="application/vnd.ms-office.chartcolorstyle+xml"/>
  <Override PartName="/ppt/charts/chart236.xml" ContentType="application/vnd.openxmlformats-officedocument.drawingml.chart+xml"/>
  <Override PartName="/ppt/charts/style236.xml" ContentType="application/vnd.ms-office.chartstyle+xml"/>
  <Override PartName="/ppt/charts/colors236.xml" ContentType="application/vnd.ms-office.chartcolorstyle+xml"/>
  <Override PartName="/ppt/charts/chart237.xml" ContentType="application/vnd.openxmlformats-officedocument.drawingml.chart+xml"/>
  <Override PartName="/ppt/charts/style237.xml" ContentType="application/vnd.ms-office.chartstyle+xml"/>
  <Override PartName="/ppt/charts/colors237.xml" ContentType="application/vnd.ms-office.chartcolorstyle+xml"/>
  <Override PartName="/ppt/charts/chart238.xml" ContentType="application/vnd.openxmlformats-officedocument.drawingml.chart+xml"/>
  <Override PartName="/ppt/charts/style238.xml" ContentType="application/vnd.ms-office.chartstyle+xml"/>
  <Override PartName="/ppt/charts/colors238.xml" ContentType="application/vnd.ms-office.chartcolorstyle+xml"/>
  <Override PartName="/ppt/charts/chart239.xml" ContentType="application/vnd.openxmlformats-officedocument.drawingml.chart+xml"/>
  <Override PartName="/ppt/charts/style239.xml" ContentType="application/vnd.ms-office.chartstyle+xml"/>
  <Override PartName="/ppt/charts/colors239.xml" ContentType="application/vnd.ms-office.chartcolorstyle+xml"/>
  <Override PartName="/ppt/charts/chart240.xml" ContentType="application/vnd.openxmlformats-officedocument.drawingml.chart+xml"/>
  <Override PartName="/ppt/charts/style240.xml" ContentType="application/vnd.ms-office.chartstyle+xml"/>
  <Override PartName="/ppt/charts/colors240.xml" ContentType="application/vnd.ms-office.chartcolorstyle+xml"/>
  <Override PartName="/ppt/charts/chart241.xml" ContentType="application/vnd.openxmlformats-officedocument.drawingml.chart+xml"/>
  <Override PartName="/ppt/charts/style241.xml" ContentType="application/vnd.ms-office.chartstyle+xml"/>
  <Override PartName="/ppt/charts/colors241.xml" ContentType="application/vnd.ms-office.chartcolorstyle+xml"/>
  <Override PartName="/ppt/charts/chart242.xml" ContentType="application/vnd.openxmlformats-officedocument.drawingml.chart+xml"/>
  <Override PartName="/ppt/charts/style242.xml" ContentType="application/vnd.ms-office.chartstyle+xml"/>
  <Override PartName="/ppt/charts/colors242.xml" ContentType="application/vnd.ms-office.chartcolorstyle+xml"/>
  <Override PartName="/ppt/charts/chart243.xml" ContentType="application/vnd.openxmlformats-officedocument.drawingml.chart+xml"/>
  <Override PartName="/ppt/charts/style243.xml" ContentType="application/vnd.ms-office.chartstyle+xml"/>
  <Override PartName="/ppt/charts/colors243.xml" ContentType="application/vnd.ms-office.chartcolorstyle+xml"/>
  <Override PartName="/ppt/charts/chart244.xml" ContentType="application/vnd.openxmlformats-officedocument.drawingml.chart+xml"/>
  <Override PartName="/ppt/charts/style244.xml" ContentType="application/vnd.ms-office.chartstyle+xml"/>
  <Override PartName="/ppt/charts/colors244.xml" ContentType="application/vnd.ms-office.chartcolorstyle+xml"/>
  <Override PartName="/ppt/charts/chart245.xml" ContentType="application/vnd.openxmlformats-officedocument.drawingml.chart+xml"/>
  <Override PartName="/ppt/charts/style245.xml" ContentType="application/vnd.ms-office.chartstyle+xml"/>
  <Override PartName="/ppt/charts/colors245.xml" ContentType="application/vnd.ms-office.chartcolorstyle+xml"/>
  <Override PartName="/ppt/charts/chart246.xml" ContentType="application/vnd.openxmlformats-officedocument.drawingml.chart+xml"/>
  <Override PartName="/ppt/charts/style246.xml" ContentType="application/vnd.ms-office.chartstyle+xml"/>
  <Override PartName="/ppt/charts/colors246.xml" ContentType="application/vnd.ms-office.chartcolorstyle+xml"/>
  <Override PartName="/ppt/charts/chart247.xml" ContentType="application/vnd.openxmlformats-officedocument.drawingml.chart+xml"/>
  <Override PartName="/ppt/charts/style247.xml" ContentType="application/vnd.ms-office.chartstyle+xml"/>
  <Override PartName="/ppt/charts/colors247.xml" ContentType="application/vnd.ms-office.chartcolorstyle+xml"/>
  <Override PartName="/ppt/charts/chart248.xml" ContentType="application/vnd.openxmlformats-officedocument.drawingml.chart+xml"/>
  <Override PartName="/ppt/charts/style248.xml" ContentType="application/vnd.ms-office.chartstyle+xml"/>
  <Override PartName="/ppt/charts/colors248.xml" ContentType="application/vnd.ms-office.chartcolorstyle+xml"/>
  <Override PartName="/ppt/charts/chart249.xml" ContentType="application/vnd.openxmlformats-officedocument.drawingml.chart+xml"/>
  <Override PartName="/ppt/charts/style249.xml" ContentType="application/vnd.ms-office.chartstyle+xml"/>
  <Override PartName="/ppt/charts/colors249.xml" ContentType="application/vnd.ms-office.chartcolorstyle+xml"/>
  <Override PartName="/ppt/charts/chart250.xml" ContentType="application/vnd.openxmlformats-officedocument.drawingml.chart+xml"/>
  <Override PartName="/ppt/charts/style250.xml" ContentType="application/vnd.ms-office.chartstyle+xml"/>
  <Override PartName="/ppt/charts/colors250.xml" ContentType="application/vnd.ms-office.chartcolorstyle+xml"/>
  <Override PartName="/ppt/charts/chart251.xml" ContentType="application/vnd.openxmlformats-officedocument.drawingml.chart+xml"/>
  <Override PartName="/ppt/charts/style251.xml" ContentType="application/vnd.ms-office.chartstyle+xml"/>
  <Override PartName="/ppt/charts/colors251.xml" ContentType="application/vnd.ms-office.chartcolorstyle+xml"/>
  <Override PartName="/ppt/charts/chart252.xml" ContentType="application/vnd.openxmlformats-officedocument.drawingml.chart+xml"/>
  <Override PartName="/ppt/charts/style252.xml" ContentType="application/vnd.ms-office.chartstyle+xml"/>
  <Override PartName="/ppt/charts/colors252.xml" ContentType="application/vnd.ms-office.chartcolorstyle+xml"/>
  <Override PartName="/ppt/charts/chart253.xml" ContentType="application/vnd.openxmlformats-officedocument.drawingml.chart+xml"/>
  <Override PartName="/ppt/charts/style253.xml" ContentType="application/vnd.ms-office.chartstyle+xml"/>
  <Override PartName="/ppt/charts/colors253.xml" ContentType="application/vnd.ms-office.chartcolorstyle+xml"/>
  <Override PartName="/ppt/charts/chart254.xml" ContentType="application/vnd.openxmlformats-officedocument.drawingml.chart+xml"/>
  <Override PartName="/ppt/charts/style254.xml" ContentType="application/vnd.ms-office.chartstyle+xml"/>
  <Override PartName="/ppt/charts/colors254.xml" ContentType="application/vnd.ms-office.chartcolorstyle+xml"/>
  <Override PartName="/ppt/charts/chart255.xml" ContentType="application/vnd.openxmlformats-officedocument.drawingml.chart+xml"/>
  <Override PartName="/ppt/charts/style255.xml" ContentType="application/vnd.ms-office.chartstyle+xml"/>
  <Override PartName="/ppt/charts/colors255.xml" ContentType="application/vnd.ms-office.chartcolorstyle+xml"/>
  <Override PartName="/ppt/charts/chart256.xml" ContentType="application/vnd.openxmlformats-officedocument.drawingml.chart+xml"/>
  <Override PartName="/ppt/charts/style256.xml" ContentType="application/vnd.ms-office.chartstyle+xml"/>
  <Override PartName="/ppt/charts/colors256.xml" ContentType="application/vnd.ms-office.chartcolorstyle+xml"/>
  <Override PartName="/ppt/charts/chart257.xml" ContentType="application/vnd.openxmlformats-officedocument.drawingml.chart+xml"/>
  <Override PartName="/ppt/charts/style257.xml" ContentType="application/vnd.ms-office.chartstyle+xml"/>
  <Override PartName="/ppt/charts/colors257.xml" ContentType="application/vnd.ms-office.chartcolorstyle+xml"/>
  <Override PartName="/ppt/charts/chart258.xml" ContentType="application/vnd.openxmlformats-officedocument.drawingml.chart+xml"/>
  <Override PartName="/ppt/charts/style258.xml" ContentType="application/vnd.ms-office.chartstyle+xml"/>
  <Override PartName="/ppt/charts/colors258.xml" ContentType="application/vnd.ms-office.chartcolorstyle+xml"/>
  <Override PartName="/ppt/charts/chart259.xml" ContentType="application/vnd.openxmlformats-officedocument.drawingml.chart+xml"/>
  <Override PartName="/ppt/charts/style259.xml" ContentType="application/vnd.ms-office.chartstyle+xml"/>
  <Override PartName="/ppt/charts/colors259.xml" ContentType="application/vnd.ms-office.chartcolorstyle+xml"/>
  <Override PartName="/ppt/charts/chart260.xml" ContentType="application/vnd.openxmlformats-officedocument.drawingml.chart+xml"/>
  <Override PartName="/ppt/charts/style260.xml" ContentType="application/vnd.ms-office.chartstyle+xml"/>
  <Override PartName="/ppt/charts/colors260.xml" ContentType="application/vnd.ms-office.chartcolorstyle+xml"/>
  <Override PartName="/ppt/charts/chart261.xml" ContentType="application/vnd.openxmlformats-officedocument.drawingml.chart+xml"/>
  <Override PartName="/ppt/charts/style261.xml" ContentType="application/vnd.ms-office.chartstyle+xml"/>
  <Override PartName="/ppt/charts/colors261.xml" ContentType="application/vnd.ms-office.chartcolorstyle+xml"/>
  <Override PartName="/ppt/charts/chart262.xml" ContentType="application/vnd.openxmlformats-officedocument.drawingml.chart+xml"/>
  <Override PartName="/ppt/charts/style262.xml" ContentType="application/vnd.ms-office.chartstyle+xml"/>
  <Override PartName="/ppt/charts/colors262.xml" ContentType="application/vnd.ms-office.chartcolorstyle+xml"/>
  <Override PartName="/ppt/charts/chart263.xml" ContentType="application/vnd.openxmlformats-officedocument.drawingml.chart+xml"/>
  <Override PartName="/ppt/charts/style263.xml" ContentType="application/vnd.ms-office.chartstyle+xml"/>
  <Override PartName="/ppt/charts/colors263.xml" ContentType="application/vnd.ms-office.chartcolorstyle+xml"/>
  <Override PartName="/ppt/charts/chart264.xml" ContentType="application/vnd.openxmlformats-officedocument.drawingml.chart+xml"/>
  <Override PartName="/ppt/charts/style264.xml" ContentType="application/vnd.ms-office.chartstyle+xml"/>
  <Override PartName="/ppt/charts/colors264.xml" ContentType="application/vnd.ms-office.chartcolorstyle+xml"/>
  <Override PartName="/ppt/charts/chart265.xml" ContentType="application/vnd.openxmlformats-officedocument.drawingml.chart+xml"/>
  <Override PartName="/ppt/charts/style265.xml" ContentType="application/vnd.ms-office.chartstyle+xml"/>
  <Override PartName="/ppt/charts/colors265.xml" ContentType="application/vnd.ms-office.chartcolorstyle+xml"/>
  <Override PartName="/ppt/charts/chart266.xml" ContentType="application/vnd.openxmlformats-officedocument.drawingml.chart+xml"/>
  <Override PartName="/ppt/charts/style266.xml" ContentType="application/vnd.ms-office.chartstyle+xml"/>
  <Override PartName="/ppt/charts/colors266.xml" ContentType="application/vnd.ms-office.chartcolorstyle+xml"/>
  <Override PartName="/ppt/charts/chart267.xml" ContentType="application/vnd.openxmlformats-officedocument.drawingml.chart+xml"/>
  <Override PartName="/ppt/charts/style267.xml" ContentType="application/vnd.ms-office.chartstyle+xml"/>
  <Override PartName="/ppt/charts/colors267.xml" ContentType="application/vnd.ms-office.chartcolorstyle+xml"/>
  <Override PartName="/ppt/charts/chart268.xml" ContentType="application/vnd.openxmlformats-officedocument.drawingml.chart+xml"/>
  <Override PartName="/ppt/charts/style268.xml" ContentType="application/vnd.ms-office.chartstyle+xml"/>
  <Override PartName="/ppt/charts/colors268.xml" ContentType="application/vnd.ms-office.chartcolorstyle+xml"/>
  <Override PartName="/ppt/charts/chart269.xml" ContentType="application/vnd.openxmlformats-officedocument.drawingml.chart+xml"/>
  <Override PartName="/ppt/charts/style269.xml" ContentType="application/vnd.ms-office.chartstyle+xml"/>
  <Override PartName="/ppt/charts/colors269.xml" ContentType="application/vnd.ms-office.chartcolorstyle+xml"/>
  <Override PartName="/ppt/charts/chart270.xml" ContentType="application/vnd.openxmlformats-officedocument.drawingml.chart+xml"/>
  <Override PartName="/ppt/charts/style270.xml" ContentType="application/vnd.ms-office.chartstyle+xml"/>
  <Override PartName="/ppt/charts/colors270.xml" ContentType="application/vnd.ms-office.chartcolorstyle+xml"/>
  <Override PartName="/ppt/charts/chart271.xml" ContentType="application/vnd.openxmlformats-officedocument.drawingml.chart+xml"/>
  <Override PartName="/ppt/charts/style271.xml" ContentType="application/vnd.ms-office.chartstyle+xml"/>
  <Override PartName="/ppt/charts/colors271.xml" ContentType="application/vnd.ms-office.chartcolorstyle+xml"/>
  <Override PartName="/ppt/charts/chart272.xml" ContentType="application/vnd.openxmlformats-officedocument.drawingml.chart+xml"/>
  <Override PartName="/ppt/charts/style272.xml" ContentType="application/vnd.ms-office.chartstyle+xml"/>
  <Override PartName="/ppt/charts/colors272.xml" ContentType="application/vnd.ms-office.chartcolorstyle+xml"/>
  <Override PartName="/ppt/charts/chart273.xml" ContentType="application/vnd.openxmlformats-officedocument.drawingml.chart+xml"/>
  <Override PartName="/ppt/charts/style273.xml" ContentType="application/vnd.ms-office.chartstyle+xml"/>
  <Override PartName="/ppt/charts/colors273.xml" ContentType="application/vnd.ms-office.chartcolorstyle+xml"/>
  <Override PartName="/ppt/charts/chart274.xml" ContentType="application/vnd.openxmlformats-officedocument.drawingml.chart+xml"/>
  <Override PartName="/ppt/charts/style274.xml" ContentType="application/vnd.ms-office.chartstyle+xml"/>
  <Override PartName="/ppt/charts/colors274.xml" ContentType="application/vnd.ms-office.chartcolorstyle+xml"/>
  <Override PartName="/ppt/charts/chart275.xml" ContentType="application/vnd.openxmlformats-officedocument.drawingml.chart+xml"/>
  <Override PartName="/ppt/charts/style275.xml" ContentType="application/vnd.ms-office.chartstyle+xml"/>
  <Override PartName="/ppt/charts/colors275.xml" ContentType="application/vnd.ms-office.chartcolorstyle+xml"/>
  <Override PartName="/ppt/charts/chart276.xml" ContentType="application/vnd.openxmlformats-officedocument.drawingml.chart+xml"/>
  <Override PartName="/ppt/charts/style276.xml" ContentType="application/vnd.ms-office.chartstyle+xml"/>
  <Override PartName="/ppt/charts/colors276.xml" ContentType="application/vnd.ms-office.chartcolorstyle+xml"/>
  <Override PartName="/ppt/charts/chart277.xml" ContentType="application/vnd.openxmlformats-officedocument.drawingml.chart+xml"/>
  <Override PartName="/ppt/charts/style277.xml" ContentType="application/vnd.ms-office.chartstyle+xml"/>
  <Override PartName="/ppt/charts/colors277.xml" ContentType="application/vnd.ms-office.chartcolorstyle+xml"/>
  <Override PartName="/ppt/charts/chart278.xml" ContentType="application/vnd.openxmlformats-officedocument.drawingml.chart+xml"/>
  <Override PartName="/ppt/charts/style278.xml" ContentType="application/vnd.ms-office.chartstyle+xml"/>
  <Override PartName="/ppt/charts/colors278.xml" ContentType="application/vnd.ms-office.chartcolorstyle+xml"/>
  <Override PartName="/ppt/charts/chart279.xml" ContentType="application/vnd.openxmlformats-officedocument.drawingml.chart+xml"/>
  <Override PartName="/ppt/charts/style279.xml" ContentType="application/vnd.ms-office.chartstyle+xml"/>
  <Override PartName="/ppt/charts/colors279.xml" ContentType="application/vnd.ms-office.chartcolorstyle+xml"/>
  <Override PartName="/ppt/charts/chart280.xml" ContentType="application/vnd.openxmlformats-officedocument.drawingml.chart+xml"/>
  <Override PartName="/ppt/charts/style280.xml" ContentType="application/vnd.ms-office.chartstyle+xml"/>
  <Override PartName="/ppt/charts/colors280.xml" ContentType="application/vnd.ms-office.chartcolorstyle+xml"/>
  <Override PartName="/ppt/charts/chart281.xml" ContentType="application/vnd.openxmlformats-officedocument.drawingml.chart+xml"/>
  <Override PartName="/ppt/charts/style281.xml" ContentType="application/vnd.ms-office.chartstyle+xml"/>
  <Override PartName="/ppt/charts/colors281.xml" ContentType="application/vnd.ms-office.chartcolorstyle+xml"/>
  <Override PartName="/ppt/charts/chart282.xml" ContentType="application/vnd.openxmlformats-officedocument.drawingml.chart+xml"/>
  <Override PartName="/ppt/charts/style282.xml" ContentType="application/vnd.ms-office.chartstyle+xml"/>
  <Override PartName="/ppt/charts/colors282.xml" ContentType="application/vnd.ms-office.chartcolorstyle+xml"/>
  <Override PartName="/ppt/charts/chart283.xml" ContentType="application/vnd.openxmlformats-officedocument.drawingml.chart+xml"/>
  <Override PartName="/ppt/charts/style283.xml" ContentType="application/vnd.ms-office.chartstyle+xml"/>
  <Override PartName="/ppt/charts/colors283.xml" ContentType="application/vnd.ms-office.chartcolorstyle+xml"/>
  <Override PartName="/ppt/charts/chart284.xml" ContentType="application/vnd.openxmlformats-officedocument.drawingml.chart+xml"/>
  <Override PartName="/ppt/charts/style284.xml" ContentType="application/vnd.ms-office.chartstyle+xml"/>
  <Override PartName="/ppt/charts/colors284.xml" ContentType="application/vnd.ms-office.chartcolorstyle+xml"/>
  <Override PartName="/ppt/charts/chart285.xml" ContentType="application/vnd.openxmlformats-officedocument.drawingml.chart+xml"/>
  <Override PartName="/ppt/charts/style285.xml" ContentType="application/vnd.ms-office.chartstyle+xml"/>
  <Override PartName="/ppt/charts/colors285.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0"/>
  </p:notesMasterIdLst>
  <p:sldIdLst>
    <p:sldId id="1149" r:id="rId5"/>
    <p:sldId id="1150" r:id="rId6"/>
    <p:sldId id="488" r:id="rId7"/>
    <p:sldId id="948" r:id="rId8"/>
    <p:sldId id="949" r:id="rId9"/>
    <p:sldId id="950" r:id="rId10"/>
    <p:sldId id="951" r:id="rId11"/>
    <p:sldId id="952" r:id="rId12"/>
    <p:sldId id="953" r:id="rId13"/>
    <p:sldId id="954" r:id="rId14"/>
    <p:sldId id="955" r:id="rId15"/>
    <p:sldId id="956" r:id="rId16"/>
    <p:sldId id="957" r:id="rId17"/>
    <p:sldId id="958" r:id="rId18"/>
    <p:sldId id="959" r:id="rId19"/>
    <p:sldId id="960" r:id="rId20"/>
    <p:sldId id="961" r:id="rId21"/>
    <p:sldId id="962" r:id="rId22"/>
    <p:sldId id="963" r:id="rId23"/>
    <p:sldId id="964" r:id="rId24"/>
    <p:sldId id="965" r:id="rId25"/>
    <p:sldId id="966" r:id="rId26"/>
    <p:sldId id="1146" r:id="rId27"/>
    <p:sldId id="968" r:id="rId28"/>
    <p:sldId id="1147" r:id="rId29"/>
    <p:sldId id="1103" r:id="rId30"/>
    <p:sldId id="1104" r:id="rId31"/>
    <p:sldId id="1105" r:id="rId32"/>
    <p:sldId id="1106" r:id="rId33"/>
    <p:sldId id="1107" r:id="rId34"/>
    <p:sldId id="1108" r:id="rId35"/>
    <p:sldId id="1109" r:id="rId36"/>
    <p:sldId id="1110" r:id="rId37"/>
    <p:sldId id="1111" r:id="rId38"/>
    <p:sldId id="1112" r:id="rId39"/>
    <p:sldId id="1113" r:id="rId40"/>
    <p:sldId id="1114" r:id="rId41"/>
    <p:sldId id="1115" r:id="rId42"/>
    <p:sldId id="1116" r:id="rId43"/>
    <p:sldId id="1117" r:id="rId44"/>
    <p:sldId id="1118" r:id="rId45"/>
    <p:sldId id="1119" r:id="rId46"/>
    <p:sldId id="1120" r:id="rId47"/>
    <p:sldId id="1121" r:id="rId48"/>
    <p:sldId id="1122" r:id="rId49"/>
    <p:sldId id="1123" r:id="rId50"/>
    <p:sldId id="1124" r:id="rId51"/>
    <p:sldId id="1125" r:id="rId52"/>
    <p:sldId id="1126" r:id="rId53"/>
    <p:sldId id="1127" r:id="rId54"/>
    <p:sldId id="1128" r:id="rId55"/>
    <p:sldId id="1084" r:id="rId56"/>
    <p:sldId id="970" r:id="rId57"/>
    <p:sldId id="971" r:id="rId58"/>
    <p:sldId id="972" r:id="rId59"/>
    <p:sldId id="973" r:id="rId60"/>
    <p:sldId id="974" r:id="rId61"/>
    <p:sldId id="975" r:id="rId62"/>
    <p:sldId id="976" r:id="rId63"/>
    <p:sldId id="977" r:id="rId64"/>
    <p:sldId id="978" r:id="rId65"/>
    <p:sldId id="979" r:id="rId66"/>
    <p:sldId id="980" r:id="rId67"/>
    <p:sldId id="981" r:id="rId68"/>
    <p:sldId id="982" r:id="rId69"/>
    <p:sldId id="983" r:id="rId70"/>
    <p:sldId id="984" r:id="rId71"/>
    <p:sldId id="985" r:id="rId72"/>
    <p:sldId id="986" r:id="rId73"/>
    <p:sldId id="987" r:id="rId74"/>
    <p:sldId id="988" r:id="rId75"/>
    <p:sldId id="989" r:id="rId76"/>
    <p:sldId id="990" r:id="rId77"/>
    <p:sldId id="991" r:id="rId78"/>
    <p:sldId id="992" r:id="rId79"/>
    <p:sldId id="993" r:id="rId80"/>
    <p:sldId id="994" r:id="rId81"/>
    <p:sldId id="995" r:id="rId82"/>
    <p:sldId id="996" r:id="rId83"/>
    <p:sldId id="997" r:id="rId84"/>
    <p:sldId id="998" r:id="rId85"/>
    <p:sldId id="999" r:id="rId86"/>
    <p:sldId id="1000" r:id="rId87"/>
    <p:sldId id="1001" r:id="rId88"/>
    <p:sldId id="1002" r:id="rId89"/>
    <p:sldId id="1003" r:id="rId90"/>
    <p:sldId id="1004" r:id="rId91"/>
    <p:sldId id="1005" r:id="rId92"/>
    <p:sldId id="1006" r:id="rId93"/>
    <p:sldId id="1007" r:id="rId94"/>
    <p:sldId id="1008" r:id="rId95"/>
    <p:sldId id="1009" r:id="rId96"/>
    <p:sldId id="1010" r:id="rId97"/>
    <p:sldId id="1011" r:id="rId98"/>
    <p:sldId id="1012" r:id="rId99"/>
    <p:sldId id="1013" r:id="rId100"/>
    <p:sldId id="1014" r:id="rId101"/>
    <p:sldId id="1015" r:id="rId102"/>
    <p:sldId id="1016" r:id="rId103"/>
    <p:sldId id="1017" r:id="rId104"/>
    <p:sldId id="1018" r:id="rId105"/>
    <p:sldId id="1019" r:id="rId106"/>
    <p:sldId id="1020" r:id="rId107"/>
    <p:sldId id="1021" r:id="rId108"/>
    <p:sldId id="1022" r:id="rId109"/>
    <p:sldId id="1023" r:id="rId110"/>
    <p:sldId id="1024" r:id="rId111"/>
    <p:sldId id="1025" r:id="rId112"/>
    <p:sldId id="1026" r:id="rId113"/>
    <p:sldId id="1027" r:id="rId114"/>
    <p:sldId id="1028" r:id="rId115"/>
    <p:sldId id="1029" r:id="rId116"/>
    <p:sldId id="1030" r:id="rId117"/>
    <p:sldId id="1086" r:id="rId118"/>
    <p:sldId id="1087" r:id="rId119"/>
    <p:sldId id="1088" r:id="rId120"/>
    <p:sldId id="1089" r:id="rId121"/>
    <p:sldId id="1090" r:id="rId122"/>
    <p:sldId id="1091" r:id="rId123"/>
    <p:sldId id="1092" r:id="rId124"/>
    <p:sldId id="1093" r:id="rId125"/>
    <p:sldId id="1094" r:id="rId126"/>
    <p:sldId id="1095" r:id="rId127"/>
    <p:sldId id="1096" r:id="rId128"/>
    <p:sldId id="1097" r:id="rId129"/>
    <p:sldId id="1098" r:id="rId130"/>
    <p:sldId id="1099" r:id="rId131"/>
    <p:sldId id="1100" r:id="rId132"/>
    <p:sldId id="1101" r:id="rId133"/>
    <p:sldId id="1102" r:id="rId134"/>
    <p:sldId id="1085" r:id="rId135"/>
    <p:sldId id="1031" r:id="rId136"/>
    <p:sldId id="1032" r:id="rId137"/>
    <p:sldId id="1033" r:id="rId138"/>
    <p:sldId id="1034" r:id="rId139"/>
    <p:sldId id="1035" r:id="rId140"/>
    <p:sldId id="1036" r:id="rId141"/>
    <p:sldId id="1037" r:id="rId142"/>
    <p:sldId id="1038" r:id="rId143"/>
    <p:sldId id="1039" r:id="rId144"/>
    <p:sldId id="1040" r:id="rId145"/>
    <p:sldId id="1041" r:id="rId146"/>
    <p:sldId id="1042" r:id="rId147"/>
    <p:sldId id="1043" r:id="rId148"/>
    <p:sldId id="1061" r:id="rId149"/>
    <p:sldId id="1062" r:id="rId150"/>
    <p:sldId id="1063" r:id="rId151"/>
    <p:sldId id="1064" r:id="rId152"/>
    <p:sldId id="1065" r:id="rId153"/>
    <p:sldId id="1066" r:id="rId154"/>
    <p:sldId id="1067" r:id="rId155"/>
    <p:sldId id="1068" r:id="rId156"/>
    <p:sldId id="1069" r:id="rId157"/>
    <p:sldId id="1070" r:id="rId158"/>
    <p:sldId id="1071" r:id="rId159"/>
    <p:sldId id="1072" r:id="rId160"/>
    <p:sldId id="1073" r:id="rId161"/>
    <p:sldId id="1074" r:id="rId162"/>
    <p:sldId id="1075" r:id="rId163"/>
    <p:sldId id="1076" r:id="rId164"/>
    <p:sldId id="1077" r:id="rId165"/>
    <p:sldId id="1078" r:id="rId166"/>
    <p:sldId id="1079" r:id="rId167"/>
    <p:sldId id="1080" r:id="rId168"/>
    <p:sldId id="1081" r:id="rId169"/>
    <p:sldId id="1082" r:id="rId170"/>
    <p:sldId id="507" r:id="rId171"/>
    <p:sldId id="732" r:id="rId172"/>
    <p:sldId id="733" r:id="rId173"/>
    <p:sldId id="734" r:id="rId174"/>
    <p:sldId id="735" r:id="rId175"/>
    <p:sldId id="1129" r:id="rId176"/>
    <p:sldId id="1130" r:id="rId177"/>
    <p:sldId id="1131" r:id="rId178"/>
    <p:sldId id="1132" r:id="rId179"/>
    <p:sldId id="1133" r:id="rId180"/>
    <p:sldId id="1134" r:id="rId181"/>
    <p:sldId id="1135" r:id="rId182"/>
    <p:sldId id="1136" r:id="rId183"/>
    <p:sldId id="1137" r:id="rId184"/>
    <p:sldId id="1138" r:id="rId185"/>
    <p:sldId id="1139" r:id="rId186"/>
    <p:sldId id="1140" r:id="rId187"/>
    <p:sldId id="1141" r:id="rId188"/>
    <p:sldId id="1142" r:id="rId189"/>
    <p:sldId id="1143" r:id="rId190"/>
    <p:sldId id="842" r:id="rId191"/>
    <p:sldId id="746" r:id="rId192"/>
    <p:sldId id="745" r:id="rId193"/>
    <p:sldId id="747" r:id="rId194"/>
    <p:sldId id="748" r:id="rId195"/>
    <p:sldId id="749" r:id="rId196"/>
    <p:sldId id="750" r:id="rId197"/>
    <p:sldId id="751" r:id="rId198"/>
    <p:sldId id="752" r:id="rId199"/>
    <p:sldId id="753" r:id="rId200"/>
    <p:sldId id="754" r:id="rId201"/>
    <p:sldId id="755" r:id="rId202"/>
    <p:sldId id="756" r:id="rId203"/>
    <p:sldId id="757" r:id="rId204"/>
    <p:sldId id="758" r:id="rId205"/>
    <p:sldId id="661" r:id="rId206"/>
    <p:sldId id="946" r:id="rId207"/>
    <p:sldId id="947" r:id="rId208"/>
    <p:sldId id="541" r:id="rId209"/>
    <p:sldId id="774" r:id="rId210"/>
    <p:sldId id="761" r:id="rId211"/>
    <p:sldId id="762" r:id="rId212"/>
    <p:sldId id="764" r:id="rId213"/>
    <p:sldId id="766" r:id="rId214"/>
    <p:sldId id="768" r:id="rId215"/>
    <p:sldId id="770" r:id="rId216"/>
    <p:sldId id="772" r:id="rId217"/>
    <p:sldId id="664" r:id="rId218"/>
    <p:sldId id="670" r:id="rId219"/>
    <p:sldId id="665" r:id="rId220"/>
    <p:sldId id="671" r:id="rId221"/>
    <p:sldId id="791" r:id="rId222"/>
    <p:sldId id="666" r:id="rId223"/>
    <p:sldId id="775" r:id="rId224"/>
    <p:sldId id="777" r:id="rId225"/>
    <p:sldId id="779" r:id="rId226"/>
    <p:sldId id="781" r:id="rId227"/>
    <p:sldId id="783" r:id="rId228"/>
    <p:sldId id="785" r:id="rId229"/>
    <p:sldId id="787" r:id="rId230"/>
    <p:sldId id="789" r:id="rId231"/>
    <p:sldId id="667" r:id="rId232"/>
    <p:sldId id="673" r:id="rId233"/>
    <p:sldId id="668" r:id="rId234"/>
    <p:sldId id="674" r:id="rId235"/>
    <p:sldId id="628" r:id="rId236"/>
    <p:sldId id="630" r:id="rId237"/>
    <p:sldId id="681" r:id="rId238"/>
    <p:sldId id="807" r:id="rId239"/>
    <p:sldId id="675" r:id="rId240"/>
    <p:sldId id="682" r:id="rId241"/>
    <p:sldId id="792" r:id="rId242"/>
    <p:sldId id="793" r:id="rId243"/>
    <p:sldId id="794" r:id="rId244"/>
    <p:sldId id="795" r:id="rId245"/>
    <p:sldId id="796" r:id="rId246"/>
    <p:sldId id="797" r:id="rId247"/>
    <p:sldId id="798" r:id="rId248"/>
    <p:sldId id="799" r:id="rId249"/>
    <p:sldId id="800" r:id="rId250"/>
    <p:sldId id="801" r:id="rId251"/>
    <p:sldId id="802" r:id="rId252"/>
    <p:sldId id="803" r:id="rId253"/>
    <p:sldId id="1144" r:id="rId254"/>
    <p:sldId id="676" r:id="rId255"/>
    <p:sldId id="683" r:id="rId256"/>
    <p:sldId id="808" r:id="rId257"/>
    <p:sldId id="809" r:id="rId258"/>
    <p:sldId id="677" r:id="rId259"/>
    <p:sldId id="684" r:id="rId260"/>
    <p:sldId id="1145" r:id="rId261"/>
    <p:sldId id="678" r:id="rId262"/>
    <p:sldId id="685" r:id="rId263"/>
    <p:sldId id="822" r:id="rId264"/>
    <p:sldId id="679" r:id="rId265"/>
    <p:sldId id="686" r:id="rId266"/>
    <p:sldId id="812" r:id="rId267"/>
    <p:sldId id="813" r:id="rId268"/>
    <p:sldId id="814" r:id="rId269"/>
    <p:sldId id="815" r:id="rId270"/>
    <p:sldId id="816" r:id="rId271"/>
    <p:sldId id="817" r:id="rId272"/>
    <p:sldId id="818" r:id="rId273"/>
    <p:sldId id="819" r:id="rId274"/>
    <p:sldId id="835" r:id="rId275"/>
    <p:sldId id="680" r:id="rId276"/>
    <p:sldId id="687" r:id="rId277"/>
    <p:sldId id="823" r:id="rId278"/>
    <p:sldId id="824" r:id="rId279"/>
    <p:sldId id="825" r:id="rId280"/>
    <p:sldId id="826" r:id="rId281"/>
    <p:sldId id="827" r:id="rId282"/>
    <p:sldId id="828" r:id="rId283"/>
    <p:sldId id="829" r:id="rId284"/>
    <p:sldId id="830" r:id="rId285"/>
    <p:sldId id="831" r:id="rId286"/>
    <p:sldId id="832" r:id="rId287"/>
    <p:sldId id="1151" r:id="rId288"/>
    <p:sldId id="1152" r:id="rId2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119" userDrawn="1">
          <p15:clr>
            <a:srgbClr val="A4A3A4"/>
          </p15:clr>
        </p15:guide>
        <p15:guide id="3" orient="horz" pos="255" userDrawn="1">
          <p15:clr>
            <a:srgbClr val="A4A3A4"/>
          </p15:clr>
        </p15:guide>
        <p15:guide id="4" pos="3840" userDrawn="1">
          <p15:clr>
            <a:srgbClr val="A4A3A4"/>
          </p15:clr>
        </p15:guide>
        <p15:guide id="5" pos="4112" userDrawn="1">
          <p15:clr>
            <a:srgbClr val="A4A3A4"/>
          </p15:clr>
        </p15:guide>
        <p15:guide id="6" pos="7469" userDrawn="1">
          <p15:clr>
            <a:srgbClr val="A4A3A4"/>
          </p15:clr>
        </p15:guide>
        <p15:guide id="7" pos="2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Ferguson" initials="MF" lastIdx="5" clrIdx="0">
    <p:extLst/>
  </p:cmAuthor>
  <p:cmAuthor id="2" name="Adriana Tari" initials="AT"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002060"/>
    <a:srgbClr val="0062A3"/>
    <a:srgbClr val="787A76"/>
    <a:srgbClr val="558ED5"/>
    <a:srgbClr val="E1EA23"/>
    <a:srgbClr val="F4CB6D"/>
    <a:srgbClr val="ED924E"/>
    <a:srgbClr val="F8F8F8"/>
    <a:srgbClr val="004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2" autoAdjust="0"/>
    <p:restoredTop sz="94660"/>
  </p:normalViewPr>
  <p:slideViewPr>
    <p:cSldViewPr>
      <p:cViewPr varScale="1">
        <p:scale>
          <a:sx n="162" d="100"/>
          <a:sy n="162" d="100"/>
        </p:scale>
        <p:origin x="846" y="144"/>
      </p:cViewPr>
      <p:guideLst>
        <p:guide orient="horz" pos="2160"/>
        <p:guide orient="horz" pos="4119"/>
        <p:guide orient="horz" pos="255"/>
        <p:guide pos="3840"/>
        <p:guide pos="4112"/>
        <p:guide pos="7469"/>
        <p:guide pos="211"/>
      </p:guideLst>
    </p:cSldViewPr>
  </p:slid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289" Type="http://schemas.openxmlformats.org/officeDocument/2006/relationships/slide" Target="slides/slide285.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slide" Target="slides/slide275.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290" Type="http://schemas.openxmlformats.org/officeDocument/2006/relationships/notesMaster" Target="notesMasters/notesMaster1.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slide" Target="slides/slide276.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commentAuthors" Target="commentAuthors.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slide" Target="slides/slide272.xml"/><Relationship Id="rId292" Type="http://schemas.openxmlformats.org/officeDocument/2006/relationships/presProps" Target="presProp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287" Type="http://schemas.openxmlformats.org/officeDocument/2006/relationships/slide" Target="slides/slide283.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282" Type="http://schemas.openxmlformats.org/officeDocument/2006/relationships/slide" Target="slides/slide278.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slide" Target="slides/slide27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9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283" Type="http://schemas.openxmlformats.org/officeDocument/2006/relationships/slide" Target="slides/slide27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theme" Target="theme/theme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microsoft.com/office/2015/10/relationships/revisionInfo" Target="revisionInfo.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140.xml"/><Relationship Id="rId1" Type="http://schemas.microsoft.com/office/2011/relationships/chartStyle" Target="style140.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8.xlsx"/><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154.xml"/><Relationship Id="rId1" Type="http://schemas.microsoft.com/office/2011/relationships/chartStyle" Target="style154.xml"/></Relationships>
</file>

<file path=ppt/charts/_rels/chart155.xml.rels><?xml version="1.0" encoding="UTF-8" standalone="yes"?>
<Relationships xmlns="http://schemas.openxmlformats.org/package/2006/relationships"><Relationship Id="rId3" Type="http://schemas.openxmlformats.org/officeDocument/2006/relationships/package" Target="../embeddings/Microsoft_Excel_Worksheet154.xlsx"/><Relationship Id="rId2" Type="http://schemas.microsoft.com/office/2011/relationships/chartColorStyle" Target="colors155.xml"/><Relationship Id="rId1" Type="http://schemas.microsoft.com/office/2011/relationships/chartStyle" Target="style155.xml"/></Relationships>
</file>

<file path=ppt/charts/_rels/chart156.xml.rels><?xml version="1.0" encoding="UTF-8" standalone="yes"?>
<Relationships xmlns="http://schemas.openxmlformats.org/package/2006/relationships"><Relationship Id="rId3" Type="http://schemas.openxmlformats.org/officeDocument/2006/relationships/package" Target="../embeddings/Microsoft_Excel_Worksheet155.xlsx"/><Relationship Id="rId2" Type="http://schemas.microsoft.com/office/2011/relationships/chartColorStyle" Target="colors156.xml"/><Relationship Id="rId1" Type="http://schemas.microsoft.com/office/2011/relationships/chartStyle" Target="style156.xml"/></Relationships>
</file>

<file path=ppt/charts/_rels/chart157.xml.rels><?xml version="1.0" encoding="UTF-8" standalone="yes"?>
<Relationships xmlns="http://schemas.openxmlformats.org/package/2006/relationships"><Relationship Id="rId3" Type="http://schemas.openxmlformats.org/officeDocument/2006/relationships/package" Target="../embeddings/Microsoft_Excel_Worksheet156.xlsx"/><Relationship Id="rId2" Type="http://schemas.microsoft.com/office/2011/relationships/chartColorStyle" Target="colors157.xml"/><Relationship Id="rId1" Type="http://schemas.microsoft.com/office/2011/relationships/chartStyle" Target="style157.xml"/></Relationships>
</file>

<file path=ppt/charts/_rels/chart158.xml.rels><?xml version="1.0" encoding="UTF-8" standalone="yes"?>
<Relationships xmlns="http://schemas.openxmlformats.org/package/2006/relationships"><Relationship Id="rId3" Type="http://schemas.openxmlformats.org/officeDocument/2006/relationships/package" Target="../embeddings/Microsoft_Excel_Worksheet157.xlsx"/><Relationship Id="rId2" Type="http://schemas.microsoft.com/office/2011/relationships/chartColorStyle" Target="colors158.xml"/><Relationship Id="rId1" Type="http://schemas.microsoft.com/office/2011/relationships/chartStyle" Target="style158.xml"/></Relationships>
</file>

<file path=ppt/charts/_rels/chart159.xml.rels><?xml version="1.0" encoding="UTF-8" standalone="yes"?>
<Relationships xmlns="http://schemas.openxmlformats.org/package/2006/relationships"><Relationship Id="rId3" Type="http://schemas.openxmlformats.org/officeDocument/2006/relationships/package" Target="../embeddings/Microsoft_Excel_Worksheet158.xlsx"/><Relationship Id="rId2" Type="http://schemas.microsoft.com/office/2011/relationships/chartColorStyle" Target="colors159.xml"/><Relationship Id="rId1" Type="http://schemas.microsoft.com/office/2011/relationships/chartStyle" Target="style15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60.xml.rels><?xml version="1.0" encoding="UTF-8" standalone="yes"?>
<Relationships xmlns="http://schemas.openxmlformats.org/package/2006/relationships"><Relationship Id="rId3" Type="http://schemas.openxmlformats.org/officeDocument/2006/relationships/package" Target="../embeddings/Microsoft_Excel_Worksheet159.xlsx"/><Relationship Id="rId2" Type="http://schemas.microsoft.com/office/2011/relationships/chartColorStyle" Target="colors160.xml"/><Relationship Id="rId1" Type="http://schemas.microsoft.com/office/2011/relationships/chartStyle" Target="style160.xml"/></Relationships>
</file>

<file path=ppt/charts/_rels/chart161.xml.rels><?xml version="1.0" encoding="UTF-8" standalone="yes"?>
<Relationships xmlns="http://schemas.openxmlformats.org/package/2006/relationships"><Relationship Id="rId3" Type="http://schemas.openxmlformats.org/officeDocument/2006/relationships/package" Target="../embeddings/Microsoft_Excel_Worksheet160.xlsx"/><Relationship Id="rId2" Type="http://schemas.microsoft.com/office/2011/relationships/chartColorStyle" Target="colors161.xml"/><Relationship Id="rId1" Type="http://schemas.microsoft.com/office/2011/relationships/chartStyle" Target="style161.xml"/></Relationships>
</file>

<file path=ppt/charts/_rels/chart162.xml.rels><?xml version="1.0" encoding="UTF-8" standalone="yes"?>
<Relationships xmlns="http://schemas.openxmlformats.org/package/2006/relationships"><Relationship Id="rId3" Type="http://schemas.openxmlformats.org/officeDocument/2006/relationships/package" Target="../embeddings/Microsoft_Excel_Worksheet161.xlsx"/><Relationship Id="rId2" Type="http://schemas.microsoft.com/office/2011/relationships/chartColorStyle" Target="colors162.xml"/><Relationship Id="rId1" Type="http://schemas.microsoft.com/office/2011/relationships/chartStyle" Target="style162.xml"/></Relationships>
</file>

<file path=ppt/charts/_rels/chart163.xml.rels><?xml version="1.0" encoding="UTF-8" standalone="yes"?>
<Relationships xmlns="http://schemas.openxmlformats.org/package/2006/relationships"><Relationship Id="rId3" Type="http://schemas.openxmlformats.org/officeDocument/2006/relationships/package" Target="../embeddings/Microsoft_Excel_Worksheet162.xlsx"/><Relationship Id="rId2" Type="http://schemas.microsoft.com/office/2011/relationships/chartColorStyle" Target="colors163.xml"/><Relationship Id="rId1" Type="http://schemas.microsoft.com/office/2011/relationships/chartStyle" Target="style163.xml"/></Relationships>
</file>

<file path=ppt/charts/_rels/chart164.xml.rels><?xml version="1.0" encoding="UTF-8" standalone="yes"?>
<Relationships xmlns="http://schemas.openxmlformats.org/package/2006/relationships"><Relationship Id="rId3" Type="http://schemas.openxmlformats.org/officeDocument/2006/relationships/package" Target="../embeddings/Microsoft_Excel_Worksheet163.xlsx"/><Relationship Id="rId2" Type="http://schemas.microsoft.com/office/2011/relationships/chartColorStyle" Target="colors164.xml"/><Relationship Id="rId1" Type="http://schemas.microsoft.com/office/2011/relationships/chartStyle" Target="style164.xml"/></Relationships>
</file>

<file path=ppt/charts/_rels/chart165.xml.rels><?xml version="1.0" encoding="UTF-8" standalone="yes"?>
<Relationships xmlns="http://schemas.openxmlformats.org/package/2006/relationships"><Relationship Id="rId3" Type="http://schemas.openxmlformats.org/officeDocument/2006/relationships/package" Target="../embeddings/Microsoft_Excel_Worksheet164.xlsx"/><Relationship Id="rId2" Type="http://schemas.microsoft.com/office/2011/relationships/chartColorStyle" Target="colors165.xml"/><Relationship Id="rId1" Type="http://schemas.microsoft.com/office/2011/relationships/chartStyle" Target="style165.xml"/></Relationships>
</file>

<file path=ppt/charts/_rels/chart166.xml.rels><?xml version="1.0" encoding="UTF-8" standalone="yes"?>
<Relationships xmlns="http://schemas.openxmlformats.org/package/2006/relationships"><Relationship Id="rId3" Type="http://schemas.openxmlformats.org/officeDocument/2006/relationships/package" Target="../embeddings/Microsoft_Excel_Worksheet165.xlsx"/><Relationship Id="rId2" Type="http://schemas.microsoft.com/office/2011/relationships/chartColorStyle" Target="colors166.xml"/><Relationship Id="rId1" Type="http://schemas.microsoft.com/office/2011/relationships/chartStyle" Target="style166.xml"/></Relationships>
</file>

<file path=ppt/charts/_rels/chart167.xml.rels><?xml version="1.0" encoding="UTF-8" standalone="yes"?>
<Relationships xmlns="http://schemas.openxmlformats.org/package/2006/relationships"><Relationship Id="rId3" Type="http://schemas.openxmlformats.org/officeDocument/2006/relationships/package" Target="../embeddings/Microsoft_Excel_Worksheet166.xlsx"/><Relationship Id="rId2" Type="http://schemas.microsoft.com/office/2011/relationships/chartColorStyle" Target="colors167.xml"/><Relationship Id="rId1" Type="http://schemas.microsoft.com/office/2011/relationships/chartStyle" Target="style167.xml"/></Relationships>
</file>

<file path=ppt/charts/_rels/chart168.xml.rels><?xml version="1.0" encoding="UTF-8" standalone="yes"?>
<Relationships xmlns="http://schemas.openxmlformats.org/package/2006/relationships"><Relationship Id="rId3" Type="http://schemas.openxmlformats.org/officeDocument/2006/relationships/package" Target="../embeddings/Microsoft_Excel_Worksheet167.xlsx"/><Relationship Id="rId2" Type="http://schemas.microsoft.com/office/2011/relationships/chartColorStyle" Target="colors168.xml"/><Relationship Id="rId1" Type="http://schemas.microsoft.com/office/2011/relationships/chartStyle" Target="style168.xml"/></Relationships>
</file>

<file path=ppt/charts/_rels/chart169.xml.rels><?xml version="1.0" encoding="UTF-8" standalone="yes"?>
<Relationships xmlns="http://schemas.openxmlformats.org/package/2006/relationships"><Relationship Id="rId3" Type="http://schemas.openxmlformats.org/officeDocument/2006/relationships/package" Target="../embeddings/Microsoft_Excel_Worksheet168.xlsx"/><Relationship Id="rId2" Type="http://schemas.microsoft.com/office/2011/relationships/chartColorStyle" Target="colors169.xml"/><Relationship Id="rId1" Type="http://schemas.microsoft.com/office/2011/relationships/chartStyle" Target="style16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70.xml.rels><?xml version="1.0" encoding="UTF-8" standalone="yes"?>
<Relationships xmlns="http://schemas.openxmlformats.org/package/2006/relationships"><Relationship Id="rId3" Type="http://schemas.openxmlformats.org/officeDocument/2006/relationships/package" Target="../embeddings/Microsoft_Excel_Worksheet169.xlsx"/><Relationship Id="rId2" Type="http://schemas.microsoft.com/office/2011/relationships/chartColorStyle" Target="colors170.xml"/><Relationship Id="rId1" Type="http://schemas.microsoft.com/office/2011/relationships/chartStyle" Target="style170.xml"/></Relationships>
</file>

<file path=ppt/charts/_rels/chart171.xml.rels><?xml version="1.0" encoding="UTF-8" standalone="yes"?>
<Relationships xmlns="http://schemas.openxmlformats.org/package/2006/relationships"><Relationship Id="rId3" Type="http://schemas.openxmlformats.org/officeDocument/2006/relationships/package" Target="../embeddings/Microsoft_Excel_Worksheet170.xlsx"/><Relationship Id="rId2" Type="http://schemas.microsoft.com/office/2011/relationships/chartColorStyle" Target="colors171.xml"/><Relationship Id="rId1" Type="http://schemas.microsoft.com/office/2011/relationships/chartStyle" Target="style171.xml"/></Relationships>
</file>

<file path=ppt/charts/_rels/chart172.xml.rels><?xml version="1.0" encoding="UTF-8" standalone="yes"?>
<Relationships xmlns="http://schemas.openxmlformats.org/package/2006/relationships"><Relationship Id="rId3" Type="http://schemas.openxmlformats.org/officeDocument/2006/relationships/package" Target="../embeddings/Microsoft_Excel_Worksheet171.xlsx"/><Relationship Id="rId2" Type="http://schemas.microsoft.com/office/2011/relationships/chartColorStyle" Target="colors172.xml"/><Relationship Id="rId1" Type="http://schemas.microsoft.com/office/2011/relationships/chartStyle" Target="style172.xml"/></Relationships>
</file>

<file path=ppt/charts/_rels/chart173.xml.rels><?xml version="1.0" encoding="UTF-8" standalone="yes"?>
<Relationships xmlns="http://schemas.openxmlformats.org/package/2006/relationships"><Relationship Id="rId3" Type="http://schemas.openxmlformats.org/officeDocument/2006/relationships/package" Target="../embeddings/Microsoft_Excel_Worksheet172.xlsx"/><Relationship Id="rId2" Type="http://schemas.microsoft.com/office/2011/relationships/chartColorStyle" Target="colors173.xml"/><Relationship Id="rId1" Type="http://schemas.microsoft.com/office/2011/relationships/chartStyle" Target="style173.xml"/></Relationships>
</file>

<file path=ppt/charts/_rels/chart174.xml.rels><?xml version="1.0" encoding="UTF-8" standalone="yes"?>
<Relationships xmlns="http://schemas.openxmlformats.org/package/2006/relationships"><Relationship Id="rId3" Type="http://schemas.openxmlformats.org/officeDocument/2006/relationships/package" Target="../embeddings/Microsoft_Excel_Worksheet173.xlsx"/><Relationship Id="rId2" Type="http://schemas.microsoft.com/office/2011/relationships/chartColorStyle" Target="colors174.xml"/><Relationship Id="rId1" Type="http://schemas.microsoft.com/office/2011/relationships/chartStyle" Target="style174.xml"/></Relationships>
</file>

<file path=ppt/charts/_rels/chart175.xml.rels><?xml version="1.0" encoding="UTF-8" standalone="yes"?>
<Relationships xmlns="http://schemas.openxmlformats.org/package/2006/relationships"><Relationship Id="rId3" Type="http://schemas.openxmlformats.org/officeDocument/2006/relationships/package" Target="../embeddings/Microsoft_Excel_Worksheet174.xlsx"/><Relationship Id="rId2" Type="http://schemas.microsoft.com/office/2011/relationships/chartColorStyle" Target="colors175.xml"/><Relationship Id="rId1" Type="http://schemas.microsoft.com/office/2011/relationships/chartStyle" Target="style175.xml"/></Relationships>
</file>

<file path=ppt/charts/_rels/chart176.xml.rels><?xml version="1.0" encoding="UTF-8" standalone="yes"?>
<Relationships xmlns="http://schemas.openxmlformats.org/package/2006/relationships"><Relationship Id="rId3" Type="http://schemas.openxmlformats.org/officeDocument/2006/relationships/package" Target="../embeddings/Microsoft_Excel_Worksheet175.xlsx"/><Relationship Id="rId2" Type="http://schemas.microsoft.com/office/2011/relationships/chartColorStyle" Target="colors176.xml"/><Relationship Id="rId1" Type="http://schemas.microsoft.com/office/2011/relationships/chartStyle" Target="style176.xml"/></Relationships>
</file>

<file path=ppt/charts/_rels/chart177.xml.rels><?xml version="1.0" encoding="UTF-8" standalone="yes"?>
<Relationships xmlns="http://schemas.openxmlformats.org/package/2006/relationships"><Relationship Id="rId3" Type="http://schemas.openxmlformats.org/officeDocument/2006/relationships/package" Target="../embeddings/Microsoft_Excel_Worksheet176.xlsx"/><Relationship Id="rId2" Type="http://schemas.microsoft.com/office/2011/relationships/chartColorStyle" Target="colors177.xml"/><Relationship Id="rId1" Type="http://schemas.microsoft.com/office/2011/relationships/chartStyle" Target="style177.xml"/></Relationships>
</file>

<file path=ppt/charts/_rels/chart178.xml.rels><?xml version="1.0" encoding="UTF-8" standalone="yes"?>
<Relationships xmlns="http://schemas.openxmlformats.org/package/2006/relationships"><Relationship Id="rId3" Type="http://schemas.openxmlformats.org/officeDocument/2006/relationships/package" Target="../embeddings/Microsoft_Excel_Worksheet177.xlsx"/><Relationship Id="rId2" Type="http://schemas.microsoft.com/office/2011/relationships/chartColorStyle" Target="colors178.xml"/><Relationship Id="rId1" Type="http://schemas.microsoft.com/office/2011/relationships/chartStyle" Target="style178.xml"/></Relationships>
</file>

<file path=ppt/charts/_rels/chart179.xml.rels><?xml version="1.0" encoding="UTF-8" standalone="yes"?>
<Relationships xmlns="http://schemas.openxmlformats.org/package/2006/relationships"><Relationship Id="rId3" Type="http://schemas.openxmlformats.org/officeDocument/2006/relationships/package" Target="../embeddings/Microsoft_Excel_Worksheet178.xlsx"/><Relationship Id="rId2" Type="http://schemas.microsoft.com/office/2011/relationships/chartColorStyle" Target="colors179.xml"/><Relationship Id="rId1" Type="http://schemas.microsoft.com/office/2011/relationships/chartStyle" Target="style17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80.xml.rels><?xml version="1.0" encoding="UTF-8" standalone="yes"?>
<Relationships xmlns="http://schemas.openxmlformats.org/package/2006/relationships"><Relationship Id="rId3" Type="http://schemas.openxmlformats.org/officeDocument/2006/relationships/package" Target="../embeddings/Microsoft_Excel_Worksheet179.xlsx"/><Relationship Id="rId2" Type="http://schemas.microsoft.com/office/2011/relationships/chartColorStyle" Target="colors180.xml"/><Relationship Id="rId1" Type="http://schemas.microsoft.com/office/2011/relationships/chartStyle" Target="style180.xml"/></Relationships>
</file>

<file path=ppt/charts/_rels/chart181.xml.rels><?xml version="1.0" encoding="UTF-8" standalone="yes"?>
<Relationships xmlns="http://schemas.openxmlformats.org/package/2006/relationships"><Relationship Id="rId3" Type="http://schemas.openxmlformats.org/officeDocument/2006/relationships/package" Target="../embeddings/Microsoft_Excel_Worksheet180.xlsx"/><Relationship Id="rId2" Type="http://schemas.microsoft.com/office/2011/relationships/chartColorStyle" Target="colors181.xml"/><Relationship Id="rId1" Type="http://schemas.microsoft.com/office/2011/relationships/chartStyle" Target="style181.xml"/></Relationships>
</file>

<file path=ppt/charts/_rels/chart182.xml.rels><?xml version="1.0" encoding="UTF-8" standalone="yes"?>
<Relationships xmlns="http://schemas.openxmlformats.org/package/2006/relationships"><Relationship Id="rId3" Type="http://schemas.openxmlformats.org/officeDocument/2006/relationships/package" Target="../embeddings/Microsoft_Excel_Worksheet181.xlsx"/><Relationship Id="rId2" Type="http://schemas.microsoft.com/office/2011/relationships/chartColorStyle" Target="colors182.xml"/><Relationship Id="rId1" Type="http://schemas.microsoft.com/office/2011/relationships/chartStyle" Target="style182.xml"/></Relationships>
</file>

<file path=ppt/charts/_rels/chart183.xml.rels><?xml version="1.0" encoding="UTF-8" standalone="yes"?>
<Relationships xmlns="http://schemas.openxmlformats.org/package/2006/relationships"><Relationship Id="rId3" Type="http://schemas.openxmlformats.org/officeDocument/2006/relationships/package" Target="../embeddings/Microsoft_Excel_Worksheet182.xlsx"/><Relationship Id="rId2" Type="http://schemas.microsoft.com/office/2011/relationships/chartColorStyle" Target="colors183.xml"/><Relationship Id="rId1" Type="http://schemas.microsoft.com/office/2011/relationships/chartStyle" Target="style183.xml"/></Relationships>
</file>

<file path=ppt/charts/_rels/chart184.xml.rels><?xml version="1.0" encoding="UTF-8" standalone="yes"?>
<Relationships xmlns="http://schemas.openxmlformats.org/package/2006/relationships"><Relationship Id="rId3" Type="http://schemas.openxmlformats.org/officeDocument/2006/relationships/package" Target="../embeddings/Microsoft_Excel_Worksheet183.xlsx"/><Relationship Id="rId2" Type="http://schemas.microsoft.com/office/2011/relationships/chartColorStyle" Target="colors184.xml"/><Relationship Id="rId1" Type="http://schemas.microsoft.com/office/2011/relationships/chartStyle" Target="style184.xml"/></Relationships>
</file>

<file path=ppt/charts/_rels/chart185.xml.rels><?xml version="1.0" encoding="UTF-8" standalone="yes"?>
<Relationships xmlns="http://schemas.openxmlformats.org/package/2006/relationships"><Relationship Id="rId3" Type="http://schemas.openxmlformats.org/officeDocument/2006/relationships/package" Target="../embeddings/Microsoft_Excel_Worksheet184.xlsx"/><Relationship Id="rId2" Type="http://schemas.microsoft.com/office/2011/relationships/chartColorStyle" Target="colors185.xml"/><Relationship Id="rId1" Type="http://schemas.microsoft.com/office/2011/relationships/chartStyle" Target="style185.xml"/></Relationships>
</file>

<file path=ppt/charts/_rels/chart186.xml.rels><?xml version="1.0" encoding="UTF-8" standalone="yes"?>
<Relationships xmlns="http://schemas.openxmlformats.org/package/2006/relationships"><Relationship Id="rId3" Type="http://schemas.openxmlformats.org/officeDocument/2006/relationships/package" Target="../embeddings/Microsoft_Excel_Worksheet185.xlsx"/><Relationship Id="rId2" Type="http://schemas.microsoft.com/office/2011/relationships/chartColorStyle" Target="colors186.xml"/><Relationship Id="rId1" Type="http://schemas.microsoft.com/office/2011/relationships/chartStyle" Target="style186.xml"/></Relationships>
</file>

<file path=ppt/charts/_rels/chart187.xml.rels><?xml version="1.0" encoding="UTF-8" standalone="yes"?>
<Relationships xmlns="http://schemas.openxmlformats.org/package/2006/relationships"><Relationship Id="rId3" Type="http://schemas.openxmlformats.org/officeDocument/2006/relationships/package" Target="../embeddings/Microsoft_Excel_Worksheet186.xlsx"/><Relationship Id="rId2" Type="http://schemas.microsoft.com/office/2011/relationships/chartColorStyle" Target="colors187.xml"/><Relationship Id="rId1" Type="http://schemas.microsoft.com/office/2011/relationships/chartStyle" Target="style187.xml"/></Relationships>
</file>

<file path=ppt/charts/_rels/chart188.xml.rels><?xml version="1.0" encoding="UTF-8" standalone="yes"?>
<Relationships xmlns="http://schemas.openxmlformats.org/package/2006/relationships"><Relationship Id="rId3" Type="http://schemas.openxmlformats.org/officeDocument/2006/relationships/package" Target="../embeddings/Microsoft_Excel_Worksheet187.xlsx"/><Relationship Id="rId2" Type="http://schemas.microsoft.com/office/2011/relationships/chartColorStyle" Target="colors188.xml"/><Relationship Id="rId1" Type="http://schemas.microsoft.com/office/2011/relationships/chartStyle" Target="style188.xml"/></Relationships>
</file>

<file path=ppt/charts/_rels/chart189.xml.rels><?xml version="1.0" encoding="UTF-8" standalone="yes"?>
<Relationships xmlns="http://schemas.openxmlformats.org/package/2006/relationships"><Relationship Id="rId3" Type="http://schemas.openxmlformats.org/officeDocument/2006/relationships/package" Target="../embeddings/Microsoft_Excel_Worksheet188.xlsx"/><Relationship Id="rId2" Type="http://schemas.microsoft.com/office/2011/relationships/chartColorStyle" Target="colors189.xml"/><Relationship Id="rId1" Type="http://schemas.microsoft.com/office/2011/relationships/chartStyle" Target="style18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90.xml.rels><?xml version="1.0" encoding="UTF-8" standalone="yes"?>
<Relationships xmlns="http://schemas.openxmlformats.org/package/2006/relationships"><Relationship Id="rId3" Type="http://schemas.openxmlformats.org/officeDocument/2006/relationships/package" Target="../embeddings/Microsoft_Excel_Worksheet189.xlsx"/><Relationship Id="rId2" Type="http://schemas.microsoft.com/office/2011/relationships/chartColorStyle" Target="colors190.xml"/><Relationship Id="rId1" Type="http://schemas.microsoft.com/office/2011/relationships/chartStyle" Target="style190.xml"/></Relationships>
</file>

<file path=ppt/charts/_rels/chart191.xml.rels><?xml version="1.0" encoding="UTF-8" standalone="yes"?>
<Relationships xmlns="http://schemas.openxmlformats.org/package/2006/relationships"><Relationship Id="rId3" Type="http://schemas.openxmlformats.org/officeDocument/2006/relationships/package" Target="../embeddings/Microsoft_Excel_Worksheet190.xlsx"/><Relationship Id="rId2" Type="http://schemas.microsoft.com/office/2011/relationships/chartColorStyle" Target="colors191.xml"/><Relationship Id="rId1" Type="http://schemas.microsoft.com/office/2011/relationships/chartStyle" Target="style191.xml"/></Relationships>
</file>

<file path=ppt/charts/_rels/chart192.xml.rels><?xml version="1.0" encoding="UTF-8" standalone="yes"?>
<Relationships xmlns="http://schemas.openxmlformats.org/package/2006/relationships"><Relationship Id="rId3" Type="http://schemas.openxmlformats.org/officeDocument/2006/relationships/package" Target="../embeddings/Microsoft_Excel_Worksheet191.xlsx"/><Relationship Id="rId2" Type="http://schemas.microsoft.com/office/2011/relationships/chartColorStyle" Target="colors192.xml"/><Relationship Id="rId1" Type="http://schemas.microsoft.com/office/2011/relationships/chartStyle" Target="style192.xml"/></Relationships>
</file>

<file path=ppt/charts/_rels/chart193.xml.rels><?xml version="1.0" encoding="UTF-8" standalone="yes"?>
<Relationships xmlns="http://schemas.openxmlformats.org/package/2006/relationships"><Relationship Id="rId3" Type="http://schemas.openxmlformats.org/officeDocument/2006/relationships/package" Target="../embeddings/Microsoft_Excel_Worksheet192.xlsx"/><Relationship Id="rId2" Type="http://schemas.microsoft.com/office/2011/relationships/chartColorStyle" Target="colors193.xml"/><Relationship Id="rId1" Type="http://schemas.microsoft.com/office/2011/relationships/chartStyle" Target="style193.xml"/></Relationships>
</file>

<file path=ppt/charts/_rels/chart194.xml.rels><?xml version="1.0" encoding="UTF-8" standalone="yes"?>
<Relationships xmlns="http://schemas.openxmlformats.org/package/2006/relationships"><Relationship Id="rId3" Type="http://schemas.openxmlformats.org/officeDocument/2006/relationships/package" Target="../embeddings/Microsoft_Excel_Worksheet193.xlsx"/><Relationship Id="rId2" Type="http://schemas.microsoft.com/office/2011/relationships/chartColorStyle" Target="colors194.xml"/><Relationship Id="rId1" Type="http://schemas.microsoft.com/office/2011/relationships/chartStyle" Target="style194.xml"/></Relationships>
</file>

<file path=ppt/charts/_rels/chart195.xml.rels><?xml version="1.0" encoding="UTF-8" standalone="yes"?>
<Relationships xmlns="http://schemas.openxmlformats.org/package/2006/relationships"><Relationship Id="rId3" Type="http://schemas.openxmlformats.org/officeDocument/2006/relationships/package" Target="../embeddings/Microsoft_Excel_Worksheet194.xlsx"/><Relationship Id="rId2" Type="http://schemas.microsoft.com/office/2011/relationships/chartColorStyle" Target="colors195.xml"/><Relationship Id="rId1" Type="http://schemas.microsoft.com/office/2011/relationships/chartStyle" Target="style195.xml"/></Relationships>
</file>

<file path=ppt/charts/_rels/chart196.xml.rels><?xml version="1.0" encoding="UTF-8" standalone="yes"?>
<Relationships xmlns="http://schemas.openxmlformats.org/package/2006/relationships"><Relationship Id="rId3" Type="http://schemas.openxmlformats.org/officeDocument/2006/relationships/package" Target="../embeddings/Microsoft_Excel_Worksheet195.xlsx"/><Relationship Id="rId2" Type="http://schemas.microsoft.com/office/2011/relationships/chartColorStyle" Target="colors196.xml"/><Relationship Id="rId1" Type="http://schemas.microsoft.com/office/2011/relationships/chartStyle" Target="style196.xml"/></Relationships>
</file>

<file path=ppt/charts/_rels/chart197.xml.rels><?xml version="1.0" encoding="UTF-8" standalone="yes"?>
<Relationships xmlns="http://schemas.openxmlformats.org/package/2006/relationships"><Relationship Id="rId3" Type="http://schemas.openxmlformats.org/officeDocument/2006/relationships/package" Target="../embeddings/Microsoft_Excel_Worksheet196.xlsx"/><Relationship Id="rId2" Type="http://schemas.microsoft.com/office/2011/relationships/chartColorStyle" Target="colors197.xml"/><Relationship Id="rId1" Type="http://schemas.microsoft.com/office/2011/relationships/chartStyle" Target="style197.xml"/></Relationships>
</file>

<file path=ppt/charts/_rels/chart198.xml.rels><?xml version="1.0" encoding="UTF-8" standalone="yes"?>
<Relationships xmlns="http://schemas.openxmlformats.org/package/2006/relationships"><Relationship Id="rId3" Type="http://schemas.openxmlformats.org/officeDocument/2006/relationships/package" Target="../embeddings/Microsoft_Excel_Worksheet197.xlsx"/><Relationship Id="rId2" Type="http://schemas.microsoft.com/office/2011/relationships/chartColorStyle" Target="colors198.xml"/><Relationship Id="rId1" Type="http://schemas.microsoft.com/office/2011/relationships/chartStyle" Target="style198.xml"/></Relationships>
</file>

<file path=ppt/charts/_rels/chart199.xml.rels><?xml version="1.0" encoding="UTF-8" standalone="yes"?>
<Relationships xmlns="http://schemas.openxmlformats.org/package/2006/relationships"><Relationship Id="rId3" Type="http://schemas.openxmlformats.org/officeDocument/2006/relationships/package" Target="../embeddings/Microsoft_Excel_Worksheet198.xlsx"/><Relationship Id="rId2" Type="http://schemas.microsoft.com/office/2011/relationships/chartColorStyle" Target="colors199.xml"/><Relationship Id="rId1" Type="http://schemas.microsoft.com/office/2011/relationships/chartStyle" Target="style19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00.xml.rels><?xml version="1.0" encoding="UTF-8" standalone="yes"?>
<Relationships xmlns="http://schemas.openxmlformats.org/package/2006/relationships"><Relationship Id="rId3" Type="http://schemas.openxmlformats.org/officeDocument/2006/relationships/package" Target="../embeddings/Microsoft_Excel_Worksheet199.xlsx"/><Relationship Id="rId2" Type="http://schemas.microsoft.com/office/2011/relationships/chartColorStyle" Target="colors200.xml"/><Relationship Id="rId1" Type="http://schemas.microsoft.com/office/2011/relationships/chartStyle" Target="style200.xml"/></Relationships>
</file>

<file path=ppt/charts/_rels/chart201.xml.rels><?xml version="1.0" encoding="UTF-8" standalone="yes"?>
<Relationships xmlns="http://schemas.openxmlformats.org/package/2006/relationships"><Relationship Id="rId3" Type="http://schemas.openxmlformats.org/officeDocument/2006/relationships/package" Target="../embeddings/Microsoft_Excel_Worksheet200.xlsx"/><Relationship Id="rId2" Type="http://schemas.microsoft.com/office/2011/relationships/chartColorStyle" Target="colors201.xml"/><Relationship Id="rId1" Type="http://schemas.microsoft.com/office/2011/relationships/chartStyle" Target="style201.xml"/></Relationships>
</file>

<file path=ppt/charts/_rels/chart202.xml.rels><?xml version="1.0" encoding="UTF-8" standalone="yes"?>
<Relationships xmlns="http://schemas.openxmlformats.org/package/2006/relationships"><Relationship Id="rId3" Type="http://schemas.openxmlformats.org/officeDocument/2006/relationships/package" Target="../embeddings/Microsoft_Excel_Worksheet201.xlsx"/><Relationship Id="rId2" Type="http://schemas.microsoft.com/office/2011/relationships/chartColorStyle" Target="colors202.xml"/><Relationship Id="rId1" Type="http://schemas.microsoft.com/office/2011/relationships/chartStyle" Target="style202.xml"/></Relationships>
</file>

<file path=ppt/charts/_rels/chart203.xml.rels><?xml version="1.0" encoding="UTF-8" standalone="yes"?>
<Relationships xmlns="http://schemas.openxmlformats.org/package/2006/relationships"><Relationship Id="rId3" Type="http://schemas.openxmlformats.org/officeDocument/2006/relationships/package" Target="../embeddings/Microsoft_Excel_Worksheet202.xlsx"/><Relationship Id="rId2" Type="http://schemas.microsoft.com/office/2011/relationships/chartColorStyle" Target="colors203.xml"/><Relationship Id="rId1" Type="http://schemas.microsoft.com/office/2011/relationships/chartStyle" Target="style203.xml"/></Relationships>
</file>

<file path=ppt/charts/_rels/chart204.xml.rels><?xml version="1.0" encoding="UTF-8" standalone="yes"?>
<Relationships xmlns="http://schemas.openxmlformats.org/package/2006/relationships"><Relationship Id="rId3" Type="http://schemas.openxmlformats.org/officeDocument/2006/relationships/package" Target="../embeddings/Microsoft_Excel_Worksheet203.xlsx"/><Relationship Id="rId2" Type="http://schemas.microsoft.com/office/2011/relationships/chartColorStyle" Target="colors204.xml"/><Relationship Id="rId1" Type="http://schemas.microsoft.com/office/2011/relationships/chartStyle" Target="style204.xml"/></Relationships>
</file>

<file path=ppt/charts/_rels/chart205.xml.rels><?xml version="1.0" encoding="UTF-8" standalone="yes"?>
<Relationships xmlns="http://schemas.openxmlformats.org/package/2006/relationships"><Relationship Id="rId3" Type="http://schemas.openxmlformats.org/officeDocument/2006/relationships/package" Target="../embeddings/Microsoft_Excel_Worksheet204.xlsx"/><Relationship Id="rId2" Type="http://schemas.microsoft.com/office/2011/relationships/chartColorStyle" Target="colors205.xml"/><Relationship Id="rId1" Type="http://schemas.microsoft.com/office/2011/relationships/chartStyle" Target="style205.xml"/></Relationships>
</file>

<file path=ppt/charts/_rels/chart206.xml.rels><?xml version="1.0" encoding="UTF-8" standalone="yes"?>
<Relationships xmlns="http://schemas.openxmlformats.org/package/2006/relationships"><Relationship Id="rId3" Type="http://schemas.openxmlformats.org/officeDocument/2006/relationships/package" Target="../embeddings/Microsoft_Excel_Worksheet205.xlsx"/><Relationship Id="rId2" Type="http://schemas.microsoft.com/office/2011/relationships/chartColorStyle" Target="colors206.xml"/><Relationship Id="rId1" Type="http://schemas.microsoft.com/office/2011/relationships/chartStyle" Target="style206.xml"/></Relationships>
</file>

<file path=ppt/charts/_rels/chart207.xml.rels><?xml version="1.0" encoding="UTF-8" standalone="yes"?>
<Relationships xmlns="http://schemas.openxmlformats.org/package/2006/relationships"><Relationship Id="rId3" Type="http://schemas.openxmlformats.org/officeDocument/2006/relationships/package" Target="../embeddings/Microsoft_Excel_Worksheet206.xlsx"/><Relationship Id="rId2" Type="http://schemas.microsoft.com/office/2011/relationships/chartColorStyle" Target="colors207.xml"/><Relationship Id="rId1" Type="http://schemas.microsoft.com/office/2011/relationships/chartStyle" Target="style207.xml"/></Relationships>
</file>

<file path=ppt/charts/_rels/chart208.xml.rels><?xml version="1.0" encoding="UTF-8" standalone="yes"?>
<Relationships xmlns="http://schemas.openxmlformats.org/package/2006/relationships"><Relationship Id="rId3" Type="http://schemas.openxmlformats.org/officeDocument/2006/relationships/package" Target="../embeddings/Microsoft_Excel_Worksheet207.xlsx"/><Relationship Id="rId2" Type="http://schemas.microsoft.com/office/2011/relationships/chartColorStyle" Target="colors208.xml"/><Relationship Id="rId1" Type="http://schemas.microsoft.com/office/2011/relationships/chartStyle" Target="style208.xml"/></Relationships>
</file>

<file path=ppt/charts/_rels/chart209.xml.rels><?xml version="1.0" encoding="UTF-8" standalone="yes"?>
<Relationships xmlns="http://schemas.openxmlformats.org/package/2006/relationships"><Relationship Id="rId3" Type="http://schemas.openxmlformats.org/officeDocument/2006/relationships/package" Target="../embeddings/Microsoft_Excel_Worksheet208.xlsx"/><Relationship Id="rId2" Type="http://schemas.microsoft.com/office/2011/relationships/chartColorStyle" Target="colors209.xml"/><Relationship Id="rId1" Type="http://schemas.microsoft.com/office/2011/relationships/chartStyle" Target="style20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10.xml.rels><?xml version="1.0" encoding="UTF-8" standalone="yes"?>
<Relationships xmlns="http://schemas.openxmlformats.org/package/2006/relationships"><Relationship Id="rId3" Type="http://schemas.openxmlformats.org/officeDocument/2006/relationships/package" Target="../embeddings/Microsoft_Excel_Worksheet209.xlsx"/><Relationship Id="rId2" Type="http://schemas.microsoft.com/office/2011/relationships/chartColorStyle" Target="colors210.xml"/><Relationship Id="rId1" Type="http://schemas.microsoft.com/office/2011/relationships/chartStyle" Target="style210.xml"/></Relationships>
</file>

<file path=ppt/charts/_rels/chart211.xml.rels><?xml version="1.0" encoding="UTF-8" standalone="yes"?>
<Relationships xmlns="http://schemas.openxmlformats.org/package/2006/relationships"><Relationship Id="rId3" Type="http://schemas.openxmlformats.org/officeDocument/2006/relationships/package" Target="../embeddings/Microsoft_Excel_Worksheet210.xlsx"/><Relationship Id="rId2" Type="http://schemas.microsoft.com/office/2011/relationships/chartColorStyle" Target="colors211.xml"/><Relationship Id="rId1" Type="http://schemas.microsoft.com/office/2011/relationships/chartStyle" Target="style211.xml"/></Relationships>
</file>

<file path=ppt/charts/_rels/chart212.xml.rels><?xml version="1.0" encoding="UTF-8" standalone="yes"?>
<Relationships xmlns="http://schemas.openxmlformats.org/package/2006/relationships"><Relationship Id="rId3" Type="http://schemas.openxmlformats.org/officeDocument/2006/relationships/package" Target="../embeddings/Microsoft_Excel_Worksheet211.xlsx"/><Relationship Id="rId2" Type="http://schemas.microsoft.com/office/2011/relationships/chartColorStyle" Target="colors212.xml"/><Relationship Id="rId1" Type="http://schemas.microsoft.com/office/2011/relationships/chartStyle" Target="style212.xml"/></Relationships>
</file>

<file path=ppt/charts/_rels/chart213.xml.rels><?xml version="1.0" encoding="UTF-8" standalone="yes"?>
<Relationships xmlns="http://schemas.openxmlformats.org/package/2006/relationships"><Relationship Id="rId3" Type="http://schemas.openxmlformats.org/officeDocument/2006/relationships/package" Target="../embeddings/Microsoft_Excel_Worksheet212.xlsx"/><Relationship Id="rId2" Type="http://schemas.microsoft.com/office/2011/relationships/chartColorStyle" Target="colors213.xml"/><Relationship Id="rId1" Type="http://schemas.microsoft.com/office/2011/relationships/chartStyle" Target="style213.xml"/></Relationships>
</file>

<file path=ppt/charts/_rels/chart214.xml.rels><?xml version="1.0" encoding="UTF-8" standalone="yes"?>
<Relationships xmlns="http://schemas.openxmlformats.org/package/2006/relationships"><Relationship Id="rId3" Type="http://schemas.openxmlformats.org/officeDocument/2006/relationships/package" Target="../embeddings/Microsoft_Excel_Worksheet213.xlsx"/><Relationship Id="rId2" Type="http://schemas.microsoft.com/office/2011/relationships/chartColorStyle" Target="colors214.xml"/><Relationship Id="rId1" Type="http://schemas.microsoft.com/office/2011/relationships/chartStyle" Target="style214.xml"/></Relationships>
</file>

<file path=ppt/charts/_rels/chart215.xml.rels><?xml version="1.0" encoding="UTF-8" standalone="yes"?>
<Relationships xmlns="http://schemas.openxmlformats.org/package/2006/relationships"><Relationship Id="rId3" Type="http://schemas.openxmlformats.org/officeDocument/2006/relationships/package" Target="../embeddings/Microsoft_Excel_Worksheet214.xlsx"/><Relationship Id="rId2" Type="http://schemas.microsoft.com/office/2011/relationships/chartColorStyle" Target="colors215.xml"/><Relationship Id="rId1" Type="http://schemas.microsoft.com/office/2011/relationships/chartStyle" Target="style215.xml"/></Relationships>
</file>

<file path=ppt/charts/_rels/chart216.xml.rels><?xml version="1.0" encoding="UTF-8" standalone="yes"?>
<Relationships xmlns="http://schemas.openxmlformats.org/package/2006/relationships"><Relationship Id="rId3" Type="http://schemas.openxmlformats.org/officeDocument/2006/relationships/package" Target="../embeddings/Microsoft_Excel_Worksheet215.xlsx"/><Relationship Id="rId2" Type="http://schemas.microsoft.com/office/2011/relationships/chartColorStyle" Target="colors216.xml"/><Relationship Id="rId1" Type="http://schemas.microsoft.com/office/2011/relationships/chartStyle" Target="style216.xml"/></Relationships>
</file>

<file path=ppt/charts/_rels/chart217.xml.rels><?xml version="1.0" encoding="UTF-8" standalone="yes"?>
<Relationships xmlns="http://schemas.openxmlformats.org/package/2006/relationships"><Relationship Id="rId3" Type="http://schemas.openxmlformats.org/officeDocument/2006/relationships/package" Target="../embeddings/Microsoft_Excel_Worksheet216.xlsx"/><Relationship Id="rId2" Type="http://schemas.microsoft.com/office/2011/relationships/chartColorStyle" Target="colors217.xml"/><Relationship Id="rId1" Type="http://schemas.microsoft.com/office/2011/relationships/chartStyle" Target="style217.xml"/></Relationships>
</file>

<file path=ppt/charts/_rels/chart218.xml.rels><?xml version="1.0" encoding="UTF-8" standalone="yes"?>
<Relationships xmlns="http://schemas.openxmlformats.org/package/2006/relationships"><Relationship Id="rId3" Type="http://schemas.openxmlformats.org/officeDocument/2006/relationships/package" Target="../embeddings/Microsoft_Excel_Worksheet217.xlsx"/><Relationship Id="rId2" Type="http://schemas.microsoft.com/office/2011/relationships/chartColorStyle" Target="colors218.xml"/><Relationship Id="rId1" Type="http://schemas.microsoft.com/office/2011/relationships/chartStyle" Target="style218.xml"/></Relationships>
</file>

<file path=ppt/charts/_rels/chart219.xml.rels><?xml version="1.0" encoding="UTF-8" standalone="yes"?>
<Relationships xmlns="http://schemas.openxmlformats.org/package/2006/relationships"><Relationship Id="rId3" Type="http://schemas.openxmlformats.org/officeDocument/2006/relationships/package" Target="../embeddings/Microsoft_Excel_Worksheet218.xlsx"/><Relationship Id="rId2" Type="http://schemas.microsoft.com/office/2011/relationships/chartColorStyle" Target="colors219.xml"/><Relationship Id="rId1" Type="http://schemas.microsoft.com/office/2011/relationships/chartStyle" Target="style2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20.xml.rels><?xml version="1.0" encoding="UTF-8" standalone="yes"?>
<Relationships xmlns="http://schemas.openxmlformats.org/package/2006/relationships"><Relationship Id="rId3" Type="http://schemas.openxmlformats.org/officeDocument/2006/relationships/package" Target="../embeddings/Microsoft_Excel_Worksheet219.xlsx"/><Relationship Id="rId2" Type="http://schemas.microsoft.com/office/2011/relationships/chartColorStyle" Target="colors220.xml"/><Relationship Id="rId1" Type="http://schemas.microsoft.com/office/2011/relationships/chartStyle" Target="style220.xml"/></Relationships>
</file>

<file path=ppt/charts/_rels/chart221.xml.rels><?xml version="1.0" encoding="UTF-8" standalone="yes"?>
<Relationships xmlns="http://schemas.openxmlformats.org/package/2006/relationships"><Relationship Id="rId3" Type="http://schemas.openxmlformats.org/officeDocument/2006/relationships/package" Target="../embeddings/Microsoft_Excel_Worksheet220.xlsx"/><Relationship Id="rId2" Type="http://schemas.microsoft.com/office/2011/relationships/chartColorStyle" Target="colors221.xml"/><Relationship Id="rId1" Type="http://schemas.microsoft.com/office/2011/relationships/chartStyle" Target="style221.xml"/></Relationships>
</file>

<file path=ppt/charts/_rels/chart222.xml.rels><?xml version="1.0" encoding="UTF-8" standalone="yes"?>
<Relationships xmlns="http://schemas.openxmlformats.org/package/2006/relationships"><Relationship Id="rId3" Type="http://schemas.openxmlformats.org/officeDocument/2006/relationships/package" Target="../embeddings/Microsoft_Excel_Worksheet221.xlsx"/><Relationship Id="rId2" Type="http://schemas.microsoft.com/office/2011/relationships/chartColorStyle" Target="colors222.xml"/><Relationship Id="rId1" Type="http://schemas.microsoft.com/office/2011/relationships/chartStyle" Target="style222.xml"/></Relationships>
</file>

<file path=ppt/charts/_rels/chart223.xml.rels><?xml version="1.0" encoding="UTF-8" standalone="yes"?>
<Relationships xmlns="http://schemas.openxmlformats.org/package/2006/relationships"><Relationship Id="rId3" Type="http://schemas.openxmlformats.org/officeDocument/2006/relationships/package" Target="../embeddings/Microsoft_Excel_Worksheet222.xlsx"/><Relationship Id="rId2" Type="http://schemas.microsoft.com/office/2011/relationships/chartColorStyle" Target="colors223.xml"/><Relationship Id="rId1" Type="http://schemas.microsoft.com/office/2011/relationships/chartStyle" Target="style223.xml"/></Relationships>
</file>

<file path=ppt/charts/_rels/chart224.xml.rels><?xml version="1.0" encoding="UTF-8" standalone="yes"?>
<Relationships xmlns="http://schemas.openxmlformats.org/package/2006/relationships"><Relationship Id="rId3" Type="http://schemas.openxmlformats.org/officeDocument/2006/relationships/package" Target="../embeddings/Microsoft_Excel_Worksheet223.xlsx"/><Relationship Id="rId2" Type="http://schemas.microsoft.com/office/2011/relationships/chartColorStyle" Target="colors224.xml"/><Relationship Id="rId1" Type="http://schemas.microsoft.com/office/2011/relationships/chartStyle" Target="style224.xml"/></Relationships>
</file>

<file path=ppt/charts/_rels/chart225.xml.rels><?xml version="1.0" encoding="UTF-8" standalone="yes"?>
<Relationships xmlns="http://schemas.openxmlformats.org/package/2006/relationships"><Relationship Id="rId3" Type="http://schemas.openxmlformats.org/officeDocument/2006/relationships/package" Target="../embeddings/Microsoft_Excel_Worksheet224.xlsx"/><Relationship Id="rId2" Type="http://schemas.microsoft.com/office/2011/relationships/chartColorStyle" Target="colors225.xml"/><Relationship Id="rId1" Type="http://schemas.microsoft.com/office/2011/relationships/chartStyle" Target="style225.xml"/></Relationships>
</file>

<file path=ppt/charts/_rels/chart226.xml.rels><?xml version="1.0" encoding="UTF-8" standalone="yes"?>
<Relationships xmlns="http://schemas.openxmlformats.org/package/2006/relationships"><Relationship Id="rId3" Type="http://schemas.openxmlformats.org/officeDocument/2006/relationships/package" Target="../embeddings/Microsoft_Excel_Worksheet225.xlsx"/><Relationship Id="rId2" Type="http://schemas.microsoft.com/office/2011/relationships/chartColorStyle" Target="colors226.xml"/><Relationship Id="rId1" Type="http://schemas.microsoft.com/office/2011/relationships/chartStyle" Target="style226.xml"/></Relationships>
</file>

<file path=ppt/charts/_rels/chart227.xml.rels><?xml version="1.0" encoding="UTF-8" standalone="yes"?>
<Relationships xmlns="http://schemas.openxmlformats.org/package/2006/relationships"><Relationship Id="rId3" Type="http://schemas.openxmlformats.org/officeDocument/2006/relationships/package" Target="../embeddings/Microsoft_Excel_Worksheet226.xlsx"/><Relationship Id="rId2" Type="http://schemas.microsoft.com/office/2011/relationships/chartColorStyle" Target="colors227.xml"/><Relationship Id="rId1" Type="http://schemas.microsoft.com/office/2011/relationships/chartStyle" Target="style227.xml"/></Relationships>
</file>

<file path=ppt/charts/_rels/chart228.xml.rels><?xml version="1.0" encoding="UTF-8" standalone="yes"?>
<Relationships xmlns="http://schemas.openxmlformats.org/package/2006/relationships"><Relationship Id="rId3" Type="http://schemas.openxmlformats.org/officeDocument/2006/relationships/package" Target="../embeddings/Microsoft_Excel_Worksheet227.xlsx"/><Relationship Id="rId2" Type="http://schemas.microsoft.com/office/2011/relationships/chartColorStyle" Target="colors228.xml"/><Relationship Id="rId1" Type="http://schemas.microsoft.com/office/2011/relationships/chartStyle" Target="style228.xml"/></Relationships>
</file>

<file path=ppt/charts/_rels/chart229.xml.rels><?xml version="1.0" encoding="UTF-8" standalone="yes"?>
<Relationships xmlns="http://schemas.openxmlformats.org/package/2006/relationships"><Relationship Id="rId3" Type="http://schemas.openxmlformats.org/officeDocument/2006/relationships/package" Target="../embeddings/Microsoft_Excel_Worksheet228.xlsx"/><Relationship Id="rId2" Type="http://schemas.microsoft.com/office/2011/relationships/chartColorStyle" Target="colors229.xml"/><Relationship Id="rId1" Type="http://schemas.microsoft.com/office/2011/relationships/chartStyle" Target="style22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30.xml.rels><?xml version="1.0" encoding="UTF-8" standalone="yes"?>
<Relationships xmlns="http://schemas.openxmlformats.org/package/2006/relationships"><Relationship Id="rId3" Type="http://schemas.openxmlformats.org/officeDocument/2006/relationships/package" Target="../embeddings/Microsoft_Excel_Worksheet229.xlsx"/><Relationship Id="rId2" Type="http://schemas.microsoft.com/office/2011/relationships/chartColorStyle" Target="colors230.xml"/><Relationship Id="rId1" Type="http://schemas.microsoft.com/office/2011/relationships/chartStyle" Target="style230.xml"/></Relationships>
</file>

<file path=ppt/charts/_rels/chart231.xml.rels><?xml version="1.0" encoding="UTF-8" standalone="yes"?>
<Relationships xmlns="http://schemas.openxmlformats.org/package/2006/relationships"><Relationship Id="rId3" Type="http://schemas.openxmlformats.org/officeDocument/2006/relationships/package" Target="../embeddings/Microsoft_Excel_Worksheet230.xlsx"/><Relationship Id="rId2" Type="http://schemas.microsoft.com/office/2011/relationships/chartColorStyle" Target="colors231.xml"/><Relationship Id="rId1" Type="http://schemas.microsoft.com/office/2011/relationships/chartStyle" Target="style231.xml"/></Relationships>
</file>

<file path=ppt/charts/_rels/chart232.xml.rels><?xml version="1.0" encoding="UTF-8" standalone="yes"?>
<Relationships xmlns="http://schemas.openxmlformats.org/package/2006/relationships"><Relationship Id="rId3" Type="http://schemas.openxmlformats.org/officeDocument/2006/relationships/package" Target="../embeddings/Microsoft_Excel_Worksheet231.xlsx"/><Relationship Id="rId2" Type="http://schemas.microsoft.com/office/2011/relationships/chartColorStyle" Target="colors232.xml"/><Relationship Id="rId1" Type="http://schemas.microsoft.com/office/2011/relationships/chartStyle" Target="style232.xml"/></Relationships>
</file>

<file path=ppt/charts/_rels/chart233.xml.rels><?xml version="1.0" encoding="UTF-8" standalone="yes"?>
<Relationships xmlns="http://schemas.openxmlformats.org/package/2006/relationships"><Relationship Id="rId3" Type="http://schemas.openxmlformats.org/officeDocument/2006/relationships/package" Target="../embeddings/Microsoft_Excel_Worksheet232.xlsx"/><Relationship Id="rId2" Type="http://schemas.microsoft.com/office/2011/relationships/chartColorStyle" Target="colors233.xml"/><Relationship Id="rId1" Type="http://schemas.microsoft.com/office/2011/relationships/chartStyle" Target="style233.xml"/></Relationships>
</file>

<file path=ppt/charts/_rels/chart234.xml.rels><?xml version="1.0" encoding="UTF-8" standalone="yes"?>
<Relationships xmlns="http://schemas.openxmlformats.org/package/2006/relationships"><Relationship Id="rId3" Type="http://schemas.openxmlformats.org/officeDocument/2006/relationships/package" Target="../embeddings/Microsoft_Excel_Worksheet233.xlsx"/><Relationship Id="rId2" Type="http://schemas.microsoft.com/office/2011/relationships/chartColorStyle" Target="colors234.xml"/><Relationship Id="rId1" Type="http://schemas.microsoft.com/office/2011/relationships/chartStyle" Target="style234.xml"/></Relationships>
</file>

<file path=ppt/charts/_rels/chart235.xml.rels><?xml version="1.0" encoding="UTF-8" standalone="yes"?>
<Relationships xmlns="http://schemas.openxmlformats.org/package/2006/relationships"><Relationship Id="rId3" Type="http://schemas.openxmlformats.org/officeDocument/2006/relationships/package" Target="../embeddings/Microsoft_Excel_Worksheet234.xlsx"/><Relationship Id="rId2" Type="http://schemas.microsoft.com/office/2011/relationships/chartColorStyle" Target="colors235.xml"/><Relationship Id="rId1" Type="http://schemas.microsoft.com/office/2011/relationships/chartStyle" Target="style235.xml"/></Relationships>
</file>

<file path=ppt/charts/_rels/chart236.xml.rels><?xml version="1.0" encoding="UTF-8" standalone="yes"?>
<Relationships xmlns="http://schemas.openxmlformats.org/package/2006/relationships"><Relationship Id="rId3" Type="http://schemas.openxmlformats.org/officeDocument/2006/relationships/package" Target="../embeddings/Microsoft_Excel_Worksheet235.xlsx"/><Relationship Id="rId2" Type="http://schemas.microsoft.com/office/2011/relationships/chartColorStyle" Target="colors236.xml"/><Relationship Id="rId1" Type="http://schemas.microsoft.com/office/2011/relationships/chartStyle" Target="style236.xml"/></Relationships>
</file>

<file path=ppt/charts/_rels/chart237.xml.rels><?xml version="1.0" encoding="UTF-8" standalone="yes"?>
<Relationships xmlns="http://schemas.openxmlformats.org/package/2006/relationships"><Relationship Id="rId3" Type="http://schemas.openxmlformats.org/officeDocument/2006/relationships/package" Target="../embeddings/Microsoft_Excel_Worksheet236.xlsx"/><Relationship Id="rId2" Type="http://schemas.microsoft.com/office/2011/relationships/chartColorStyle" Target="colors237.xml"/><Relationship Id="rId1" Type="http://schemas.microsoft.com/office/2011/relationships/chartStyle" Target="style237.xml"/></Relationships>
</file>

<file path=ppt/charts/_rels/chart238.xml.rels><?xml version="1.0" encoding="UTF-8" standalone="yes"?>
<Relationships xmlns="http://schemas.openxmlformats.org/package/2006/relationships"><Relationship Id="rId3" Type="http://schemas.openxmlformats.org/officeDocument/2006/relationships/package" Target="../embeddings/Microsoft_Excel_Worksheet237.xlsx"/><Relationship Id="rId2" Type="http://schemas.microsoft.com/office/2011/relationships/chartColorStyle" Target="colors238.xml"/><Relationship Id="rId1" Type="http://schemas.microsoft.com/office/2011/relationships/chartStyle" Target="style238.xml"/></Relationships>
</file>

<file path=ppt/charts/_rels/chart239.xml.rels><?xml version="1.0" encoding="UTF-8" standalone="yes"?>
<Relationships xmlns="http://schemas.openxmlformats.org/package/2006/relationships"><Relationship Id="rId3" Type="http://schemas.openxmlformats.org/officeDocument/2006/relationships/package" Target="../embeddings/Microsoft_Excel_Worksheet238.xlsx"/><Relationship Id="rId2" Type="http://schemas.microsoft.com/office/2011/relationships/chartColorStyle" Target="colors239.xml"/><Relationship Id="rId1" Type="http://schemas.microsoft.com/office/2011/relationships/chartStyle" Target="style23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40.xml.rels><?xml version="1.0" encoding="UTF-8" standalone="yes"?>
<Relationships xmlns="http://schemas.openxmlformats.org/package/2006/relationships"><Relationship Id="rId3" Type="http://schemas.openxmlformats.org/officeDocument/2006/relationships/package" Target="../embeddings/Microsoft_Excel_Worksheet239.xlsx"/><Relationship Id="rId2" Type="http://schemas.microsoft.com/office/2011/relationships/chartColorStyle" Target="colors240.xml"/><Relationship Id="rId1" Type="http://schemas.microsoft.com/office/2011/relationships/chartStyle" Target="style240.xml"/></Relationships>
</file>

<file path=ppt/charts/_rels/chart241.xml.rels><?xml version="1.0" encoding="UTF-8" standalone="yes"?>
<Relationships xmlns="http://schemas.openxmlformats.org/package/2006/relationships"><Relationship Id="rId3" Type="http://schemas.openxmlformats.org/officeDocument/2006/relationships/package" Target="../embeddings/Microsoft_Excel_Worksheet240.xlsx"/><Relationship Id="rId2" Type="http://schemas.microsoft.com/office/2011/relationships/chartColorStyle" Target="colors241.xml"/><Relationship Id="rId1" Type="http://schemas.microsoft.com/office/2011/relationships/chartStyle" Target="style241.xml"/></Relationships>
</file>

<file path=ppt/charts/_rels/chart242.xml.rels><?xml version="1.0" encoding="UTF-8" standalone="yes"?>
<Relationships xmlns="http://schemas.openxmlformats.org/package/2006/relationships"><Relationship Id="rId3" Type="http://schemas.openxmlformats.org/officeDocument/2006/relationships/package" Target="../embeddings/Microsoft_Excel_Worksheet241.xlsx"/><Relationship Id="rId2" Type="http://schemas.microsoft.com/office/2011/relationships/chartColorStyle" Target="colors242.xml"/><Relationship Id="rId1" Type="http://schemas.microsoft.com/office/2011/relationships/chartStyle" Target="style242.xml"/></Relationships>
</file>

<file path=ppt/charts/_rels/chart243.xml.rels><?xml version="1.0" encoding="UTF-8" standalone="yes"?>
<Relationships xmlns="http://schemas.openxmlformats.org/package/2006/relationships"><Relationship Id="rId3" Type="http://schemas.openxmlformats.org/officeDocument/2006/relationships/package" Target="../embeddings/Microsoft_Excel_Worksheet242.xlsx"/><Relationship Id="rId2" Type="http://schemas.microsoft.com/office/2011/relationships/chartColorStyle" Target="colors243.xml"/><Relationship Id="rId1" Type="http://schemas.microsoft.com/office/2011/relationships/chartStyle" Target="style243.xml"/></Relationships>
</file>

<file path=ppt/charts/_rels/chart244.xml.rels><?xml version="1.0" encoding="UTF-8" standalone="yes"?>
<Relationships xmlns="http://schemas.openxmlformats.org/package/2006/relationships"><Relationship Id="rId3" Type="http://schemas.openxmlformats.org/officeDocument/2006/relationships/package" Target="../embeddings/Microsoft_Excel_Worksheet243.xlsx"/><Relationship Id="rId2" Type="http://schemas.microsoft.com/office/2011/relationships/chartColorStyle" Target="colors244.xml"/><Relationship Id="rId1" Type="http://schemas.microsoft.com/office/2011/relationships/chartStyle" Target="style244.xml"/></Relationships>
</file>

<file path=ppt/charts/_rels/chart245.xml.rels><?xml version="1.0" encoding="UTF-8" standalone="yes"?>
<Relationships xmlns="http://schemas.openxmlformats.org/package/2006/relationships"><Relationship Id="rId3" Type="http://schemas.openxmlformats.org/officeDocument/2006/relationships/package" Target="../embeddings/Microsoft_Excel_Worksheet244.xlsx"/><Relationship Id="rId2" Type="http://schemas.microsoft.com/office/2011/relationships/chartColorStyle" Target="colors245.xml"/><Relationship Id="rId1" Type="http://schemas.microsoft.com/office/2011/relationships/chartStyle" Target="style245.xml"/></Relationships>
</file>

<file path=ppt/charts/_rels/chart246.xml.rels><?xml version="1.0" encoding="UTF-8" standalone="yes"?>
<Relationships xmlns="http://schemas.openxmlformats.org/package/2006/relationships"><Relationship Id="rId3" Type="http://schemas.openxmlformats.org/officeDocument/2006/relationships/package" Target="../embeddings/Microsoft_Excel_Worksheet245.xlsx"/><Relationship Id="rId2" Type="http://schemas.microsoft.com/office/2011/relationships/chartColorStyle" Target="colors246.xml"/><Relationship Id="rId1" Type="http://schemas.microsoft.com/office/2011/relationships/chartStyle" Target="style246.xml"/></Relationships>
</file>

<file path=ppt/charts/_rels/chart247.xml.rels><?xml version="1.0" encoding="UTF-8" standalone="yes"?>
<Relationships xmlns="http://schemas.openxmlformats.org/package/2006/relationships"><Relationship Id="rId3" Type="http://schemas.openxmlformats.org/officeDocument/2006/relationships/package" Target="../embeddings/Microsoft_Excel_Worksheet246.xlsx"/><Relationship Id="rId2" Type="http://schemas.microsoft.com/office/2011/relationships/chartColorStyle" Target="colors247.xml"/><Relationship Id="rId1" Type="http://schemas.microsoft.com/office/2011/relationships/chartStyle" Target="style247.xml"/></Relationships>
</file>

<file path=ppt/charts/_rels/chart248.xml.rels><?xml version="1.0" encoding="UTF-8" standalone="yes"?>
<Relationships xmlns="http://schemas.openxmlformats.org/package/2006/relationships"><Relationship Id="rId3" Type="http://schemas.openxmlformats.org/officeDocument/2006/relationships/package" Target="../embeddings/Microsoft_Excel_Worksheet247.xlsx"/><Relationship Id="rId2" Type="http://schemas.microsoft.com/office/2011/relationships/chartColorStyle" Target="colors248.xml"/><Relationship Id="rId1" Type="http://schemas.microsoft.com/office/2011/relationships/chartStyle" Target="style248.xml"/></Relationships>
</file>

<file path=ppt/charts/_rels/chart249.xml.rels><?xml version="1.0" encoding="UTF-8" standalone="yes"?>
<Relationships xmlns="http://schemas.openxmlformats.org/package/2006/relationships"><Relationship Id="rId3" Type="http://schemas.openxmlformats.org/officeDocument/2006/relationships/package" Target="../embeddings/Microsoft_Excel_Worksheet248.xlsx"/><Relationship Id="rId2" Type="http://schemas.microsoft.com/office/2011/relationships/chartColorStyle" Target="colors249.xml"/><Relationship Id="rId1" Type="http://schemas.microsoft.com/office/2011/relationships/chartStyle" Target="style24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50.xml.rels><?xml version="1.0" encoding="UTF-8" standalone="yes"?>
<Relationships xmlns="http://schemas.openxmlformats.org/package/2006/relationships"><Relationship Id="rId3" Type="http://schemas.openxmlformats.org/officeDocument/2006/relationships/package" Target="../embeddings/Microsoft_Excel_Worksheet249.xlsx"/><Relationship Id="rId2" Type="http://schemas.microsoft.com/office/2011/relationships/chartColorStyle" Target="colors250.xml"/><Relationship Id="rId1" Type="http://schemas.microsoft.com/office/2011/relationships/chartStyle" Target="style250.xml"/></Relationships>
</file>

<file path=ppt/charts/_rels/chart251.xml.rels><?xml version="1.0" encoding="UTF-8" standalone="yes"?>
<Relationships xmlns="http://schemas.openxmlformats.org/package/2006/relationships"><Relationship Id="rId3" Type="http://schemas.openxmlformats.org/officeDocument/2006/relationships/package" Target="../embeddings/Microsoft_Excel_Worksheet250.xlsx"/><Relationship Id="rId2" Type="http://schemas.microsoft.com/office/2011/relationships/chartColorStyle" Target="colors251.xml"/><Relationship Id="rId1" Type="http://schemas.microsoft.com/office/2011/relationships/chartStyle" Target="style251.xml"/></Relationships>
</file>

<file path=ppt/charts/_rels/chart252.xml.rels><?xml version="1.0" encoding="UTF-8" standalone="yes"?>
<Relationships xmlns="http://schemas.openxmlformats.org/package/2006/relationships"><Relationship Id="rId3" Type="http://schemas.openxmlformats.org/officeDocument/2006/relationships/package" Target="../embeddings/Microsoft_Excel_Worksheet251.xlsx"/><Relationship Id="rId2" Type="http://schemas.microsoft.com/office/2011/relationships/chartColorStyle" Target="colors252.xml"/><Relationship Id="rId1" Type="http://schemas.microsoft.com/office/2011/relationships/chartStyle" Target="style252.xml"/></Relationships>
</file>

<file path=ppt/charts/_rels/chart253.xml.rels><?xml version="1.0" encoding="UTF-8" standalone="yes"?>
<Relationships xmlns="http://schemas.openxmlformats.org/package/2006/relationships"><Relationship Id="rId3" Type="http://schemas.openxmlformats.org/officeDocument/2006/relationships/package" Target="../embeddings/Microsoft_Excel_Worksheet252.xlsx"/><Relationship Id="rId2" Type="http://schemas.microsoft.com/office/2011/relationships/chartColorStyle" Target="colors253.xml"/><Relationship Id="rId1" Type="http://schemas.microsoft.com/office/2011/relationships/chartStyle" Target="style253.xml"/></Relationships>
</file>

<file path=ppt/charts/_rels/chart254.xml.rels><?xml version="1.0" encoding="UTF-8" standalone="yes"?>
<Relationships xmlns="http://schemas.openxmlformats.org/package/2006/relationships"><Relationship Id="rId3" Type="http://schemas.openxmlformats.org/officeDocument/2006/relationships/package" Target="../embeddings/Microsoft_Excel_Worksheet253.xlsx"/><Relationship Id="rId2" Type="http://schemas.microsoft.com/office/2011/relationships/chartColorStyle" Target="colors254.xml"/><Relationship Id="rId1" Type="http://schemas.microsoft.com/office/2011/relationships/chartStyle" Target="style254.xml"/></Relationships>
</file>

<file path=ppt/charts/_rels/chart255.xml.rels><?xml version="1.0" encoding="UTF-8" standalone="yes"?>
<Relationships xmlns="http://schemas.openxmlformats.org/package/2006/relationships"><Relationship Id="rId3" Type="http://schemas.openxmlformats.org/officeDocument/2006/relationships/package" Target="../embeddings/Microsoft_Excel_Worksheet254.xlsx"/><Relationship Id="rId2" Type="http://schemas.microsoft.com/office/2011/relationships/chartColorStyle" Target="colors255.xml"/><Relationship Id="rId1" Type="http://schemas.microsoft.com/office/2011/relationships/chartStyle" Target="style255.xml"/></Relationships>
</file>

<file path=ppt/charts/_rels/chart256.xml.rels><?xml version="1.0" encoding="UTF-8" standalone="yes"?>
<Relationships xmlns="http://schemas.openxmlformats.org/package/2006/relationships"><Relationship Id="rId3" Type="http://schemas.openxmlformats.org/officeDocument/2006/relationships/package" Target="../embeddings/Microsoft_Excel_Worksheet255.xlsx"/><Relationship Id="rId2" Type="http://schemas.microsoft.com/office/2011/relationships/chartColorStyle" Target="colors256.xml"/><Relationship Id="rId1" Type="http://schemas.microsoft.com/office/2011/relationships/chartStyle" Target="style256.xml"/></Relationships>
</file>

<file path=ppt/charts/_rels/chart257.xml.rels><?xml version="1.0" encoding="UTF-8" standalone="yes"?>
<Relationships xmlns="http://schemas.openxmlformats.org/package/2006/relationships"><Relationship Id="rId3" Type="http://schemas.openxmlformats.org/officeDocument/2006/relationships/package" Target="../embeddings/Microsoft_Excel_Worksheet256.xlsx"/><Relationship Id="rId2" Type="http://schemas.microsoft.com/office/2011/relationships/chartColorStyle" Target="colors257.xml"/><Relationship Id="rId1" Type="http://schemas.microsoft.com/office/2011/relationships/chartStyle" Target="style257.xml"/></Relationships>
</file>

<file path=ppt/charts/_rels/chart258.xml.rels><?xml version="1.0" encoding="UTF-8" standalone="yes"?>
<Relationships xmlns="http://schemas.openxmlformats.org/package/2006/relationships"><Relationship Id="rId3" Type="http://schemas.openxmlformats.org/officeDocument/2006/relationships/package" Target="../embeddings/Microsoft_Excel_Worksheet257.xlsx"/><Relationship Id="rId2" Type="http://schemas.microsoft.com/office/2011/relationships/chartColorStyle" Target="colors258.xml"/><Relationship Id="rId1" Type="http://schemas.microsoft.com/office/2011/relationships/chartStyle" Target="style258.xml"/></Relationships>
</file>

<file path=ppt/charts/_rels/chart259.xml.rels><?xml version="1.0" encoding="UTF-8" standalone="yes"?>
<Relationships xmlns="http://schemas.openxmlformats.org/package/2006/relationships"><Relationship Id="rId3" Type="http://schemas.openxmlformats.org/officeDocument/2006/relationships/package" Target="../embeddings/Microsoft_Excel_Worksheet258.xlsx"/><Relationship Id="rId2" Type="http://schemas.microsoft.com/office/2011/relationships/chartColorStyle" Target="colors259.xml"/><Relationship Id="rId1" Type="http://schemas.microsoft.com/office/2011/relationships/chartStyle" Target="style25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60.xml.rels><?xml version="1.0" encoding="UTF-8" standalone="yes"?>
<Relationships xmlns="http://schemas.openxmlformats.org/package/2006/relationships"><Relationship Id="rId3" Type="http://schemas.openxmlformats.org/officeDocument/2006/relationships/package" Target="../embeddings/Microsoft_Excel_Worksheet259.xlsx"/><Relationship Id="rId2" Type="http://schemas.microsoft.com/office/2011/relationships/chartColorStyle" Target="colors260.xml"/><Relationship Id="rId1" Type="http://schemas.microsoft.com/office/2011/relationships/chartStyle" Target="style260.xml"/></Relationships>
</file>

<file path=ppt/charts/_rels/chart261.xml.rels><?xml version="1.0" encoding="UTF-8" standalone="yes"?>
<Relationships xmlns="http://schemas.openxmlformats.org/package/2006/relationships"><Relationship Id="rId3" Type="http://schemas.openxmlformats.org/officeDocument/2006/relationships/package" Target="../embeddings/Microsoft_Excel_Worksheet260.xlsx"/><Relationship Id="rId2" Type="http://schemas.microsoft.com/office/2011/relationships/chartColorStyle" Target="colors261.xml"/><Relationship Id="rId1" Type="http://schemas.microsoft.com/office/2011/relationships/chartStyle" Target="style261.xml"/></Relationships>
</file>

<file path=ppt/charts/_rels/chart262.xml.rels><?xml version="1.0" encoding="UTF-8" standalone="yes"?>
<Relationships xmlns="http://schemas.openxmlformats.org/package/2006/relationships"><Relationship Id="rId3" Type="http://schemas.openxmlformats.org/officeDocument/2006/relationships/package" Target="../embeddings/Microsoft_Excel_Worksheet261.xlsx"/><Relationship Id="rId2" Type="http://schemas.microsoft.com/office/2011/relationships/chartColorStyle" Target="colors262.xml"/><Relationship Id="rId1" Type="http://schemas.microsoft.com/office/2011/relationships/chartStyle" Target="style262.xml"/></Relationships>
</file>

<file path=ppt/charts/_rels/chart263.xml.rels><?xml version="1.0" encoding="UTF-8" standalone="yes"?>
<Relationships xmlns="http://schemas.openxmlformats.org/package/2006/relationships"><Relationship Id="rId3" Type="http://schemas.openxmlformats.org/officeDocument/2006/relationships/package" Target="../embeddings/Microsoft_Excel_Worksheet262.xlsx"/><Relationship Id="rId2" Type="http://schemas.microsoft.com/office/2011/relationships/chartColorStyle" Target="colors263.xml"/><Relationship Id="rId1" Type="http://schemas.microsoft.com/office/2011/relationships/chartStyle" Target="style263.xml"/></Relationships>
</file>

<file path=ppt/charts/_rels/chart264.xml.rels><?xml version="1.0" encoding="UTF-8" standalone="yes"?>
<Relationships xmlns="http://schemas.openxmlformats.org/package/2006/relationships"><Relationship Id="rId3" Type="http://schemas.openxmlformats.org/officeDocument/2006/relationships/package" Target="../embeddings/Microsoft_Excel_Worksheet263.xlsx"/><Relationship Id="rId2" Type="http://schemas.microsoft.com/office/2011/relationships/chartColorStyle" Target="colors264.xml"/><Relationship Id="rId1" Type="http://schemas.microsoft.com/office/2011/relationships/chartStyle" Target="style264.xml"/></Relationships>
</file>

<file path=ppt/charts/_rels/chart265.xml.rels><?xml version="1.0" encoding="UTF-8" standalone="yes"?>
<Relationships xmlns="http://schemas.openxmlformats.org/package/2006/relationships"><Relationship Id="rId3" Type="http://schemas.openxmlformats.org/officeDocument/2006/relationships/package" Target="../embeddings/Microsoft_Excel_Worksheet264.xlsx"/><Relationship Id="rId2" Type="http://schemas.microsoft.com/office/2011/relationships/chartColorStyle" Target="colors265.xml"/><Relationship Id="rId1" Type="http://schemas.microsoft.com/office/2011/relationships/chartStyle" Target="style265.xml"/></Relationships>
</file>

<file path=ppt/charts/_rels/chart266.xml.rels><?xml version="1.0" encoding="UTF-8" standalone="yes"?>
<Relationships xmlns="http://schemas.openxmlformats.org/package/2006/relationships"><Relationship Id="rId3" Type="http://schemas.openxmlformats.org/officeDocument/2006/relationships/package" Target="../embeddings/Microsoft_Excel_Worksheet265.xlsx"/><Relationship Id="rId2" Type="http://schemas.microsoft.com/office/2011/relationships/chartColorStyle" Target="colors266.xml"/><Relationship Id="rId1" Type="http://schemas.microsoft.com/office/2011/relationships/chartStyle" Target="style266.xml"/></Relationships>
</file>

<file path=ppt/charts/_rels/chart267.xml.rels><?xml version="1.0" encoding="UTF-8" standalone="yes"?>
<Relationships xmlns="http://schemas.openxmlformats.org/package/2006/relationships"><Relationship Id="rId3" Type="http://schemas.openxmlformats.org/officeDocument/2006/relationships/package" Target="../embeddings/Microsoft_Excel_Worksheet266.xlsx"/><Relationship Id="rId2" Type="http://schemas.microsoft.com/office/2011/relationships/chartColorStyle" Target="colors267.xml"/><Relationship Id="rId1" Type="http://schemas.microsoft.com/office/2011/relationships/chartStyle" Target="style267.xml"/></Relationships>
</file>

<file path=ppt/charts/_rels/chart268.xml.rels><?xml version="1.0" encoding="UTF-8" standalone="yes"?>
<Relationships xmlns="http://schemas.openxmlformats.org/package/2006/relationships"><Relationship Id="rId3" Type="http://schemas.openxmlformats.org/officeDocument/2006/relationships/package" Target="../embeddings/Microsoft_Excel_Worksheet267.xlsx"/><Relationship Id="rId2" Type="http://schemas.microsoft.com/office/2011/relationships/chartColorStyle" Target="colors268.xml"/><Relationship Id="rId1" Type="http://schemas.microsoft.com/office/2011/relationships/chartStyle" Target="style268.xml"/></Relationships>
</file>

<file path=ppt/charts/_rels/chart269.xml.rels><?xml version="1.0" encoding="UTF-8" standalone="yes"?>
<Relationships xmlns="http://schemas.openxmlformats.org/package/2006/relationships"><Relationship Id="rId3" Type="http://schemas.openxmlformats.org/officeDocument/2006/relationships/package" Target="../embeddings/Microsoft_Excel_Worksheet268.xlsx"/><Relationship Id="rId2" Type="http://schemas.microsoft.com/office/2011/relationships/chartColorStyle" Target="colors269.xml"/><Relationship Id="rId1" Type="http://schemas.microsoft.com/office/2011/relationships/chartStyle" Target="style26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70.xml.rels><?xml version="1.0" encoding="UTF-8" standalone="yes"?>
<Relationships xmlns="http://schemas.openxmlformats.org/package/2006/relationships"><Relationship Id="rId3" Type="http://schemas.openxmlformats.org/officeDocument/2006/relationships/package" Target="../embeddings/Microsoft_Excel_Worksheet269.xlsx"/><Relationship Id="rId2" Type="http://schemas.microsoft.com/office/2011/relationships/chartColorStyle" Target="colors270.xml"/><Relationship Id="rId1" Type="http://schemas.microsoft.com/office/2011/relationships/chartStyle" Target="style270.xml"/></Relationships>
</file>

<file path=ppt/charts/_rels/chart271.xml.rels><?xml version="1.0" encoding="UTF-8" standalone="yes"?>
<Relationships xmlns="http://schemas.openxmlformats.org/package/2006/relationships"><Relationship Id="rId3" Type="http://schemas.openxmlformats.org/officeDocument/2006/relationships/package" Target="../embeddings/Microsoft_Excel_Worksheet270.xlsx"/><Relationship Id="rId2" Type="http://schemas.microsoft.com/office/2011/relationships/chartColorStyle" Target="colors271.xml"/><Relationship Id="rId1" Type="http://schemas.microsoft.com/office/2011/relationships/chartStyle" Target="style271.xml"/></Relationships>
</file>

<file path=ppt/charts/_rels/chart272.xml.rels><?xml version="1.0" encoding="UTF-8" standalone="yes"?>
<Relationships xmlns="http://schemas.openxmlformats.org/package/2006/relationships"><Relationship Id="rId3" Type="http://schemas.openxmlformats.org/officeDocument/2006/relationships/package" Target="../embeddings/Microsoft_Excel_Worksheet271.xlsx"/><Relationship Id="rId2" Type="http://schemas.microsoft.com/office/2011/relationships/chartColorStyle" Target="colors272.xml"/><Relationship Id="rId1" Type="http://schemas.microsoft.com/office/2011/relationships/chartStyle" Target="style272.xml"/></Relationships>
</file>

<file path=ppt/charts/_rels/chart273.xml.rels><?xml version="1.0" encoding="UTF-8" standalone="yes"?>
<Relationships xmlns="http://schemas.openxmlformats.org/package/2006/relationships"><Relationship Id="rId3" Type="http://schemas.openxmlformats.org/officeDocument/2006/relationships/package" Target="../embeddings/Microsoft_Excel_Worksheet272.xlsx"/><Relationship Id="rId2" Type="http://schemas.microsoft.com/office/2011/relationships/chartColorStyle" Target="colors273.xml"/><Relationship Id="rId1" Type="http://schemas.microsoft.com/office/2011/relationships/chartStyle" Target="style273.xml"/></Relationships>
</file>

<file path=ppt/charts/_rels/chart274.xml.rels><?xml version="1.0" encoding="UTF-8" standalone="yes"?>
<Relationships xmlns="http://schemas.openxmlformats.org/package/2006/relationships"><Relationship Id="rId3" Type="http://schemas.openxmlformats.org/officeDocument/2006/relationships/package" Target="../embeddings/Microsoft_Excel_Worksheet273.xlsx"/><Relationship Id="rId2" Type="http://schemas.microsoft.com/office/2011/relationships/chartColorStyle" Target="colors274.xml"/><Relationship Id="rId1" Type="http://schemas.microsoft.com/office/2011/relationships/chartStyle" Target="style274.xml"/></Relationships>
</file>

<file path=ppt/charts/_rels/chart275.xml.rels><?xml version="1.0" encoding="UTF-8" standalone="yes"?>
<Relationships xmlns="http://schemas.openxmlformats.org/package/2006/relationships"><Relationship Id="rId3" Type="http://schemas.openxmlformats.org/officeDocument/2006/relationships/package" Target="../embeddings/Microsoft_Excel_Worksheet274.xlsx"/><Relationship Id="rId2" Type="http://schemas.microsoft.com/office/2011/relationships/chartColorStyle" Target="colors275.xml"/><Relationship Id="rId1" Type="http://schemas.microsoft.com/office/2011/relationships/chartStyle" Target="style275.xml"/></Relationships>
</file>

<file path=ppt/charts/_rels/chart276.xml.rels><?xml version="1.0" encoding="UTF-8" standalone="yes"?>
<Relationships xmlns="http://schemas.openxmlformats.org/package/2006/relationships"><Relationship Id="rId3" Type="http://schemas.openxmlformats.org/officeDocument/2006/relationships/package" Target="../embeddings/Microsoft_Excel_Worksheet275.xlsx"/><Relationship Id="rId2" Type="http://schemas.microsoft.com/office/2011/relationships/chartColorStyle" Target="colors276.xml"/><Relationship Id="rId1" Type="http://schemas.microsoft.com/office/2011/relationships/chartStyle" Target="style276.xml"/></Relationships>
</file>

<file path=ppt/charts/_rels/chart277.xml.rels><?xml version="1.0" encoding="UTF-8" standalone="yes"?>
<Relationships xmlns="http://schemas.openxmlformats.org/package/2006/relationships"><Relationship Id="rId3" Type="http://schemas.openxmlformats.org/officeDocument/2006/relationships/package" Target="../embeddings/Microsoft_Excel_Worksheet276.xlsx"/><Relationship Id="rId2" Type="http://schemas.microsoft.com/office/2011/relationships/chartColorStyle" Target="colors277.xml"/><Relationship Id="rId1" Type="http://schemas.microsoft.com/office/2011/relationships/chartStyle" Target="style277.xml"/></Relationships>
</file>

<file path=ppt/charts/_rels/chart278.xml.rels><?xml version="1.0" encoding="UTF-8" standalone="yes"?>
<Relationships xmlns="http://schemas.openxmlformats.org/package/2006/relationships"><Relationship Id="rId3" Type="http://schemas.openxmlformats.org/officeDocument/2006/relationships/package" Target="../embeddings/Microsoft_Excel_Worksheet277.xlsx"/><Relationship Id="rId2" Type="http://schemas.microsoft.com/office/2011/relationships/chartColorStyle" Target="colors278.xml"/><Relationship Id="rId1" Type="http://schemas.microsoft.com/office/2011/relationships/chartStyle" Target="style278.xml"/></Relationships>
</file>

<file path=ppt/charts/_rels/chart279.xml.rels><?xml version="1.0" encoding="UTF-8" standalone="yes"?>
<Relationships xmlns="http://schemas.openxmlformats.org/package/2006/relationships"><Relationship Id="rId3" Type="http://schemas.openxmlformats.org/officeDocument/2006/relationships/package" Target="../embeddings/Microsoft_Excel_Worksheet278.xlsx"/><Relationship Id="rId2" Type="http://schemas.microsoft.com/office/2011/relationships/chartColorStyle" Target="colors279.xml"/><Relationship Id="rId1" Type="http://schemas.microsoft.com/office/2011/relationships/chartStyle" Target="style27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80.xml.rels><?xml version="1.0" encoding="UTF-8" standalone="yes"?>
<Relationships xmlns="http://schemas.openxmlformats.org/package/2006/relationships"><Relationship Id="rId3" Type="http://schemas.openxmlformats.org/officeDocument/2006/relationships/package" Target="../embeddings/Microsoft_Excel_Worksheet279.xlsx"/><Relationship Id="rId2" Type="http://schemas.microsoft.com/office/2011/relationships/chartColorStyle" Target="colors280.xml"/><Relationship Id="rId1" Type="http://schemas.microsoft.com/office/2011/relationships/chartStyle" Target="style280.xml"/></Relationships>
</file>

<file path=ppt/charts/_rels/chart281.xml.rels><?xml version="1.0" encoding="UTF-8" standalone="yes"?>
<Relationships xmlns="http://schemas.openxmlformats.org/package/2006/relationships"><Relationship Id="rId3" Type="http://schemas.openxmlformats.org/officeDocument/2006/relationships/package" Target="../embeddings/Microsoft_Excel_Worksheet280.xlsx"/><Relationship Id="rId2" Type="http://schemas.microsoft.com/office/2011/relationships/chartColorStyle" Target="colors281.xml"/><Relationship Id="rId1" Type="http://schemas.microsoft.com/office/2011/relationships/chartStyle" Target="style281.xml"/></Relationships>
</file>

<file path=ppt/charts/_rels/chart282.xml.rels><?xml version="1.0" encoding="UTF-8" standalone="yes"?>
<Relationships xmlns="http://schemas.openxmlformats.org/package/2006/relationships"><Relationship Id="rId3" Type="http://schemas.openxmlformats.org/officeDocument/2006/relationships/package" Target="../embeddings/Microsoft_Excel_Worksheet281.xlsx"/><Relationship Id="rId2" Type="http://schemas.microsoft.com/office/2011/relationships/chartColorStyle" Target="colors282.xml"/><Relationship Id="rId1" Type="http://schemas.microsoft.com/office/2011/relationships/chartStyle" Target="style282.xml"/></Relationships>
</file>

<file path=ppt/charts/_rels/chart283.xml.rels><?xml version="1.0" encoding="UTF-8" standalone="yes"?>
<Relationships xmlns="http://schemas.openxmlformats.org/package/2006/relationships"><Relationship Id="rId3" Type="http://schemas.openxmlformats.org/officeDocument/2006/relationships/package" Target="../embeddings/Microsoft_Excel_Worksheet282.xlsx"/><Relationship Id="rId2" Type="http://schemas.microsoft.com/office/2011/relationships/chartColorStyle" Target="colors283.xml"/><Relationship Id="rId1" Type="http://schemas.microsoft.com/office/2011/relationships/chartStyle" Target="style283.xml"/></Relationships>
</file>

<file path=ppt/charts/_rels/chart284.xml.rels><?xml version="1.0" encoding="UTF-8" standalone="yes"?>
<Relationships xmlns="http://schemas.openxmlformats.org/package/2006/relationships"><Relationship Id="rId3" Type="http://schemas.openxmlformats.org/officeDocument/2006/relationships/package" Target="../embeddings/Microsoft_Excel_Worksheet283.xlsx"/><Relationship Id="rId2" Type="http://schemas.microsoft.com/office/2011/relationships/chartColorStyle" Target="colors284.xml"/><Relationship Id="rId1" Type="http://schemas.microsoft.com/office/2011/relationships/chartStyle" Target="style284.xml"/></Relationships>
</file>

<file path=ppt/charts/_rels/chart285.xml.rels><?xml version="1.0" encoding="UTF-8" standalone="yes"?>
<Relationships xmlns="http://schemas.openxmlformats.org/package/2006/relationships"><Relationship Id="rId3" Type="http://schemas.openxmlformats.org/officeDocument/2006/relationships/package" Target="../embeddings/Microsoft_Excel_Worksheet284.xlsx"/><Relationship Id="rId2" Type="http://schemas.microsoft.com/office/2011/relationships/chartColorStyle" Target="colors285.xml"/><Relationship Id="rId1" Type="http://schemas.microsoft.com/office/2011/relationships/chartStyle" Target="style28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Much more concerned</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Brazil</c:v>
                </c:pt>
                <c:pt idx="3">
                  <c:v>Egypt</c:v>
                </c:pt>
                <c:pt idx="4">
                  <c:v>Hong Kong (China)</c:v>
                </c:pt>
                <c:pt idx="5">
                  <c:v>India</c:v>
                </c:pt>
                <c:pt idx="6">
                  <c:v>South Africa</c:v>
                </c:pt>
                <c:pt idx="7">
                  <c:v>Mexico</c:v>
                </c:pt>
                <c:pt idx="8">
                  <c:v>Indonesia</c:v>
                </c:pt>
                <c:pt idx="9">
                  <c:v>Nigeria</c:v>
                </c:pt>
                <c:pt idx="10">
                  <c:v>United States</c:v>
                </c:pt>
                <c:pt idx="11">
                  <c:v>Australia</c:v>
                </c:pt>
                <c:pt idx="12">
                  <c:v>South Korea</c:v>
                </c:pt>
                <c:pt idx="13">
                  <c:v>Kenya</c:v>
                </c:pt>
                <c:pt idx="14">
                  <c:v>China</c:v>
                </c:pt>
                <c:pt idx="15">
                  <c:v>Turkey</c:v>
                </c:pt>
                <c:pt idx="16">
                  <c:v>France</c:v>
                </c:pt>
                <c:pt idx="17">
                  <c:v>Canada</c:v>
                </c:pt>
                <c:pt idx="18">
                  <c:v>Italy</c:v>
                </c:pt>
                <c:pt idx="19">
                  <c:v>Poland</c:v>
                </c:pt>
                <c:pt idx="20">
                  <c:v>Japan</c:v>
                </c:pt>
                <c:pt idx="21">
                  <c:v>Great Britain</c:v>
                </c:pt>
                <c:pt idx="22">
                  <c:v>Germany</c:v>
                </c:pt>
                <c:pt idx="23">
                  <c:v>Sweden</c:v>
                </c:pt>
                <c:pt idx="24">
                  <c:v>Tunisia</c:v>
                </c:pt>
                <c:pt idx="25">
                  <c:v>Pakistan</c:v>
                </c:pt>
              </c:strCache>
            </c:strRef>
          </c:cat>
          <c:val>
            <c:numRef>
              <c:f>Sheet1!$B$2:$B$27</c:f>
              <c:numCache>
                <c:formatCode>General</c:formatCode>
                <c:ptCount val="26"/>
                <c:pt idx="0" formatCode="0%">
                  <c:v>0.28000000000000003</c:v>
                </c:pt>
                <c:pt idx="2" formatCode="0%">
                  <c:v>0.36</c:v>
                </c:pt>
                <c:pt idx="3" formatCode="0%">
                  <c:v>0.4</c:v>
                </c:pt>
                <c:pt idx="4" formatCode="0%">
                  <c:v>0.36</c:v>
                </c:pt>
                <c:pt idx="5" formatCode="0%">
                  <c:v>0.4</c:v>
                </c:pt>
                <c:pt idx="6" formatCode="0%">
                  <c:v>0.36</c:v>
                </c:pt>
                <c:pt idx="7" formatCode="0%">
                  <c:v>0.32</c:v>
                </c:pt>
                <c:pt idx="8" formatCode="0%">
                  <c:v>0.25</c:v>
                </c:pt>
                <c:pt idx="9" formatCode="0%">
                  <c:v>0.4</c:v>
                </c:pt>
                <c:pt idx="10" formatCode="0%">
                  <c:v>0.27</c:v>
                </c:pt>
                <c:pt idx="11" formatCode="0%">
                  <c:v>0.22</c:v>
                </c:pt>
                <c:pt idx="12" formatCode="0%">
                  <c:v>0.3</c:v>
                </c:pt>
                <c:pt idx="13" formatCode="0%">
                  <c:v>0.43</c:v>
                </c:pt>
                <c:pt idx="14" formatCode="0%">
                  <c:v>0.2</c:v>
                </c:pt>
                <c:pt idx="15" formatCode="0%">
                  <c:v>0.25</c:v>
                </c:pt>
                <c:pt idx="16" formatCode="0%">
                  <c:v>0.28999999999999998</c:v>
                </c:pt>
                <c:pt idx="17" formatCode="0%">
                  <c:v>0.22</c:v>
                </c:pt>
                <c:pt idx="18" formatCode="0%">
                  <c:v>0.21</c:v>
                </c:pt>
                <c:pt idx="19" formatCode="0%">
                  <c:v>0.25</c:v>
                </c:pt>
                <c:pt idx="20" formatCode="0%">
                  <c:v>0.19</c:v>
                </c:pt>
                <c:pt idx="21" formatCode="0%">
                  <c:v>0.18</c:v>
                </c:pt>
                <c:pt idx="22" formatCode="0%">
                  <c:v>0.2</c:v>
                </c:pt>
                <c:pt idx="23" formatCode="0%">
                  <c:v>0.16</c:v>
                </c:pt>
                <c:pt idx="24" formatCode="0%">
                  <c:v>0.34</c:v>
                </c:pt>
                <c:pt idx="25" formatCode="0%">
                  <c:v>0.1</c:v>
                </c:pt>
              </c:numCache>
            </c:numRef>
          </c:val>
          <c:extLst>
            <c:ext xmlns:c16="http://schemas.microsoft.com/office/drawing/2014/chart" uri="{C3380CC4-5D6E-409C-BE32-E72D297353CC}">
              <c16:uniqueId val="{00000000-62C2-4151-BEAF-21953F8074BB}"/>
            </c:ext>
          </c:extLst>
        </c:ser>
        <c:ser>
          <c:idx val="1"/>
          <c:order val="1"/>
          <c:tx>
            <c:strRef>
              <c:f>Sheet1!$C$1</c:f>
              <c:strCache>
                <c:ptCount val="1"/>
                <c:pt idx="0">
                  <c:v>Somewhat more concerned</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Brazil</c:v>
                </c:pt>
                <c:pt idx="3">
                  <c:v>Egypt</c:v>
                </c:pt>
                <c:pt idx="4">
                  <c:v>Hong Kong (China)</c:v>
                </c:pt>
                <c:pt idx="5">
                  <c:v>India</c:v>
                </c:pt>
                <c:pt idx="6">
                  <c:v>South Africa</c:v>
                </c:pt>
                <c:pt idx="7">
                  <c:v>Mexico</c:v>
                </c:pt>
                <c:pt idx="8">
                  <c:v>Indonesia</c:v>
                </c:pt>
                <c:pt idx="9">
                  <c:v>Nigeria</c:v>
                </c:pt>
                <c:pt idx="10">
                  <c:v>United States</c:v>
                </c:pt>
                <c:pt idx="11">
                  <c:v>Australia</c:v>
                </c:pt>
                <c:pt idx="12">
                  <c:v>South Korea</c:v>
                </c:pt>
                <c:pt idx="13">
                  <c:v>Kenya</c:v>
                </c:pt>
                <c:pt idx="14">
                  <c:v>China</c:v>
                </c:pt>
                <c:pt idx="15">
                  <c:v>Turkey</c:v>
                </c:pt>
                <c:pt idx="16">
                  <c:v>France</c:v>
                </c:pt>
                <c:pt idx="17">
                  <c:v>Canada</c:v>
                </c:pt>
                <c:pt idx="18">
                  <c:v>Italy</c:v>
                </c:pt>
                <c:pt idx="19">
                  <c:v>Poland</c:v>
                </c:pt>
                <c:pt idx="20">
                  <c:v>Japan</c:v>
                </c:pt>
                <c:pt idx="21">
                  <c:v>Great Britain</c:v>
                </c:pt>
                <c:pt idx="22">
                  <c:v>Germany</c:v>
                </c:pt>
                <c:pt idx="23">
                  <c:v>Sweden</c:v>
                </c:pt>
                <c:pt idx="24">
                  <c:v>Tunisia</c:v>
                </c:pt>
                <c:pt idx="25">
                  <c:v>Pakistan</c:v>
                </c:pt>
              </c:strCache>
            </c:strRef>
          </c:cat>
          <c:val>
            <c:numRef>
              <c:f>Sheet1!$C$2:$C$27</c:f>
              <c:numCache>
                <c:formatCode>General</c:formatCode>
                <c:ptCount val="26"/>
                <c:pt idx="0" formatCode="0%">
                  <c:v>0.27</c:v>
                </c:pt>
                <c:pt idx="2" formatCode="0%">
                  <c:v>0.28999999999999998</c:v>
                </c:pt>
                <c:pt idx="3" formatCode="0%">
                  <c:v>0.32</c:v>
                </c:pt>
                <c:pt idx="4" formatCode="0%">
                  <c:v>0.34</c:v>
                </c:pt>
                <c:pt idx="5" formatCode="0%">
                  <c:v>0.3</c:v>
                </c:pt>
                <c:pt idx="6" formatCode="0%">
                  <c:v>0.34</c:v>
                </c:pt>
                <c:pt idx="7" formatCode="0%">
                  <c:v>0.31</c:v>
                </c:pt>
                <c:pt idx="8" formatCode="0%">
                  <c:v>0.36</c:v>
                </c:pt>
                <c:pt idx="9" formatCode="0%">
                  <c:v>0.21</c:v>
                </c:pt>
                <c:pt idx="10" formatCode="0%">
                  <c:v>0.33</c:v>
                </c:pt>
                <c:pt idx="11" formatCode="0%">
                  <c:v>0.34</c:v>
                </c:pt>
                <c:pt idx="12" formatCode="0%">
                  <c:v>0.26</c:v>
                </c:pt>
                <c:pt idx="13" formatCode="0%">
                  <c:v>0.13</c:v>
                </c:pt>
                <c:pt idx="14" formatCode="0%">
                  <c:v>0.34</c:v>
                </c:pt>
                <c:pt idx="15" formatCode="0%">
                  <c:v>0.28999999999999998</c:v>
                </c:pt>
                <c:pt idx="16" formatCode="0%">
                  <c:v>0.23</c:v>
                </c:pt>
                <c:pt idx="17" formatCode="0%">
                  <c:v>0.28999999999999998</c:v>
                </c:pt>
                <c:pt idx="18" formatCode="0%">
                  <c:v>0.3</c:v>
                </c:pt>
                <c:pt idx="19" formatCode="0%">
                  <c:v>0.26</c:v>
                </c:pt>
                <c:pt idx="20" formatCode="0%">
                  <c:v>0.31</c:v>
                </c:pt>
                <c:pt idx="21" formatCode="0%">
                  <c:v>0.3</c:v>
                </c:pt>
                <c:pt idx="22" formatCode="0%">
                  <c:v>0.27</c:v>
                </c:pt>
                <c:pt idx="23" formatCode="0%">
                  <c:v>0.27</c:v>
                </c:pt>
                <c:pt idx="24" formatCode="0%">
                  <c:v>0.08</c:v>
                </c:pt>
                <c:pt idx="25" formatCode="0%">
                  <c:v>0.13</c:v>
                </c:pt>
              </c:numCache>
            </c:numRef>
          </c:val>
          <c:extLst>
            <c:ext xmlns:c16="http://schemas.microsoft.com/office/drawing/2014/chart" uri="{C3380CC4-5D6E-409C-BE32-E72D297353CC}">
              <c16:uniqueId val="{00000001-62C2-4151-BEAF-21953F8074BB}"/>
            </c:ext>
          </c:extLst>
        </c:ser>
        <c:ser>
          <c:idx val="2"/>
          <c:order val="2"/>
          <c:tx>
            <c:strRef>
              <c:f>Sheet1!$D$1</c:f>
              <c:strCache>
                <c:ptCount val="1"/>
                <c:pt idx="0">
                  <c:v>Total Concerned</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Brazil</c:v>
                </c:pt>
                <c:pt idx="3">
                  <c:v>Egypt</c:v>
                </c:pt>
                <c:pt idx="4">
                  <c:v>Hong Kong (China)</c:v>
                </c:pt>
                <c:pt idx="5">
                  <c:v>India</c:v>
                </c:pt>
                <c:pt idx="6">
                  <c:v>South Africa</c:v>
                </c:pt>
                <c:pt idx="7">
                  <c:v>Mexico</c:v>
                </c:pt>
                <c:pt idx="8">
                  <c:v>Indonesia</c:v>
                </c:pt>
                <c:pt idx="9">
                  <c:v>Nigeria</c:v>
                </c:pt>
                <c:pt idx="10">
                  <c:v>United States</c:v>
                </c:pt>
                <c:pt idx="11">
                  <c:v>Australia</c:v>
                </c:pt>
                <c:pt idx="12">
                  <c:v>South Korea</c:v>
                </c:pt>
                <c:pt idx="13">
                  <c:v>Kenya</c:v>
                </c:pt>
                <c:pt idx="14">
                  <c:v>China</c:v>
                </c:pt>
                <c:pt idx="15">
                  <c:v>Turkey</c:v>
                </c:pt>
                <c:pt idx="16">
                  <c:v>France</c:v>
                </c:pt>
                <c:pt idx="17">
                  <c:v>Canada</c:v>
                </c:pt>
                <c:pt idx="18">
                  <c:v>Italy</c:v>
                </c:pt>
                <c:pt idx="19">
                  <c:v>Poland</c:v>
                </c:pt>
                <c:pt idx="20">
                  <c:v>Japan</c:v>
                </c:pt>
                <c:pt idx="21">
                  <c:v>Great Britain</c:v>
                </c:pt>
                <c:pt idx="22">
                  <c:v>Germany</c:v>
                </c:pt>
                <c:pt idx="23">
                  <c:v>Sweden</c:v>
                </c:pt>
                <c:pt idx="24">
                  <c:v>Tunisia</c:v>
                </c:pt>
                <c:pt idx="25">
                  <c:v>Pakistan</c:v>
                </c:pt>
              </c:strCache>
            </c:strRef>
          </c:cat>
          <c:val>
            <c:numRef>
              <c:f>Sheet1!$D$2:$D$27</c:f>
              <c:numCache>
                <c:formatCode>General</c:formatCode>
                <c:ptCount val="26"/>
                <c:pt idx="0" formatCode="0%">
                  <c:v>0.55000000000000004</c:v>
                </c:pt>
                <c:pt idx="2" formatCode="0%">
                  <c:v>0.65</c:v>
                </c:pt>
                <c:pt idx="3" formatCode="0%">
                  <c:v>0.72</c:v>
                </c:pt>
                <c:pt idx="4" formatCode="0%">
                  <c:v>0.7</c:v>
                </c:pt>
                <c:pt idx="5" formatCode="0%">
                  <c:v>0.7</c:v>
                </c:pt>
                <c:pt idx="6" formatCode="0%">
                  <c:v>0.7</c:v>
                </c:pt>
                <c:pt idx="7" formatCode="0%">
                  <c:v>0.63</c:v>
                </c:pt>
                <c:pt idx="8" formatCode="0%">
                  <c:v>0.61</c:v>
                </c:pt>
                <c:pt idx="9" formatCode="0%">
                  <c:v>0.61</c:v>
                </c:pt>
                <c:pt idx="10" formatCode="0%">
                  <c:v>0.6</c:v>
                </c:pt>
                <c:pt idx="11" formatCode="0%">
                  <c:v>0.56999999999999995</c:v>
                </c:pt>
                <c:pt idx="12" formatCode="0%">
                  <c:v>0.56999999999999995</c:v>
                </c:pt>
                <c:pt idx="13" formatCode="0%">
                  <c:v>0.56000000000000005</c:v>
                </c:pt>
                <c:pt idx="14" formatCode="0%">
                  <c:v>0.55000000000000004</c:v>
                </c:pt>
                <c:pt idx="15" formatCode="0%">
                  <c:v>0.54</c:v>
                </c:pt>
                <c:pt idx="16" formatCode="0%">
                  <c:v>0.52</c:v>
                </c:pt>
                <c:pt idx="17" formatCode="0%">
                  <c:v>0.51</c:v>
                </c:pt>
                <c:pt idx="18" formatCode="0%">
                  <c:v>0.51</c:v>
                </c:pt>
                <c:pt idx="19" formatCode="0%">
                  <c:v>0.51</c:v>
                </c:pt>
                <c:pt idx="20" formatCode="0%">
                  <c:v>0.5</c:v>
                </c:pt>
                <c:pt idx="21" formatCode="0%">
                  <c:v>0.49</c:v>
                </c:pt>
                <c:pt idx="22" formatCode="0%">
                  <c:v>0.46</c:v>
                </c:pt>
                <c:pt idx="23" formatCode="0%">
                  <c:v>0.43</c:v>
                </c:pt>
                <c:pt idx="24" formatCode="0%">
                  <c:v>0.42</c:v>
                </c:pt>
                <c:pt idx="25" formatCode="0%">
                  <c:v>0.23</c:v>
                </c:pt>
              </c:numCache>
            </c:numRef>
          </c:val>
          <c:extLst>
            <c:ext xmlns:c16="http://schemas.microsoft.com/office/drawing/2014/chart" uri="{C3380CC4-5D6E-409C-BE32-E72D297353CC}">
              <c16:uniqueId val="{00000002-62C2-4151-BEAF-21953F8074BB}"/>
            </c:ext>
          </c:extLst>
        </c:ser>
        <c:dLbls>
          <c:showLegendKey val="0"/>
          <c:showVal val="0"/>
          <c:showCatName val="0"/>
          <c:showSerName val="0"/>
          <c:showPercent val="0"/>
          <c:showBubbleSize val="0"/>
        </c:dLbls>
        <c:gapWidth val="40"/>
        <c:overlap val="100"/>
        <c:axId val="-194281296"/>
        <c:axId val="-87778784"/>
      </c:barChart>
      <c:catAx>
        <c:axId val="-19428129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778784"/>
        <c:crosses val="autoZero"/>
        <c:auto val="1"/>
        <c:lblAlgn val="ctr"/>
        <c:lblOffset val="0"/>
        <c:noMultiLvlLbl val="0"/>
      </c:catAx>
      <c:valAx>
        <c:axId val="-87778784"/>
        <c:scaling>
          <c:orientation val="minMax"/>
          <c:max val="1"/>
        </c:scaling>
        <c:delete val="1"/>
        <c:axPos val="t"/>
        <c:numFmt formatCode="0%" sourceLinked="1"/>
        <c:majorTickMark val="none"/>
        <c:minorTickMark val="none"/>
        <c:tickLblPos val="nextTo"/>
        <c:crossAx val="-19428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South Africa</c:v>
                </c:pt>
                <c:pt idx="4">
                  <c:v>Mexico</c:v>
                </c:pt>
                <c:pt idx="5">
                  <c:v>Brazil</c:v>
                </c:pt>
                <c:pt idx="6">
                  <c:v>United States</c:v>
                </c:pt>
                <c:pt idx="7">
                  <c:v>Canada</c:v>
                </c:pt>
                <c:pt idx="8">
                  <c:v>Great Britain</c:v>
                </c:pt>
                <c:pt idx="9">
                  <c:v>Hong Kong (China)</c:v>
                </c:pt>
                <c:pt idx="10">
                  <c:v>South Korea</c:v>
                </c:pt>
                <c:pt idx="11">
                  <c:v>Sweden</c:v>
                </c:pt>
                <c:pt idx="12">
                  <c:v>France</c:v>
                </c:pt>
                <c:pt idx="13">
                  <c:v>Australia</c:v>
                </c:pt>
                <c:pt idx="14">
                  <c:v>Italy</c:v>
                </c:pt>
                <c:pt idx="15">
                  <c:v>Poland</c:v>
                </c:pt>
                <c:pt idx="16">
                  <c:v>Nigeria</c:v>
                </c:pt>
                <c:pt idx="17">
                  <c:v>Germany</c:v>
                </c:pt>
                <c:pt idx="18">
                  <c:v>China</c:v>
                </c:pt>
                <c:pt idx="19">
                  <c:v>Turkey</c:v>
                </c:pt>
                <c:pt idx="20">
                  <c:v>India</c:v>
                </c:pt>
                <c:pt idx="21">
                  <c:v>Japan</c:v>
                </c:pt>
                <c:pt idx="22">
                  <c:v>Kenya</c:v>
                </c:pt>
                <c:pt idx="23">
                  <c:v>Tunisia</c:v>
                </c:pt>
                <c:pt idx="24">
                  <c:v>Egypt</c:v>
                </c:pt>
                <c:pt idx="25">
                  <c:v>Pakistan</c:v>
                </c:pt>
              </c:strCache>
            </c:strRef>
          </c:cat>
          <c:val>
            <c:numRef>
              <c:f>Sheet1!$B$2:$B$27</c:f>
              <c:numCache>
                <c:formatCode>General</c:formatCode>
                <c:ptCount val="26"/>
                <c:pt idx="0" formatCode="0%">
                  <c:v>0.56000000000000005</c:v>
                </c:pt>
                <c:pt idx="2" formatCode="0%">
                  <c:v>0.79</c:v>
                </c:pt>
                <c:pt idx="3" formatCode="0%">
                  <c:v>0.78</c:v>
                </c:pt>
                <c:pt idx="4" formatCode="0%">
                  <c:v>0.73</c:v>
                </c:pt>
                <c:pt idx="5" formatCode="0%">
                  <c:v>0.74</c:v>
                </c:pt>
                <c:pt idx="6" formatCode="0%">
                  <c:v>0.62</c:v>
                </c:pt>
                <c:pt idx="7" formatCode="0%">
                  <c:v>0.57999999999999996</c:v>
                </c:pt>
                <c:pt idx="8" formatCode="0%">
                  <c:v>0.55000000000000004</c:v>
                </c:pt>
                <c:pt idx="9" formatCode="0%">
                  <c:v>0.62</c:v>
                </c:pt>
                <c:pt idx="10" formatCode="0%">
                  <c:v>0.56000000000000005</c:v>
                </c:pt>
                <c:pt idx="11" formatCode="0%">
                  <c:v>0.56000000000000005</c:v>
                </c:pt>
                <c:pt idx="12" formatCode="0%">
                  <c:v>0.52</c:v>
                </c:pt>
                <c:pt idx="13" formatCode="0%">
                  <c:v>0.55000000000000004</c:v>
                </c:pt>
                <c:pt idx="14" formatCode="0%">
                  <c:v>0.41</c:v>
                </c:pt>
                <c:pt idx="15" formatCode="0%">
                  <c:v>0.48</c:v>
                </c:pt>
                <c:pt idx="16" formatCode="0%">
                  <c:v>0.44</c:v>
                </c:pt>
                <c:pt idx="17" formatCode="0%">
                  <c:v>0.53</c:v>
                </c:pt>
                <c:pt idx="18" formatCode="0%">
                  <c:v>0.48</c:v>
                </c:pt>
                <c:pt idx="19" formatCode="0%">
                  <c:v>0.59</c:v>
                </c:pt>
                <c:pt idx="20" formatCode="0%">
                  <c:v>0.45</c:v>
                </c:pt>
                <c:pt idx="21" formatCode="0%">
                  <c:v>0.33</c:v>
                </c:pt>
                <c:pt idx="22" formatCode="0%">
                  <c:v>0.52</c:v>
                </c:pt>
                <c:pt idx="23" formatCode="0%">
                  <c:v>0.54</c:v>
                </c:pt>
                <c:pt idx="24" formatCode="0%">
                  <c:v>0.41</c:v>
                </c:pt>
                <c:pt idx="25" formatCode="0%">
                  <c:v>0.3</c:v>
                </c:pt>
              </c:numCache>
            </c:numRef>
          </c:val>
          <c:extLst>
            <c:ext xmlns:c16="http://schemas.microsoft.com/office/drawing/2014/chart" uri="{C3380CC4-5D6E-409C-BE32-E72D297353CC}">
              <c16:uniqueId val="{00000000-E657-41DE-B4B6-62723E31FB4F}"/>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South Africa</c:v>
                </c:pt>
                <c:pt idx="4">
                  <c:v>Mexico</c:v>
                </c:pt>
                <c:pt idx="5">
                  <c:v>Brazil</c:v>
                </c:pt>
                <c:pt idx="6">
                  <c:v>United States</c:v>
                </c:pt>
                <c:pt idx="7">
                  <c:v>Canada</c:v>
                </c:pt>
                <c:pt idx="8">
                  <c:v>Great Britain</c:v>
                </c:pt>
                <c:pt idx="9">
                  <c:v>Hong Kong (China)</c:v>
                </c:pt>
                <c:pt idx="10">
                  <c:v>South Korea</c:v>
                </c:pt>
                <c:pt idx="11">
                  <c:v>Sweden</c:v>
                </c:pt>
                <c:pt idx="12">
                  <c:v>France</c:v>
                </c:pt>
                <c:pt idx="13">
                  <c:v>Australia</c:v>
                </c:pt>
                <c:pt idx="14">
                  <c:v>Italy</c:v>
                </c:pt>
                <c:pt idx="15">
                  <c:v>Poland</c:v>
                </c:pt>
                <c:pt idx="16">
                  <c:v>Nigeria</c:v>
                </c:pt>
                <c:pt idx="17">
                  <c:v>Germany</c:v>
                </c:pt>
                <c:pt idx="18">
                  <c:v>China</c:v>
                </c:pt>
                <c:pt idx="19">
                  <c:v>Turkey</c:v>
                </c:pt>
                <c:pt idx="20">
                  <c:v>India</c:v>
                </c:pt>
                <c:pt idx="21">
                  <c:v>Japan</c:v>
                </c:pt>
                <c:pt idx="22">
                  <c:v>Kenya</c:v>
                </c:pt>
                <c:pt idx="23">
                  <c:v>Tunisia</c:v>
                </c:pt>
                <c:pt idx="24">
                  <c:v>Egypt</c:v>
                </c:pt>
                <c:pt idx="25">
                  <c:v>Pakistan</c:v>
                </c:pt>
              </c:strCache>
            </c:strRef>
          </c:cat>
          <c:val>
            <c:numRef>
              <c:f>Sheet1!$C$2:$C$27</c:f>
              <c:numCache>
                <c:formatCode>General</c:formatCode>
                <c:ptCount val="26"/>
                <c:pt idx="0" formatCode="0%">
                  <c:v>0.26</c:v>
                </c:pt>
                <c:pt idx="2" formatCode="0%">
                  <c:v>0.17</c:v>
                </c:pt>
                <c:pt idx="3" formatCode="0%">
                  <c:v>0.13</c:v>
                </c:pt>
                <c:pt idx="4" formatCode="0%">
                  <c:v>0.17</c:v>
                </c:pt>
                <c:pt idx="5" formatCode="0%">
                  <c:v>0.12</c:v>
                </c:pt>
                <c:pt idx="6" formatCode="0%">
                  <c:v>0.24</c:v>
                </c:pt>
                <c:pt idx="7" formatCode="0%">
                  <c:v>0.27</c:v>
                </c:pt>
                <c:pt idx="8" formatCode="0%">
                  <c:v>0.3</c:v>
                </c:pt>
                <c:pt idx="9" formatCode="0%">
                  <c:v>0.23</c:v>
                </c:pt>
                <c:pt idx="10" formatCode="0%">
                  <c:v>0.28999999999999998</c:v>
                </c:pt>
                <c:pt idx="11" formatCode="0%">
                  <c:v>0.28999999999999998</c:v>
                </c:pt>
                <c:pt idx="12" formatCode="0%">
                  <c:v>0.32</c:v>
                </c:pt>
                <c:pt idx="13" formatCode="0%">
                  <c:v>0.26</c:v>
                </c:pt>
                <c:pt idx="14" formatCode="0%">
                  <c:v>0.4</c:v>
                </c:pt>
                <c:pt idx="15" formatCode="0%">
                  <c:v>0.32</c:v>
                </c:pt>
                <c:pt idx="16" formatCode="0%">
                  <c:v>0.35</c:v>
                </c:pt>
                <c:pt idx="17" formatCode="0%">
                  <c:v>0.25</c:v>
                </c:pt>
                <c:pt idx="18" formatCode="0%">
                  <c:v>0.28000000000000003</c:v>
                </c:pt>
                <c:pt idx="19" formatCode="0%">
                  <c:v>0.16</c:v>
                </c:pt>
                <c:pt idx="20" formatCode="0%">
                  <c:v>0.28000000000000003</c:v>
                </c:pt>
                <c:pt idx="21" formatCode="0%">
                  <c:v>0.4</c:v>
                </c:pt>
                <c:pt idx="22" formatCode="0%">
                  <c:v>0.21</c:v>
                </c:pt>
                <c:pt idx="23" formatCode="0%">
                  <c:v>0.18</c:v>
                </c:pt>
                <c:pt idx="24" formatCode="0%">
                  <c:v>0.27</c:v>
                </c:pt>
                <c:pt idx="25" formatCode="0%">
                  <c:v>0.37</c:v>
                </c:pt>
              </c:numCache>
            </c:numRef>
          </c:val>
          <c:extLst>
            <c:ext xmlns:c16="http://schemas.microsoft.com/office/drawing/2014/chart" uri="{C3380CC4-5D6E-409C-BE32-E72D297353CC}">
              <c16:uniqueId val="{00000001-E657-41DE-B4B6-62723E31FB4F}"/>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South Africa</c:v>
                </c:pt>
                <c:pt idx="4">
                  <c:v>Mexico</c:v>
                </c:pt>
                <c:pt idx="5">
                  <c:v>Brazil</c:v>
                </c:pt>
                <c:pt idx="6">
                  <c:v>United States</c:v>
                </c:pt>
                <c:pt idx="7">
                  <c:v>Canada</c:v>
                </c:pt>
                <c:pt idx="8">
                  <c:v>Great Britain</c:v>
                </c:pt>
                <c:pt idx="9">
                  <c:v>Hong Kong (China)</c:v>
                </c:pt>
                <c:pt idx="10">
                  <c:v>South Korea</c:v>
                </c:pt>
                <c:pt idx="11">
                  <c:v>Sweden</c:v>
                </c:pt>
                <c:pt idx="12">
                  <c:v>France</c:v>
                </c:pt>
                <c:pt idx="13">
                  <c:v>Australia</c:v>
                </c:pt>
                <c:pt idx="14">
                  <c:v>Italy</c:v>
                </c:pt>
                <c:pt idx="15">
                  <c:v>Poland</c:v>
                </c:pt>
                <c:pt idx="16">
                  <c:v>Nigeria</c:v>
                </c:pt>
                <c:pt idx="17">
                  <c:v>Germany</c:v>
                </c:pt>
                <c:pt idx="18">
                  <c:v>China</c:v>
                </c:pt>
                <c:pt idx="19">
                  <c:v>Turkey</c:v>
                </c:pt>
                <c:pt idx="20">
                  <c:v>India</c:v>
                </c:pt>
                <c:pt idx="21">
                  <c:v>Japan</c:v>
                </c:pt>
                <c:pt idx="22">
                  <c:v>Kenya</c:v>
                </c:pt>
                <c:pt idx="23">
                  <c:v>Tunisia</c:v>
                </c:pt>
                <c:pt idx="24">
                  <c:v>Egypt</c:v>
                </c:pt>
                <c:pt idx="25">
                  <c:v>Pakistan</c:v>
                </c:pt>
              </c:strCache>
            </c:strRef>
          </c:cat>
          <c:val>
            <c:numRef>
              <c:f>Sheet1!$D$2:$D$27</c:f>
              <c:numCache>
                <c:formatCode>General</c:formatCode>
                <c:ptCount val="26"/>
                <c:pt idx="0" formatCode="0%">
                  <c:v>0.82</c:v>
                </c:pt>
                <c:pt idx="2" formatCode="0%">
                  <c:v>0.96</c:v>
                </c:pt>
                <c:pt idx="3" formatCode="0%">
                  <c:v>0.91</c:v>
                </c:pt>
                <c:pt idx="4" formatCode="0%">
                  <c:v>0.9</c:v>
                </c:pt>
                <c:pt idx="5" formatCode="0%">
                  <c:v>0.86</c:v>
                </c:pt>
                <c:pt idx="6" formatCode="0%">
                  <c:v>0.86</c:v>
                </c:pt>
                <c:pt idx="7" formatCode="0%">
                  <c:v>0.85</c:v>
                </c:pt>
                <c:pt idx="8" formatCode="0%">
                  <c:v>0.85</c:v>
                </c:pt>
                <c:pt idx="9" formatCode="0%">
                  <c:v>0.85</c:v>
                </c:pt>
                <c:pt idx="10" formatCode="0%">
                  <c:v>0.85</c:v>
                </c:pt>
                <c:pt idx="11" formatCode="0%">
                  <c:v>0.85</c:v>
                </c:pt>
                <c:pt idx="12" formatCode="0%">
                  <c:v>0.84</c:v>
                </c:pt>
                <c:pt idx="13" formatCode="0%">
                  <c:v>0.81</c:v>
                </c:pt>
                <c:pt idx="14" formatCode="0%">
                  <c:v>0.81</c:v>
                </c:pt>
                <c:pt idx="15" formatCode="0%">
                  <c:v>0.8</c:v>
                </c:pt>
                <c:pt idx="16" formatCode="0%">
                  <c:v>0.79</c:v>
                </c:pt>
                <c:pt idx="17" formatCode="0%">
                  <c:v>0.78</c:v>
                </c:pt>
                <c:pt idx="18" formatCode="0%">
                  <c:v>0.76</c:v>
                </c:pt>
                <c:pt idx="19" formatCode="0%">
                  <c:v>0.75</c:v>
                </c:pt>
                <c:pt idx="20" formatCode="0%">
                  <c:v>0.73</c:v>
                </c:pt>
                <c:pt idx="21" formatCode="0%">
                  <c:v>0.73</c:v>
                </c:pt>
                <c:pt idx="22" formatCode="0%">
                  <c:v>0.73</c:v>
                </c:pt>
                <c:pt idx="23" formatCode="0%">
                  <c:v>0.72</c:v>
                </c:pt>
                <c:pt idx="24" formatCode="0%">
                  <c:v>0.68</c:v>
                </c:pt>
                <c:pt idx="25" formatCode="0%">
                  <c:v>0.67</c:v>
                </c:pt>
              </c:numCache>
            </c:numRef>
          </c:val>
          <c:extLst>
            <c:ext xmlns:c16="http://schemas.microsoft.com/office/drawing/2014/chart" uri="{C3380CC4-5D6E-409C-BE32-E72D297353CC}">
              <c16:uniqueId val="{00000002-E657-41DE-B4B6-62723E31FB4F}"/>
            </c:ext>
          </c:extLst>
        </c:ser>
        <c:dLbls>
          <c:showLegendKey val="0"/>
          <c:showVal val="0"/>
          <c:showCatName val="0"/>
          <c:showSerName val="0"/>
          <c:showPercent val="0"/>
          <c:showBubbleSize val="0"/>
        </c:dLbls>
        <c:gapWidth val="40"/>
        <c:overlap val="100"/>
        <c:axId val="-83287472"/>
        <c:axId val="-83284208"/>
      </c:barChart>
      <c:catAx>
        <c:axId val="-8328747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84208"/>
        <c:crosses val="autoZero"/>
        <c:auto val="1"/>
        <c:lblAlgn val="ctr"/>
        <c:lblOffset val="0"/>
        <c:noMultiLvlLbl val="0"/>
      </c:catAx>
      <c:valAx>
        <c:axId val="-83284208"/>
        <c:scaling>
          <c:orientation val="minMax"/>
          <c:max val="1"/>
        </c:scaling>
        <c:delete val="1"/>
        <c:axPos val="t"/>
        <c:numFmt formatCode="0%" sourceLinked="1"/>
        <c:majorTickMark val="none"/>
        <c:minorTickMark val="none"/>
        <c:tickLblPos val="nextTo"/>
        <c:crossAx val="-83287472"/>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China</c:v>
                </c:pt>
                <c:pt idx="4">
                  <c:v>Nigeria</c:v>
                </c:pt>
                <c:pt idx="5">
                  <c:v>India</c:v>
                </c:pt>
                <c:pt idx="6">
                  <c:v>Tunisia</c:v>
                </c:pt>
                <c:pt idx="7">
                  <c:v>South Korea</c:v>
                </c:pt>
                <c:pt idx="8">
                  <c:v>Poland</c:v>
                </c:pt>
                <c:pt idx="9">
                  <c:v>Egypt</c:v>
                </c:pt>
                <c:pt idx="10">
                  <c:v>Indonesia</c:v>
                </c:pt>
                <c:pt idx="11">
                  <c:v>South Africa</c:v>
                </c:pt>
                <c:pt idx="12">
                  <c:v>Turkey</c:v>
                </c:pt>
                <c:pt idx="13">
                  <c:v>Sweden</c:v>
                </c:pt>
                <c:pt idx="14">
                  <c:v>Hong Kong (China)</c:v>
                </c:pt>
                <c:pt idx="15">
                  <c:v>Mexico</c:v>
                </c:pt>
                <c:pt idx="16">
                  <c:v>United States</c:v>
                </c:pt>
                <c:pt idx="17">
                  <c:v>Brazil</c:v>
                </c:pt>
                <c:pt idx="18">
                  <c:v>Germany</c:v>
                </c:pt>
                <c:pt idx="19">
                  <c:v>Japan</c:v>
                </c:pt>
                <c:pt idx="20">
                  <c:v>Pakistan</c:v>
                </c:pt>
                <c:pt idx="21">
                  <c:v>Australia</c:v>
                </c:pt>
                <c:pt idx="22">
                  <c:v>Canada</c:v>
                </c:pt>
                <c:pt idx="23">
                  <c:v>France</c:v>
                </c:pt>
                <c:pt idx="24">
                  <c:v>Great Britain</c:v>
                </c:pt>
                <c:pt idx="25">
                  <c:v>Italy</c:v>
                </c:pt>
              </c:strCache>
            </c:strRef>
          </c:cat>
          <c:val>
            <c:numRef>
              <c:f>Sheet1!$B$2:$B$27</c:f>
              <c:numCache>
                <c:formatCode>General</c:formatCode>
                <c:ptCount val="26"/>
                <c:pt idx="0" formatCode="0%">
                  <c:v>0.14000000000000001</c:v>
                </c:pt>
                <c:pt idx="2" formatCode="0%">
                  <c:v>0.79</c:v>
                </c:pt>
                <c:pt idx="3" formatCode="0%">
                  <c:v>0.44</c:v>
                </c:pt>
                <c:pt idx="4" formatCode="0%">
                  <c:v>0.39</c:v>
                </c:pt>
                <c:pt idx="5" formatCode="0%">
                  <c:v>0.33</c:v>
                </c:pt>
                <c:pt idx="6" formatCode="0%">
                  <c:v>0.22</c:v>
                </c:pt>
                <c:pt idx="7" formatCode="0%">
                  <c:v>0.21</c:v>
                </c:pt>
                <c:pt idx="8" formatCode="0%">
                  <c:v>0.19</c:v>
                </c:pt>
                <c:pt idx="9" formatCode="0%">
                  <c:v>0.19</c:v>
                </c:pt>
                <c:pt idx="10" formatCode="0%">
                  <c:v>0.16</c:v>
                </c:pt>
                <c:pt idx="11" formatCode="0%">
                  <c:v>0.14000000000000001</c:v>
                </c:pt>
                <c:pt idx="12" formatCode="0%">
                  <c:v>0.14000000000000001</c:v>
                </c:pt>
                <c:pt idx="13" formatCode="0%">
                  <c:v>0.13</c:v>
                </c:pt>
                <c:pt idx="14" formatCode="0%">
                  <c:v>0.08</c:v>
                </c:pt>
                <c:pt idx="15" formatCode="0%">
                  <c:v>7.0000000000000007E-2</c:v>
                </c:pt>
                <c:pt idx="16" formatCode="0%">
                  <c:v>7.0000000000000007E-2</c:v>
                </c:pt>
                <c:pt idx="17" formatCode="0%">
                  <c:v>0.06</c:v>
                </c:pt>
                <c:pt idx="18" formatCode="0%">
                  <c:v>0.05</c:v>
                </c:pt>
                <c:pt idx="19" formatCode="0%">
                  <c:v>0.05</c:v>
                </c:pt>
                <c:pt idx="20" formatCode="0%">
                  <c:v>0.05</c:v>
                </c:pt>
                <c:pt idx="21" formatCode="0%">
                  <c:v>0.03</c:v>
                </c:pt>
                <c:pt idx="22" formatCode="0%">
                  <c:v>0.03</c:v>
                </c:pt>
                <c:pt idx="23" formatCode="0%">
                  <c:v>0.03</c:v>
                </c:pt>
                <c:pt idx="24" formatCode="0%">
                  <c:v>0.02</c:v>
                </c:pt>
                <c:pt idx="25" formatCode="0%">
                  <c:v>0.02</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75960800"/>
        <c:axId val="-75959024"/>
      </c:barChart>
      <c:catAx>
        <c:axId val="-7596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959024"/>
        <c:crosses val="autoZero"/>
        <c:auto val="1"/>
        <c:lblAlgn val="ctr"/>
        <c:lblOffset val="0"/>
        <c:noMultiLvlLbl val="0"/>
      </c:catAx>
      <c:valAx>
        <c:axId val="-75959024"/>
        <c:scaling>
          <c:orientation val="minMax"/>
          <c:max val="1"/>
        </c:scaling>
        <c:delete val="1"/>
        <c:axPos val="t"/>
        <c:numFmt formatCode="0%" sourceLinked="1"/>
        <c:majorTickMark val="none"/>
        <c:minorTickMark val="none"/>
        <c:tickLblPos val="nextTo"/>
        <c:crossAx val="-7596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81B-4187-8023-E79F1E5B8CA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81B-4187-8023-E79F1E5B8CA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81B-4187-8023-E79F1E5B8CA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81B-4187-8023-E79F1E5B8CA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081B-4187-8023-E79F1E5B8C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Middle East/Africa</c:v>
                </c:pt>
                <c:pt idx="5">
                  <c:v>Europe</c:v>
                </c:pt>
                <c:pt idx="6">
                  <c:v>LATAM</c:v>
                </c:pt>
                <c:pt idx="7">
                  <c:v>North America</c:v>
                </c:pt>
                <c:pt idx="8">
                  <c:v>G-8 Countries</c:v>
                </c:pt>
              </c:strCache>
            </c:strRef>
          </c:cat>
          <c:val>
            <c:numRef>
              <c:f>Sheet1!$B$2:$B$10</c:f>
              <c:numCache>
                <c:formatCode>General</c:formatCode>
                <c:ptCount val="9"/>
                <c:pt idx="0" formatCode="0%">
                  <c:v>0.14000000000000001</c:v>
                </c:pt>
                <c:pt idx="2" formatCode="0%">
                  <c:v>0.28999999999999998</c:v>
                </c:pt>
                <c:pt idx="3" formatCode="0%">
                  <c:v>0.19</c:v>
                </c:pt>
                <c:pt idx="4" formatCode="0%">
                  <c:v>0.15</c:v>
                </c:pt>
                <c:pt idx="5" formatCode="0%">
                  <c:v>0.08</c:v>
                </c:pt>
                <c:pt idx="6" formatCode="0%">
                  <c:v>7.0000000000000007E-2</c:v>
                </c:pt>
                <c:pt idx="7" formatCode="0%">
                  <c:v>0.05</c:v>
                </c:pt>
                <c:pt idx="8" formatCode="0%">
                  <c:v>0.04</c:v>
                </c:pt>
              </c:numCache>
            </c:numRef>
          </c:val>
          <c:extLst>
            <c:ext xmlns:c16="http://schemas.microsoft.com/office/drawing/2014/chart" uri="{C3380CC4-5D6E-409C-BE32-E72D297353CC}">
              <c16:uniqueId val="{0000000A-081B-4187-8023-E79F1E5B8CA8}"/>
            </c:ext>
          </c:extLst>
        </c:ser>
        <c:dLbls>
          <c:showLegendKey val="0"/>
          <c:showVal val="0"/>
          <c:showCatName val="0"/>
          <c:showSerName val="0"/>
          <c:showPercent val="0"/>
          <c:showBubbleSize val="0"/>
        </c:dLbls>
        <c:gapWidth val="139"/>
        <c:axId val="-78574576"/>
        <c:axId val="-78572800"/>
      </c:barChart>
      <c:catAx>
        <c:axId val="-78574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72800"/>
        <c:crosses val="autoZero"/>
        <c:auto val="1"/>
        <c:lblAlgn val="ctr"/>
        <c:lblOffset val="0"/>
        <c:noMultiLvlLbl val="0"/>
      </c:catAx>
      <c:valAx>
        <c:axId val="-78572800"/>
        <c:scaling>
          <c:orientation val="minMax"/>
          <c:max val="1"/>
        </c:scaling>
        <c:delete val="1"/>
        <c:axPos val="t"/>
        <c:numFmt formatCode="0%" sourceLinked="1"/>
        <c:majorTickMark val="none"/>
        <c:minorTickMark val="none"/>
        <c:tickLblPos val="nextTo"/>
        <c:crossAx val="-7857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Indonesia</c:v>
                </c:pt>
                <c:pt idx="4">
                  <c:v>Mexico</c:v>
                </c:pt>
                <c:pt idx="5">
                  <c:v>Egypt</c:v>
                </c:pt>
                <c:pt idx="6">
                  <c:v>Turkey</c:v>
                </c:pt>
                <c:pt idx="7">
                  <c:v>South Africa</c:v>
                </c:pt>
                <c:pt idx="8">
                  <c:v>Sweden</c:v>
                </c:pt>
                <c:pt idx="9">
                  <c:v>India</c:v>
                </c:pt>
                <c:pt idx="10">
                  <c:v>United States</c:v>
                </c:pt>
                <c:pt idx="11">
                  <c:v>Poland</c:v>
                </c:pt>
                <c:pt idx="12">
                  <c:v>South Korea</c:v>
                </c:pt>
                <c:pt idx="13">
                  <c:v>Brazil</c:v>
                </c:pt>
                <c:pt idx="14">
                  <c:v>France</c:v>
                </c:pt>
                <c:pt idx="15">
                  <c:v>Hong Kong (China)</c:v>
                </c:pt>
                <c:pt idx="16">
                  <c:v>Australia</c:v>
                </c:pt>
                <c:pt idx="17">
                  <c:v>Canada</c:v>
                </c:pt>
                <c:pt idx="18">
                  <c:v>China</c:v>
                </c:pt>
                <c:pt idx="19">
                  <c:v>Germany</c:v>
                </c:pt>
                <c:pt idx="20">
                  <c:v>Great Britain</c:v>
                </c:pt>
                <c:pt idx="21">
                  <c:v>Italy</c:v>
                </c:pt>
                <c:pt idx="22">
                  <c:v>Japan</c:v>
                </c:pt>
                <c:pt idx="23">
                  <c:v>Nigeria</c:v>
                </c:pt>
                <c:pt idx="24">
                  <c:v>Kenya</c:v>
                </c:pt>
                <c:pt idx="25">
                  <c:v>Pakistan</c:v>
                </c:pt>
              </c:strCache>
            </c:strRef>
          </c:cat>
          <c:val>
            <c:numRef>
              <c:f>Sheet1!$B$2:$B$27</c:f>
              <c:numCache>
                <c:formatCode>General</c:formatCode>
                <c:ptCount val="26"/>
                <c:pt idx="0" formatCode="0%">
                  <c:v>0.03</c:v>
                </c:pt>
                <c:pt idx="2" formatCode="0%">
                  <c:v>0.15</c:v>
                </c:pt>
                <c:pt idx="3" formatCode="0%">
                  <c:v>0.14000000000000001</c:v>
                </c:pt>
                <c:pt idx="4" formatCode="0%">
                  <c:v>0.08</c:v>
                </c:pt>
                <c:pt idx="5" formatCode="0%">
                  <c:v>0.06</c:v>
                </c:pt>
                <c:pt idx="6" formatCode="0%">
                  <c:v>0.05</c:v>
                </c:pt>
                <c:pt idx="7" formatCode="0%">
                  <c:v>0.04</c:v>
                </c:pt>
                <c:pt idx="8" formatCode="0%">
                  <c:v>0.04</c:v>
                </c:pt>
                <c:pt idx="9" formatCode="0%">
                  <c:v>0.03</c:v>
                </c:pt>
                <c:pt idx="10" formatCode="0%">
                  <c:v>0.03</c:v>
                </c:pt>
                <c:pt idx="11" formatCode="0%">
                  <c:v>0.02</c:v>
                </c:pt>
                <c:pt idx="12" formatCode="0%">
                  <c:v>0.02</c:v>
                </c:pt>
                <c:pt idx="13" formatCode="0%">
                  <c:v>0.02</c:v>
                </c:pt>
                <c:pt idx="14" formatCode="0%">
                  <c:v>0.02</c:v>
                </c:pt>
                <c:pt idx="15" formatCode="0%">
                  <c:v>0.02</c:v>
                </c:pt>
                <c:pt idx="16" formatCode="0%">
                  <c:v>0.01</c:v>
                </c:pt>
                <c:pt idx="17" formatCode="0%">
                  <c:v>0.01</c:v>
                </c:pt>
                <c:pt idx="18" formatCode="0%">
                  <c:v>0.01</c:v>
                </c:pt>
                <c:pt idx="19" formatCode="0%">
                  <c:v>0.01</c:v>
                </c:pt>
                <c:pt idx="20" formatCode="0%">
                  <c:v>0.01</c:v>
                </c:pt>
                <c:pt idx="21" formatCode="0%">
                  <c:v>0.01</c:v>
                </c:pt>
                <c:pt idx="22" formatCode="0%">
                  <c:v>0.01</c:v>
                </c:pt>
                <c:pt idx="23" formatCode="0%">
                  <c:v>0.01</c:v>
                </c:pt>
                <c:pt idx="24" formatCode="0%">
                  <c:v>0</c:v>
                </c:pt>
                <c:pt idx="25" formatCode="0%">
                  <c:v>0</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76041280"/>
        <c:axId val="-76049472"/>
      </c:barChart>
      <c:catAx>
        <c:axId val="-76041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049472"/>
        <c:crosses val="autoZero"/>
        <c:auto val="1"/>
        <c:lblAlgn val="ctr"/>
        <c:lblOffset val="0"/>
        <c:noMultiLvlLbl val="0"/>
      </c:catAx>
      <c:valAx>
        <c:axId val="-76049472"/>
        <c:scaling>
          <c:orientation val="minMax"/>
          <c:max val="1"/>
        </c:scaling>
        <c:delete val="1"/>
        <c:axPos val="t"/>
        <c:numFmt formatCode="0%" sourceLinked="1"/>
        <c:majorTickMark val="none"/>
        <c:minorTickMark val="none"/>
        <c:tickLblPos val="nextTo"/>
        <c:crossAx val="-7604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81B-4187-8023-E79F1E5B8CA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81B-4187-8023-E79F1E5B8CA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81B-4187-8023-E79F1E5B8CA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81B-4187-8023-E79F1E5B8CA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081B-4187-8023-E79F1E5B8C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APAC</c:v>
                </c:pt>
                <c:pt idx="5">
                  <c:v>Europe</c:v>
                </c:pt>
                <c:pt idx="6">
                  <c:v>BIC</c:v>
                </c:pt>
                <c:pt idx="7">
                  <c:v>North America</c:v>
                </c:pt>
                <c:pt idx="8">
                  <c:v>G-8 Countries</c:v>
                </c:pt>
              </c:strCache>
            </c:strRef>
          </c:cat>
          <c:val>
            <c:numRef>
              <c:f>Sheet1!$B$2:$B$10</c:f>
              <c:numCache>
                <c:formatCode>General</c:formatCode>
                <c:ptCount val="9"/>
                <c:pt idx="0" formatCode="0%">
                  <c:v>0.03</c:v>
                </c:pt>
                <c:pt idx="2" formatCode="0%">
                  <c:v>0.05</c:v>
                </c:pt>
                <c:pt idx="3" formatCode="0%">
                  <c:v>0.05</c:v>
                </c:pt>
                <c:pt idx="4" formatCode="0%">
                  <c:v>0.04</c:v>
                </c:pt>
                <c:pt idx="5" formatCode="0%">
                  <c:v>0.02</c:v>
                </c:pt>
                <c:pt idx="6" formatCode="0%">
                  <c:v>0.02</c:v>
                </c:pt>
                <c:pt idx="7" formatCode="0%">
                  <c:v>0.02</c:v>
                </c:pt>
                <c:pt idx="8" formatCode="0%">
                  <c:v>0.01</c:v>
                </c:pt>
              </c:numCache>
            </c:numRef>
          </c:val>
          <c:extLst>
            <c:ext xmlns:c16="http://schemas.microsoft.com/office/drawing/2014/chart" uri="{C3380CC4-5D6E-409C-BE32-E72D297353CC}">
              <c16:uniqueId val="{0000000A-081B-4187-8023-E79F1E5B8CA8}"/>
            </c:ext>
          </c:extLst>
        </c:ser>
        <c:dLbls>
          <c:showLegendKey val="0"/>
          <c:showVal val="0"/>
          <c:showCatName val="0"/>
          <c:showSerName val="0"/>
          <c:showPercent val="0"/>
          <c:showBubbleSize val="0"/>
        </c:dLbls>
        <c:gapWidth val="139"/>
        <c:axId val="-64213872"/>
        <c:axId val="-64211120"/>
      </c:barChart>
      <c:catAx>
        <c:axId val="-64213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211120"/>
        <c:crosses val="autoZero"/>
        <c:auto val="1"/>
        <c:lblAlgn val="ctr"/>
        <c:lblOffset val="0"/>
        <c:noMultiLvlLbl val="0"/>
      </c:catAx>
      <c:valAx>
        <c:axId val="-64211120"/>
        <c:scaling>
          <c:orientation val="minMax"/>
          <c:max val="1"/>
        </c:scaling>
        <c:delete val="1"/>
        <c:axPos val="t"/>
        <c:numFmt formatCode="0%" sourceLinked="1"/>
        <c:majorTickMark val="none"/>
        <c:minorTickMark val="none"/>
        <c:tickLblPos val="nextTo"/>
        <c:crossAx val="-6421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Brazil</c:v>
                </c:pt>
                <c:pt idx="3">
                  <c:v>Sweden</c:v>
                </c:pt>
                <c:pt idx="4">
                  <c:v>Germany</c:v>
                </c:pt>
                <c:pt idx="5">
                  <c:v>Japan</c:v>
                </c:pt>
                <c:pt idx="6">
                  <c:v>Mexico</c:v>
                </c:pt>
                <c:pt idx="7">
                  <c:v>China</c:v>
                </c:pt>
                <c:pt idx="8">
                  <c:v>Indonesia</c:v>
                </c:pt>
                <c:pt idx="9">
                  <c:v>Poland</c:v>
                </c:pt>
                <c:pt idx="10">
                  <c:v>South Africa</c:v>
                </c:pt>
                <c:pt idx="11">
                  <c:v>Turkey</c:v>
                </c:pt>
                <c:pt idx="12">
                  <c:v>Australia</c:v>
                </c:pt>
                <c:pt idx="13">
                  <c:v>France</c:v>
                </c:pt>
                <c:pt idx="14">
                  <c:v>India</c:v>
                </c:pt>
                <c:pt idx="15">
                  <c:v>Italy</c:v>
                </c:pt>
                <c:pt idx="16">
                  <c:v>United States</c:v>
                </c:pt>
                <c:pt idx="17">
                  <c:v>Hong Kong (China)</c:v>
                </c:pt>
                <c:pt idx="18">
                  <c:v>Tunisia</c:v>
                </c:pt>
                <c:pt idx="19">
                  <c:v>South Korea</c:v>
                </c:pt>
                <c:pt idx="20">
                  <c:v>Canada</c:v>
                </c:pt>
                <c:pt idx="21">
                  <c:v>Great Britain</c:v>
                </c:pt>
                <c:pt idx="22">
                  <c:v>Egypt</c:v>
                </c:pt>
                <c:pt idx="23">
                  <c:v>Kenya</c:v>
                </c:pt>
                <c:pt idx="24">
                  <c:v>Pakistan</c:v>
                </c:pt>
                <c:pt idx="25">
                  <c:v>Nigeria</c:v>
                </c:pt>
              </c:strCache>
            </c:strRef>
          </c:cat>
          <c:val>
            <c:numRef>
              <c:f>Sheet1!$B$2:$B$27</c:f>
              <c:numCache>
                <c:formatCode>General</c:formatCode>
                <c:ptCount val="26"/>
                <c:pt idx="0" formatCode="0%">
                  <c:v>0.03</c:v>
                </c:pt>
                <c:pt idx="2" formatCode="0%">
                  <c:v>0.15</c:v>
                </c:pt>
                <c:pt idx="3" formatCode="0%">
                  <c:v>0.1</c:v>
                </c:pt>
                <c:pt idx="4" formatCode="0%">
                  <c:v>7.0000000000000007E-2</c:v>
                </c:pt>
                <c:pt idx="5" formatCode="0%">
                  <c:v>7.0000000000000007E-2</c:v>
                </c:pt>
                <c:pt idx="6" formatCode="0%">
                  <c:v>0.03</c:v>
                </c:pt>
                <c:pt idx="7" formatCode="0%">
                  <c:v>0.03</c:v>
                </c:pt>
                <c:pt idx="8" formatCode="0%">
                  <c:v>0.03</c:v>
                </c:pt>
                <c:pt idx="9" formatCode="0%">
                  <c:v>0.02</c:v>
                </c:pt>
                <c:pt idx="10" formatCode="0%">
                  <c:v>0.02</c:v>
                </c:pt>
                <c:pt idx="11" formatCode="0%">
                  <c:v>0.02</c:v>
                </c:pt>
                <c:pt idx="12" formatCode="0%">
                  <c:v>0.02</c:v>
                </c:pt>
                <c:pt idx="13" formatCode="0%">
                  <c:v>0.02</c:v>
                </c:pt>
                <c:pt idx="14" formatCode="0%">
                  <c:v>0.02</c:v>
                </c:pt>
                <c:pt idx="15" formatCode="0%">
                  <c:v>0.02</c:v>
                </c:pt>
                <c:pt idx="16" formatCode="0%">
                  <c:v>0.02</c:v>
                </c:pt>
                <c:pt idx="17" formatCode="0%">
                  <c:v>0.02</c:v>
                </c:pt>
                <c:pt idx="18" formatCode="0%">
                  <c:v>0.02</c:v>
                </c:pt>
                <c:pt idx="19" formatCode="0%">
                  <c:v>0.01</c:v>
                </c:pt>
                <c:pt idx="20" formatCode="0%">
                  <c:v>0.01</c:v>
                </c:pt>
                <c:pt idx="21" formatCode="0%">
                  <c:v>0.01</c:v>
                </c:pt>
                <c:pt idx="22" formatCode="0%">
                  <c:v>0.01</c:v>
                </c:pt>
                <c:pt idx="23" formatCode="0%">
                  <c:v>0.01</c:v>
                </c:pt>
                <c:pt idx="24" formatCode="0%">
                  <c:v>0.01</c:v>
                </c:pt>
                <c:pt idx="25" formatCode="0%">
                  <c:v>0.01</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76139584"/>
        <c:axId val="-76137808"/>
      </c:barChart>
      <c:catAx>
        <c:axId val="-76139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37808"/>
        <c:crosses val="autoZero"/>
        <c:auto val="1"/>
        <c:lblAlgn val="ctr"/>
        <c:lblOffset val="0"/>
        <c:noMultiLvlLbl val="0"/>
      </c:catAx>
      <c:valAx>
        <c:axId val="-76137808"/>
        <c:scaling>
          <c:orientation val="minMax"/>
          <c:max val="1"/>
        </c:scaling>
        <c:delete val="1"/>
        <c:axPos val="t"/>
        <c:numFmt formatCode="0%" sourceLinked="1"/>
        <c:majorTickMark val="none"/>
        <c:minorTickMark val="none"/>
        <c:tickLblPos val="nextTo"/>
        <c:crossAx val="-76139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81B-4187-8023-E79F1E5B8CA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81B-4187-8023-E79F1E5B8CA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81B-4187-8023-E79F1E5B8CA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81B-4187-8023-E79F1E5B8CA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081B-4187-8023-E79F1E5B8C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Europe</c:v>
                </c:pt>
                <c:pt idx="5">
                  <c:v>APAC</c:v>
                </c:pt>
                <c:pt idx="6">
                  <c:v>G-8 Countries</c:v>
                </c:pt>
                <c:pt idx="7">
                  <c:v>North America</c:v>
                </c:pt>
                <c:pt idx="8">
                  <c:v>Middle East/Africa</c:v>
                </c:pt>
              </c:strCache>
            </c:strRef>
          </c:cat>
          <c:val>
            <c:numRef>
              <c:f>Sheet1!$B$2:$B$10</c:f>
              <c:numCache>
                <c:formatCode>General</c:formatCode>
                <c:ptCount val="9"/>
                <c:pt idx="0" formatCode="0%">
                  <c:v>0.03</c:v>
                </c:pt>
                <c:pt idx="2" formatCode="0%">
                  <c:v>0.1</c:v>
                </c:pt>
                <c:pt idx="3" formatCode="0%">
                  <c:v>0.06</c:v>
                </c:pt>
                <c:pt idx="4" formatCode="0%">
                  <c:v>0.04</c:v>
                </c:pt>
                <c:pt idx="5" formatCode="0%">
                  <c:v>0.03</c:v>
                </c:pt>
                <c:pt idx="6" formatCode="0%">
                  <c:v>0.03</c:v>
                </c:pt>
                <c:pt idx="7" formatCode="0%">
                  <c:v>0.02</c:v>
                </c:pt>
                <c:pt idx="8" formatCode="0%">
                  <c:v>0.02</c:v>
                </c:pt>
              </c:numCache>
            </c:numRef>
          </c:val>
          <c:extLst>
            <c:ext xmlns:c16="http://schemas.microsoft.com/office/drawing/2014/chart" uri="{C3380CC4-5D6E-409C-BE32-E72D297353CC}">
              <c16:uniqueId val="{0000000A-081B-4187-8023-E79F1E5B8CA8}"/>
            </c:ext>
          </c:extLst>
        </c:ser>
        <c:dLbls>
          <c:showLegendKey val="0"/>
          <c:showVal val="0"/>
          <c:showCatName val="0"/>
          <c:showSerName val="0"/>
          <c:showPercent val="0"/>
          <c:showBubbleSize val="0"/>
        </c:dLbls>
        <c:gapWidth val="139"/>
        <c:axId val="-76051040"/>
        <c:axId val="-80917280"/>
      </c:barChart>
      <c:catAx>
        <c:axId val="-76051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17280"/>
        <c:crosses val="autoZero"/>
        <c:auto val="1"/>
        <c:lblAlgn val="ctr"/>
        <c:lblOffset val="0"/>
        <c:noMultiLvlLbl val="0"/>
      </c:catAx>
      <c:valAx>
        <c:axId val="-80917280"/>
        <c:scaling>
          <c:orientation val="minMax"/>
          <c:max val="1"/>
        </c:scaling>
        <c:delete val="1"/>
        <c:axPos val="t"/>
        <c:numFmt formatCode="0%" sourceLinked="1"/>
        <c:majorTickMark val="none"/>
        <c:minorTickMark val="none"/>
        <c:tickLblPos val="nextTo"/>
        <c:crossAx val="-76051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lumMod val="60000"/>
                  <a:lumOff val="40000"/>
                </a:schemeClr>
              </a:solidFill>
              <a:ln>
                <a:solidFill>
                  <a:schemeClr val="bg1"/>
                </a:solidFill>
              </a:ln>
              <a:effectLst/>
            </c:spPr>
            <c:extLst>
              <c:ext xmlns:c16="http://schemas.microsoft.com/office/drawing/2014/chart" uri="{C3380CC4-5D6E-409C-BE32-E72D297353CC}">
                <c16:uniqueId val="{00000001-7B16-4496-8773-71F2DE875496}"/>
              </c:ext>
            </c:extLst>
          </c:dPt>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7B16-4496-8773-71F2DE875496}"/>
              </c:ext>
            </c:extLst>
          </c:dPt>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5-7B16-4496-8773-71F2DE875496}"/>
              </c:ext>
            </c:extLst>
          </c:dPt>
          <c:dPt>
            <c:idx val="4"/>
            <c:invertIfNegative val="0"/>
            <c:bubble3D val="0"/>
            <c:spPr>
              <a:solidFill>
                <a:schemeClr val="bg2"/>
              </a:solidFill>
              <a:ln>
                <a:solidFill>
                  <a:schemeClr val="bg1"/>
                </a:solidFill>
              </a:ln>
              <a:effectLst/>
            </c:spPr>
            <c:extLst>
              <c:ext xmlns:c16="http://schemas.microsoft.com/office/drawing/2014/chart" uri="{C3380CC4-5D6E-409C-BE32-E72D297353CC}">
                <c16:uniqueId val="{00000007-7B16-4496-8773-71F2DE87549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Somewhat agree</c:v>
                </c:pt>
                <c:pt idx="2">
                  <c:v>Somewhat disagree </c:v>
                </c:pt>
                <c:pt idx="3">
                  <c:v>Strongly disagree</c:v>
                </c:pt>
              </c:strCache>
            </c:strRef>
          </c:cat>
          <c:val>
            <c:numRef>
              <c:f>Sheet1!$B$2:$B$5</c:f>
              <c:numCache>
                <c:formatCode>0%</c:formatCode>
                <c:ptCount val="4"/>
                <c:pt idx="0">
                  <c:v>0.28999999999999998</c:v>
                </c:pt>
                <c:pt idx="1">
                  <c:v>0.53</c:v>
                </c:pt>
                <c:pt idx="2">
                  <c:v>0.15</c:v>
                </c:pt>
                <c:pt idx="3">
                  <c:v>0.03</c:v>
                </c:pt>
              </c:numCache>
            </c:numRef>
          </c:val>
          <c:extLst>
            <c:ext xmlns:c16="http://schemas.microsoft.com/office/drawing/2014/chart" uri="{C3380CC4-5D6E-409C-BE32-E72D297353CC}">
              <c16:uniqueId val="{00000008-7B16-4496-8773-71F2DE875496}"/>
            </c:ext>
          </c:extLst>
        </c:ser>
        <c:dLbls>
          <c:showLegendKey val="0"/>
          <c:showVal val="0"/>
          <c:showCatName val="0"/>
          <c:showSerName val="0"/>
          <c:showPercent val="0"/>
          <c:showBubbleSize val="0"/>
        </c:dLbls>
        <c:gapWidth val="181"/>
        <c:axId val="-63936112"/>
        <c:axId val="-63933792"/>
      </c:barChart>
      <c:catAx>
        <c:axId val="-63936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33792"/>
        <c:crosses val="autoZero"/>
        <c:auto val="1"/>
        <c:lblAlgn val="ctr"/>
        <c:lblOffset val="0"/>
        <c:noMultiLvlLbl val="0"/>
      </c:catAx>
      <c:valAx>
        <c:axId val="-63933792"/>
        <c:scaling>
          <c:orientation val="minMax"/>
          <c:max val="1"/>
        </c:scaling>
        <c:delete val="1"/>
        <c:axPos val="t"/>
        <c:numFmt formatCode="0%" sourceLinked="1"/>
        <c:majorTickMark val="none"/>
        <c:minorTickMark val="none"/>
        <c:tickLblPos val="nextTo"/>
        <c:crossAx val="-6393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A648-4B1B-A3D1-115F3DE088C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China</c:v>
                </c:pt>
                <c:pt idx="3">
                  <c:v>Pakistan</c:v>
                </c:pt>
                <c:pt idx="4">
                  <c:v>Hong Kong (China)</c:v>
                </c:pt>
                <c:pt idx="5">
                  <c:v>Indonesia</c:v>
                </c:pt>
                <c:pt idx="6">
                  <c:v>Egypt</c:v>
                </c:pt>
                <c:pt idx="7">
                  <c:v>India</c:v>
                </c:pt>
                <c:pt idx="8">
                  <c:v>Nigeria</c:v>
                </c:pt>
                <c:pt idx="9">
                  <c:v>Turkey</c:v>
                </c:pt>
                <c:pt idx="10">
                  <c:v>Poland</c:v>
                </c:pt>
                <c:pt idx="11">
                  <c:v>South Korea</c:v>
                </c:pt>
                <c:pt idx="12">
                  <c:v>Brazil</c:v>
                </c:pt>
                <c:pt idx="13">
                  <c:v>Canada</c:v>
                </c:pt>
                <c:pt idx="14">
                  <c:v>United States</c:v>
                </c:pt>
                <c:pt idx="15">
                  <c:v>South Africa</c:v>
                </c:pt>
                <c:pt idx="16">
                  <c:v>Tunisia</c:v>
                </c:pt>
                <c:pt idx="17">
                  <c:v>Australia</c:v>
                </c:pt>
                <c:pt idx="18">
                  <c:v>Italy</c:v>
                </c:pt>
                <c:pt idx="19">
                  <c:v>Mexico</c:v>
                </c:pt>
                <c:pt idx="20">
                  <c:v>France</c:v>
                </c:pt>
                <c:pt idx="21">
                  <c:v>Germany</c:v>
                </c:pt>
                <c:pt idx="22">
                  <c:v>Sweden</c:v>
                </c:pt>
                <c:pt idx="23">
                  <c:v>Japan</c:v>
                </c:pt>
                <c:pt idx="24">
                  <c:v>Great Britain</c:v>
                </c:pt>
                <c:pt idx="25">
                  <c:v>Kenya</c:v>
                </c:pt>
              </c:strCache>
            </c:strRef>
          </c:cat>
          <c:val>
            <c:numRef>
              <c:f>Sheet1!$B$2:$B$27</c:f>
              <c:numCache>
                <c:formatCode>General</c:formatCode>
                <c:ptCount val="26"/>
                <c:pt idx="0" formatCode="0%">
                  <c:v>0.82</c:v>
                </c:pt>
                <c:pt idx="2" formatCode="0%">
                  <c:v>0.95</c:v>
                </c:pt>
                <c:pt idx="3" formatCode="0%">
                  <c:v>0.95</c:v>
                </c:pt>
                <c:pt idx="4" formatCode="0%">
                  <c:v>0.93</c:v>
                </c:pt>
                <c:pt idx="5" formatCode="0%">
                  <c:v>0.93</c:v>
                </c:pt>
                <c:pt idx="6" formatCode="0%">
                  <c:v>0.92</c:v>
                </c:pt>
                <c:pt idx="7" formatCode="0%">
                  <c:v>0.91</c:v>
                </c:pt>
                <c:pt idx="8" formatCode="0%">
                  <c:v>0.89</c:v>
                </c:pt>
                <c:pt idx="9" formatCode="0%">
                  <c:v>0.87</c:v>
                </c:pt>
                <c:pt idx="10" formatCode="0%">
                  <c:v>0.85</c:v>
                </c:pt>
                <c:pt idx="11" formatCode="0%">
                  <c:v>0.85</c:v>
                </c:pt>
                <c:pt idx="12" formatCode="0%">
                  <c:v>0.8</c:v>
                </c:pt>
                <c:pt idx="13" formatCode="0%">
                  <c:v>0.79</c:v>
                </c:pt>
                <c:pt idx="14" formatCode="0%">
                  <c:v>0.79</c:v>
                </c:pt>
                <c:pt idx="15" formatCode="0%">
                  <c:v>0.78</c:v>
                </c:pt>
                <c:pt idx="16" formatCode="0%">
                  <c:v>0.78</c:v>
                </c:pt>
                <c:pt idx="17" formatCode="0%">
                  <c:v>0.77</c:v>
                </c:pt>
                <c:pt idx="18" formatCode="0%">
                  <c:v>0.77</c:v>
                </c:pt>
                <c:pt idx="19" formatCode="0%">
                  <c:v>0.76</c:v>
                </c:pt>
                <c:pt idx="20" formatCode="0%">
                  <c:v>0.76</c:v>
                </c:pt>
                <c:pt idx="21" formatCode="0%">
                  <c:v>0.74</c:v>
                </c:pt>
                <c:pt idx="22" formatCode="0%">
                  <c:v>0.73</c:v>
                </c:pt>
                <c:pt idx="23" formatCode="0%">
                  <c:v>0.73</c:v>
                </c:pt>
                <c:pt idx="24" formatCode="0%">
                  <c:v>0.72</c:v>
                </c:pt>
                <c:pt idx="25" formatCode="0%">
                  <c:v>0.66</c:v>
                </c:pt>
              </c:numCache>
            </c:numRef>
          </c:val>
          <c:extLst>
            <c:ext xmlns:c16="http://schemas.microsoft.com/office/drawing/2014/chart" uri="{C3380CC4-5D6E-409C-BE32-E72D297353CC}">
              <c16:uniqueId val="{00000002-A648-4B1B-A3D1-115F3DE088CF}"/>
            </c:ext>
          </c:extLst>
        </c:ser>
        <c:dLbls>
          <c:showLegendKey val="0"/>
          <c:showVal val="0"/>
          <c:showCatName val="0"/>
          <c:showSerName val="0"/>
          <c:showPercent val="0"/>
          <c:showBubbleSize val="0"/>
        </c:dLbls>
        <c:gapWidth val="115"/>
        <c:axId val="-77380976"/>
        <c:axId val="-77378656"/>
      </c:barChart>
      <c:catAx>
        <c:axId val="-77380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378656"/>
        <c:crosses val="autoZero"/>
        <c:auto val="1"/>
        <c:lblAlgn val="ctr"/>
        <c:lblOffset val="0"/>
        <c:noMultiLvlLbl val="0"/>
      </c:catAx>
      <c:valAx>
        <c:axId val="-77378656"/>
        <c:scaling>
          <c:orientation val="minMax"/>
          <c:max val="1"/>
        </c:scaling>
        <c:delete val="1"/>
        <c:axPos val="t"/>
        <c:numFmt formatCode="0%" sourceLinked="1"/>
        <c:majorTickMark val="none"/>
        <c:minorTickMark val="none"/>
        <c:tickLblPos val="nextTo"/>
        <c:crossAx val="-77380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7DF-4A7E-B69D-59049A22878B}"/>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7DF-4A7E-B69D-59049A22878B}"/>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7DF-4A7E-B69D-59049A22878B}"/>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7DF-4A7E-B69D-59049A22878B}"/>
              </c:ext>
            </c:extLst>
          </c:dPt>
          <c:dPt>
            <c:idx val="6"/>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8-7DCF-459E-9A77-3949B9193EF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prefer products made in my country</c:v>
                </c:pt>
                <c:pt idx="1">
                  <c:v>I prefer products made in developed countries</c:v>
                </c:pt>
                <c:pt idx="2">
                  <c:v>I prefer products made in countries that are close to my own</c:v>
                </c:pt>
                <c:pt idx="3">
                  <c:v>I prefer products made in the US</c:v>
                </c:pt>
                <c:pt idx="4">
                  <c:v>I prefer products made in developing countries</c:v>
                </c:pt>
                <c:pt idx="5">
                  <c:v>I prefer products made in China</c:v>
                </c:pt>
                <c:pt idx="6">
                  <c:v>Other</c:v>
                </c:pt>
              </c:strCache>
            </c:strRef>
          </c:cat>
          <c:val>
            <c:numRef>
              <c:f>Sheet1!$B$2:$B$8</c:f>
              <c:numCache>
                <c:formatCode>0%</c:formatCode>
                <c:ptCount val="7"/>
                <c:pt idx="0">
                  <c:v>0.55000000000000004</c:v>
                </c:pt>
                <c:pt idx="1">
                  <c:v>0.28999999999999998</c:v>
                </c:pt>
                <c:pt idx="2">
                  <c:v>0.22</c:v>
                </c:pt>
                <c:pt idx="3">
                  <c:v>0.19</c:v>
                </c:pt>
                <c:pt idx="4">
                  <c:v>0.12</c:v>
                </c:pt>
                <c:pt idx="5">
                  <c:v>7.0000000000000007E-2</c:v>
                </c:pt>
                <c:pt idx="6">
                  <c:v>0.11</c:v>
                </c:pt>
              </c:numCache>
            </c:numRef>
          </c:val>
          <c:extLst>
            <c:ext xmlns:c16="http://schemas.microsoft.com/office/drawing/2014/chart" uri="{C3380CC4-5D6E-409C-BE32-E72D297353CC}">
              <c16:uniqueId val="{00000008-17DF-4A7E-B69D-59049A22878B}"/>
            </c:ext>
          </c:extLst>
        </c:ser>
        <c:dLbls>
          <c:showLegendKey val="0"/>
          <c:showVal val="0"/>
          <c:showCatName val="0"/>
          <c:showSerName val="0"/>
          <c:showPercent val="0"/>
          <c:showBubbleSize val="0"/>
        </c:dLbls>
        <c:gapWidth val="139"/>
        <c:axId val="-63887520"/>
        <c:axId val="-63884768"/>
      </c:barChart>
      <c:catAx>
        <c:axId val="-63887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884768"/>
        <c:crosses val="autoZero"/>
        <c:auto val="1"/>
        <c:lblAlgn val="ctr"/>
        <c:lblOffset val="0"/>
        <c:noMultiLvlLbl val="0"/>
      </c:catAx>
      <c:valAx>
        <c:axId val="-63884768"/>
        <c:scaling>
          <c:orientation val="minMax"/>
          <c:max val="1"/>
        </c:scaling>
        <c:delete val="1"/>
        <c:axPos val="t"/>
        <c:numFmt formatCode="0%" sourceLinked="1"/>
        <c:majorTickMark val="none"/>
        <c:minorTickMark val="none"/>
        <c:tickLblPos val="nextTo"/>
        <c:crossAx val="-6388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DAE6-486F-B17C-061C629981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Tunisia</c:v>
                </c:pt>
                <c:pt idx="3">
                  <c:v>South Korea</c:v>
                </c:pt>
                <c:pt idx="4">
                  <c:v>Japan</c:v>
                </c:pt>
                <c:pt idx="5">
                  <c:v>Germany</c:v>
                </c:pt>
                <c:pt idx="6">
                  <c:v>India</c:v>
                </c:pt>
                <c:pt idx="7">
                  <c:v>Canada</c:v>
                </c:pt>
                <c:pt idx="8">
                  <c:v>France</c:v>
                </c:pt>
                <c:pt idx="9">
                  <c:v>Australia</c:v>
                </c:pt>
                <c:pt idx="10">
                  <c:v>Poland</c:v>
                </c:pt>
                <c:pt idx="11">
                  <c:v>Italy</c:v>
                </c:pt>
                <c:pt idx="12">
                  <c:v>Indonesia</c:v>
                </c:pt>
                <c:pt idx="13">
                  <c:v>Great Britain</c:v>
                </c:pt>
                <c:pt idx="14">
                  <c:v>Mexico</c:v>
                </c:pt>
                <c:pt idx="15">
                  <c:v>Turkey</c:v>
                </c:pt>
                <c:pt idx="16">
                  <c:v>South Africa</c:v>
                </c:pt>
                <c:pt idx="17">
                  <c:v>Sweden</c:v>
                </c:pt>
                <c:pt idx="18">
                  <c:v>China</c:v>
                </c:pt>
                <c:pt idx="19">
                  <c:v>Pakistan</c:v>
                </c:pt>
                <c:pt idx="20">
                  <c:v>Brazil</c:v>
                </c:pt>
                <c:pt idx="21">
                  <c:v>Kenya</c:v>
                </c:pt>
                <c:pt idx="22">
                  <c:v>United States</c:v>
                </c:pt>
                <c:pt idx="23">
                  <c:v>Egypt</c:v>
                </c:pt>
                <c:pt idx="24">
                  <c:v>Hong Kong (China)</c:v>
                </c:pt>
              </c:strCache>
            </c:strRef>
          </c:cat>
          <c:val>
            <c:numRef>
              <c:f>Sheet1!$B$2:$B$26</c:f>
              <c:numCache>
                <c:formatCode>General</c:formatCode>
                <c:ptCount val="25"/>
                <c:pt idx="0" formatCode="0%">
                  <c:v>0.55000000000000004</c:v>
                </c:pt>
                <c:pt idx="2" formatCode="0%">
                  <c:v>0.82</c:v>
                </c:pt>
                <c:pt idx="3" formatCode="0%">
                  <c:v>0.73</c:v>
                </c:pt>
                <c:pt idx="4" formatCode="0%">
                  <c:v>0.73</c:v>
                </c:pt>
                <c:pt idx="5" formatCode="0%">
                  <c:v>0.7</c:v>
                </c:pt>
                <c:pt idx="6" formatCode="0%">
                  <c:v>0.67</c:v>
                </c:pt>
                <c:pt idx="7" formatCode="0%">
                  <c:v>0.65</c:v>
                </c:pt>
                <c:pt idx="8" formatCode="0%">
                  <c:v>0.65</c:v>
                </c:pt>
                <c:pt idx="9" formatCode="0%">
                  <c:v>0.64</c:v>
                </c:pt>
                <c:pt idx="10" formatCode="0%">
                  <c:v>0.63</c:v>
                </c:pt>
                <c:pt idx="11" formatCode="0%">
                  <c:v>0.62</c:v>
                </c:pt>
                <c:pt idx="12" formatCode="0%">
                  <c:v>0.61</c:v>
                </c:pt>
                <c:pt idx="13" formatCode="0%">
                  <c:v>0.59</c:v>
                </c:pt>
                <c:pt idx="14" formatCode="0%">
                  <c:v>0.56000000000000005</c:v>
                </c:pt>
                <c:pt idx="15" formatCode="0%">
                  <c:v>0.54</c:v>
                </c:pt>
                <c:pt idx="16" formatCode="0%">
                  <c:v>0.49</c:v>
                </c:pt>
                <c:pt idx="17" formatCode="0%">
                  <c:v>0.49</c:v>
                </c:pt>
                <c:pt idx="18" formatCode="0%">
                  <c:v>0.48</c:v>
                </c:pt>
                <c:pt idx="19" formatCode="0%">
                  <c:v>0.48</c:v>
                </c:pt>
                <c:pt idx="20" formatCode="0%">
                  <c:v>0.45</c:v>
                </c:pt>
                <c:pt idx="21" formatCode="0%">
                  <c:v>0.45</c:v>
                </c:pt>
                <c:pt idx="22" formatCode="0%">
                  <c:v>0.38</c:v>
                </c:pt>
                <c:pt idx="23" formatCode="0%">
                  <c:v>0.32</c:v>
                </c:pt>
                <c:pt idx="24" formatCode="0%">
                  <c:v>0.06</c:v>
                </c:pt>
              </c:numCache>
            </c:numRef>
          </c:val>
          <c:extLst>
            <c:ext xmlns:c16="http://schemas.microsoft.com/office/drawing/2014/chart" uri="{C3380CC4-5D6E-409C-BE32-E72D297353CC}">
              <c16:uniqueId val="{00000002-DAE6-486F-B17C-061C6299812C}"/>
            </c:ext>
          </c:extLst>
        </c:ser>
        <c:dLbls>
          <c:showLegendKey val="0"/>
          <c:showVal val="0"/>
          <c:showCatName val="0"/>
          <c:showSerName val="0"/>
          <c:showPercent val="0"/>
          <c:showBubbleSize val="0"/>
        </c:dLbls>
        <c:gapWidth val="115"/>
        <c:axId val="-63642352"/>
        <c:axId val="-63640032"/>
      </c:barChart>
      <c:catAx>
        <c:axId val="-63642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40032"/>
        <c:crosses val="autoZero"/>
        <c:auto val="1"/>
        <c:lblAlgn val="ctr"/>
        <c:lblOffset val="0"/>
        <c:noMultiLvlLbl val="0"/>
      </c:catAx>
      <c:valAx>
        <c:axId val="-63640032"/>
        <c:scaling>
          <c:orientation val="minMax"/>
          <c:max val="1"/>
        </c:scaling>
        <c:delete val="1"/>
        <c:axPos val="t"/>
        <c:numFmt formatCode="0%" sourceLinked="1"/>
        <c:majorTickMark val="none"/>
        <c:minorTickMark val="none"/>
        <c:tickLblPos val="nextTo"/>
        <c:crossAx val="-6364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G-8 Countries</c:v>
                </c:pt>
                <c:pt idx="5">
                  <c:v>APAC</c:v>
                </c:pt>
                <c:pt idx="6">
                  <c:v>Europe</c:v>
                </c:pt>
                <c:pt idx="7">
                  <c:v>BIC</c:v>
                </c:pt>
                <c:pt idx="8">
                  <c:v>Middle East/Africa</c:v>
                </c:pt>
              </c:strCache>
            </c:strRef>
          </c:cat>
          <c:val>
            <c:numRef>
              <c:f>Sheet1!$B$2:$B$10</c:f>
              <c:numCache>
                <c:formatCode>General</c:formatCode>
                <c:ptCount val="9"/>
                <c:pt idx="0" formatCode="0%">
                  <c:v>0.56000000000000005</c:v>
                </c:pt>
                <c:pt idx="2" formatCode="0%">
                  <c:v>0.6</c:v>
                </c:pt>
                <c:pt idx="3" formatCode="0%">
                  <c:v>0.74</c:v>
                </c:pt>
                <c:pt idx="4" formatCode="0%">
                  <c:v>0.51</c:v>
                </c:pt>
                <c:pt idx="5" formatCode="0%">
                  <c:v>0.55000000000000004</c:v>
                </c:pt>
                <c:pt idx="6" formatCode="0%">
                  <c:v>0.51</c:v>
                </c:pt>
                <c:pt idx="7" formatCode="0%">
                  <c:v>0.56000000000000005</c:v>
                </c:pt>
                <c:pt idx="8" formatCode="0%">
                  <c:v>0.56000000000000005</c:v>
                </c:pt>
              </c:numCache>
            </c:numRef>
          </c:val>
          <c:extLst>
            <c:ext xmlns:c16="http://schemas.microsoft.com/office/drawing/2014/chart" uri="{C3380CC4-5D6E-409C-BE32-E72D297353CC}">
              <c16:uniqueId val="{00000000-F526-44CC-A5CF-F1A6422954CC}"/>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G-8 Countries</c:v>
                </c:pt>
                <c:pt idx="5">
                  <c:v>APAC</c:v>
                </c:pt>
                <c:pt idx="6">
                  <c:v>Europe</c:v>
                </c:pt>
                <c:pt idx="7">
                  <c:v>BIC</c:v>
                </c:pt>
                <c:pt idx="8">
                  <c:v>Middle East/Africa</c:v>
                </c:pt>
              </c:strCache>
            </c:strRef>
          </c:cat>
          <c:val>
            <c:numRef>
              <c:f>Sheet1!$C$2:$C$10</c:f>
              <c:numCache>
                <c:formatCode>General</c:formatCode>
                <c:ptCount val="9"/>
                <c:pt idx="0" formatCode="0%">
                  <c:v>0.26</c:v>
                </c:pt>
                <c:pt idx="2" formatCode="0%">
                  <c:v>0.25</c:v>
                </c:pt>
                <c:pt idx="3" formatCode="0%">
                  <c:v>0.15</c:v>
                </c:pt>
                <c:pt idx="4" formatCode="0%">
                  <c:v>0.31</c:v>
                </c:pt>
                <c:pt idx="5" formatCode="0%">
                  <c:v>0.27</c:v>
                </c:pt>
                <c:pt idx="6" formatCode="0%">
                  <c:v>0.32</c:v>
                </c:pt>
                <c:pt idx="7" formatCode="0%">
                  <c:v>0.23</c:v>
                </c:pt>
                <c:pt idx="8" formatCode="0%">
                  <c:v>0.21</c:v>
                </c:pt>
              </c:numCache>
            </c:numRef>
          </c:val>
          <c:extLst>
            <c:ext xmlns:c16="http://schemas.microsoft.com/office/drawing/2014/chart" uri="{C3380CC4-5D6E-409C-BE32-E72D297353CC}">
              <c16:uniqueId val="{00000001-F526-44CC-A5CF-F1A6422954CC}"/>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G-8 Countries</c:v>
                </c:pt>
                <c:pt idx="5">
                  <c:v>APAC</c:v>
                </c:pt>
                <c:pt idx="6">
                  <c:v>Europe</c:v>
                </c:pt>
                <c:pt idx="7">
                  <c:v>BIC</c:v>
                </c:pt>
                <c:pt idx="8">
                  <c:v>Middle East/Africa</c:v>
                </c:pt>
              </c:strCache>
            </c:strRef>
          </c:cat>
          <c:val>
            <c:numRef>
              <c:f>Sheet1!$D$2:$D$10</c:f>
              <c:numCache>
                <c:formatCode>General</c:formatCode>
                <c:ptCount val="9"/>
                <c:pt idx="0" formatCode="0%">
                  <c:v>0.82</c:v>
                </c:pt>
                <c:pt idx="2" formatCode="0%">
                  <c:v>0.85</c:v>
                </c:pt>
                <c:pt idx="3" formatCode="0%">
                  <c:v>0.89</c:v>
                </c:pt>
                <c:pt idx="4" formatCode="0%">
                  <c:v>0.82</c:v>
                </c:pt>
                <c:pt idx="5" formatCode="0%">
                  <c:v>0.82</c:v>
                </c:pt>
                <c:pt idx="6" formatCode="0%">
                  <c:v>0.83</c:v>
                </c:pt>
                <c:pt idx="7" formatCode="0%">
                  <c:v>0.79</c:v>
                </c:pt>
                <c:pt idx="8" formatCode="0%">
                  <c:v>0.77</c:v>
                </c:pt>
              </c:numCache>
            </c:numRef>
          </c:val>
          <c:extLst>
            <c:ext xmlns:c16="http://schemas.microsoft.com/office/drawing/2014/chart" uri="{C3380CC4-5D6E-409C-BE32-E72D297353CC}">
              <c16:uniqueId val="{00000002-F526-44CC-A5CF-F1A6422954CC}"/>
            </c:ext>
          </c:extLst>
        </c:ser>
        <c:dLbls>
          <c:showLegendKey val="0"/>
          <c:showVal val="0"/>
          <c:showCatName val="0"/>
          <c:showSerName val="0"/>
          <c:showPercent val="0"/>
          <c:showBubbleSize val="0"/>
        </c:dLbls>
        <c:gapWidth val="94"/>
        <c:overlap val="100"/>
        <c:axId val="-83247360"/>
        <c:axId val="-83244096"/>
      </c:barChart>
      <c:catAx>
        <c:axId val="-83247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44096"/>
        <c:crosses val="autoZero"/>
        <c:auto val="1"/>
        <c:lblAlgn val="ctr"/>
        <c:lblOffset val="0"/>
        <c:noMultiLvlLbl val="0"/>
      </c:catAx>
      <c:valAx>
        <c:axId val="-83244096"/>
        <c:scaling>
          <c:orientation val="minMax"/>
          <c:max val="1"/>
        </c:scaling>
        <c:delete val="1"/>
        <c:axPos val="t"/>
        <c:numFmt formatCode="0%" sourceLinked="1"/>
        <c:majorTickMark val="none"/>
        <c:minorTickMark val="none"/>
        <c:tickLblPos val="nextTo"/>
        <c:crossAx val="-83247360"/>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67F-4504-8D48-D8701F61EDA5}"/>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67F-4504-8D48-D8701F61EDA5}"/>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67F-4504-8D48-D8701F61EDA5}"/>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67F-4504-8D48-D8701F61EDA5}"/>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67F-4504-8D48-D8701F61EDA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Europe</c:v>
                </c:pt>
                <c:pt idx="3">
                  <c:v>G-8 Countries</c:v>
                </c:pt>
                <c:pt idx="4">
                  <c:v>APAC</c:v>
                </c:pt>
                <c:pt idx="5">
                  <c:v>BIC</c:v>
                </c:pt>
                <c:pt idx="6">
                  <c:v>North America</c:v>
                </c:pt>
                <c:pt idx="7">
                  <c:v>LATAM</c:v>
                </c:pt>
                <c:pt idx="8">
                  <c:v>Middle East/Africa</c:v>
                </c:pt>
              </c:strCache>
            </c:strRef>
          </c:cat>
          <c:val>
            <c:numRef>
              <c:f>Sheet1!$B$2:$B$10</c:f>
              <c:numCache>
                <c:formatCode>General</c:formatCode>
                <c:ptCount val="9"/>
                <c:pt idx="0" formatCode="0%">
                  <c:v>0.55000000000000004</c:v>
                </c:pt>
                <c:pt idx="2" formatCode="0%">
                  <c:v>0.62</c:v>
                </c:pt>
                <c:pt idx="3" formatCode="0%">
                  <c:v>0.62</c:v>
                </c:pt>
                <c:pt idx="4" formatCode="0%">
                  <c:v>0.55000000000000004</c:v>
                </c:pt>
                <c:pt idx="5" formatCode="0%">
                  <c:v>0.54</c:v>
                </c:pt>
                <c:pt idx="6" formatCode="0%">
                  <c:v>0.51</c:v>
                </c:pt>
                <c:pt idx="7" formatCode="0%">
                  <c:v>0.5</c:v>
                </c:pt>
                <c:pt idx="8" formatCode="0%">
                  <c:v>0.45</c:v>
                </c:pt>
              </c:numCache>
            </c:numRef>
          </c:val>
          <c:extLst>
            <c:ext xmlns:c16="http://schemas.microsoft.com/office/drawing/2014/chart" uri="{C3380CC4-5D6E-409C-BE32-E72D297353CC}">
              <c16:uniqueId val="{0000000A-C67F-4504-8D48-D8701F61EDA5}"/>
            </c:ext>
          </c:extLst>
        </c:ser>
        <c:dLbls>
          <c:showLegendKey val="0"/>
          <c:showVal val="0"/>
          <c:showCatName val="0"/>
          <c:showSerName val="0"/>
          <c:showPercent val="0"/>
          <c:showBubbleSize val="0"/>
        </c:dLbls>
        <c:gapWidth val="139"/>
        <c:axId val="-63823920"/>
        <c:axId val="-63821600"/>
      </c:barChart>
      <c:catAx>
        <c:axId val="-63823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821600"/>
        <c:crosses val="autoZero"/>
        <c:auto val="1"/>
        <c:lblAlgn val="ctr"/>
        <c:lblOffset val="0"/>
        <c:noMultiLvlLbl val="0"/>
      </c:catAx>
      <c:valAx>
        <c:axId val="-63821600"/>
        <c:scaling>
          <c:orientation val="minMax"/>
          <c:max val="1"/>
        </c:scaling>
        <c:delete val="1"/>
        <c:axPos val="t"/>
        <c:numFmt formatCode="0%" sourceLinked="1"/>
        <c:majorTickMark val="none"/>
        <c:minorTickMark val="none"/>
        <c:tickLblPos val="nextTo"/>
        <c:crossAx val="-63823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DAE6-486F-B17C-061C629981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Tunisia</c:v>
                </c:pt>
                <c:pt idx="3">
                  <c:v>Egypt</c:v>
                </c:pt>
                <c:pt idx="4">
                  <c:v>Indonesia</c:v>
                </c:pt>
                <c:pt idx="5">
                  <c:v>Turkey</c:v>
                </c:pt>
                <c:pt idx="6">
                  <c:v>Hong Kong (China)</c:v>
                </c:pt>
                <c:pt idx="7">
                  <c:v>South Korea</c:v>
                </c:pt>
                <c:pt idx="8">
                  <c:v>Kenya</c:v>
                </c:pt>
                <c:pt idx="9">
                  <c:v>China</c:v>
                </c:pt>
                <c:pt idx="10">
                  <c:v>India</c:v>
                </c:pt>
                <c:pt idx="11">
                  <c:v>South Africa</c:v>
                </c:pt>
                <c:pt idx="12">
                  <c:v>Pakistan</c:v>
                </c:pt>
                <c:pt idx="13">
                  <c:v>Poland</c:v>
                </c:pt>
                <c:pt idx="14">
                  <c:v>Brazil</c:v>
                </c:pt>
                <c:pt idx="15">
                  <c:v>Mexico</c:v>
                </c:pt>
                <c:pt idx="16">
                  <c:v>Italy</c:v>
                </c:pt>
                <c:pt idx="17">
                  <c:v>Australia</c:v>
                </c:pt>
                <c:pt idx="18">
                  <c:v>Japan</c:v>
                </c:pt>
                <c:pt idx="19">
                  <c:v>Sweden</c:v>
                </c:pt>
                <c:pt idx="20">
                  <c:v>Canada</c:v>
                </c:pt>
                <c:pt idx="21">
                  <c:v>France</c:v>
                </c:pt>
                <c:pt idx="22">
                  <c:v>Germany</c:v>
                </c:pt>
                <c:pt idx="23">
                  <c:v>Great Britain</c:v>
                </c:pt>
                <c:pt idx="24">
                  <c:v>United States</c:v>
                </c:pt>
              </c:strCache>
            </c:strRef>
          </c:cat>
          <c:val>
            <c:numRef>
              <c:f>Sheet1!$B$2:$B$26</c:f>
              <c:numCache>
                <c:formatCode>General</c:formatCode>
                <c:ptCount val="25"/>
                <c:pt idx="0" formatCode="0%">
                  <c:v>0.28999999999999998</c:v>
                </c:pt>
                <c:pt idx="2" formatCode="0%">
                  <c:v>0.95</c:v>
                </c:pt>
                <c:pt idx="3" formatCode="0%">
                  <c:v>0.62</c:v>
                </c:pt>
                <c:pt idx="4" formatCode="0%">
                  <c:v>0.51</c:v>
                </c:pt>
                <c:pt idx="5" formatCode="0%">
                  <c:v>0.45</c:v>
                </c:pt>
                <c:pt idx="6" formatCode="0%">
                  <c:v>0.45</c:v>
                </c:pt>
                <c:pt idx="7" formatCode="0%">
                  <c:v>0.43</c:v>
                </c:pt>
                <c:pt idx="8" formatCode="0%">
                  <c:v>0.43</c:v>
                </c:pt>
                <c:pt idx="9" formatCode="0%">
                  <c:v>0.38</c:v>
                </c:pt>
                <c:pt idx="10" formatCode="0%">
                  <c:v>0.35</c:v>
                </c:pt>
                <c:pt idx="11" formatCode="0%">
                  <c:v>0.32</c:v>
                </c:pt>
                <c:pt idx="12" formatCode="0%">
                  <c:v>0.28000000000000003</c:v>
                </c:pt>
                <c:pt idx="13" formatCode="0%">
                  <c:v>0.26</c:v>
                </c:pt>
                <c:pt idx="14" formatCode="0%">
                  <c:v>0.23</c:v>
                </c:pt>
                <c:pt idx="15" formatCode="0%">
                  <c:v>0.22</c:v>
                </c:pt>
                <c:pt idx="16" formatCode="0%">
                  <c:v>0.2</c:v>
                </c:pt>
                <c:pt idx="17" formatCode="0%">
                  <c:v>0.19</c:v>
                </c:pt>
                <c:pt idx="18" formatCode="0%">
                  <c:v>0.16</c:v>
                </c:pt>
                <c:pt idx="19" formatCode="0%">
                  <c:v>0.14000000000000001</c:v>
                </c:pt>
                <c:pt idx="20" formatCode="0%">
                  <c:v>0.14000000000000001</c:v>
                </c:pt>
                <c:pt idx="21" formatCode="0%">
                  <c:v>0.14000000000000001</c:v>
                </c:pt>
                <c:pt idx="22" formatCode="0%">
                  <c:v>0.12</c:v>
                </c:pt>
                <c:pt idx="23" formatCode="0%">
                  <c:v>0.12</c:v>
                </c:pt>
                <c:pt idx="24" formatCode="0%">
                  <c:v>0.11</c:v>
                </c:pt>
              </c:numCache>
            </c:numRef>
          </c:val>
          <c:extLst>
            <c:ext xmlns:c16="http://schemas.microsoft.com/office/drawing/2014/chart" uri="{C3380CC4-5D6E-409C-BE32-E72D297353CC}">
              <c16:uniqueId val="{00000002-DAE6-486F-B17C-061C6299812C}"/>
            </c:ext>
          </c:extLst>
        </c:ser>
        <c:dLbls>
          <c:showLegendKey val="0"/>
          <c:showVal val="0"/>
          <c:showCatName val="0"/>
          <c:showSerName val="0"/>
          <c:showPercent val="0"/>
          <c:showBubbleSize val="0"/>
        </c:dLbls>
        <c:gapWidth val="115"/>
        <c:axId val="-82506560"/>
        <c:axId val="-64671648"/>
      </c:barChart>
      <c:catAx>
        <c:axId val="-82506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671648"/>
        <c:crosses val="autoZero"/>
        <c:auto val="1"/>
        <c:lblAlgn val="ctr"/>
        <c:lblOffset val="0"/>
        <c:noMultiLvlLbl val="0"/>
      </c:catAx>
      <c:valAx>
        <c:axId val="-64671648"/>
        <c:scaling>
          <c:orientation val="minMax"/>
          <c:max val="1"/>
        </c:scaling>
        <c:delete val="1"/>
        <c:axPos val="t"/>
        <c:numFmt formatCode="0%" sourceLinked="1"/>
        <c:majorTickMark val="none"/>
        <c:minorTickMark val="none"/>
        <c:tickLblPos val="nextTo"/>
        <c:crossAx val="-82506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67F-4504-8D48-D8701F61EDA5}"/>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67F-4504-8D48-D8701F61EDA5}"/>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67F-4504-8D48-D8701F61EDA5}"/>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67F-4504-8D48-D8701F61EDA5}"/>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67F-4504-8D48-D8701F61EDA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APAC</c:v>
                </c:pt>
                <c:pt idx="4">
                  <c:v>BIC</c:v>
                </c:pt>
                <c:pt idx="5">
                  <c:v>LATAM</c:v>
                </c:pt>
                <c:pt idx="6">
                  <c:v>Europe</c:v>
                </c:pt>
                <c:pt idx="7">
                  <c:v>G-8 Countries</c:v>
                </c:pt>
                <c:pt idx="8">
                  <c:v>North America</c:v>
                </c:pt>
              </c:strCache>
            </c:strRef>
          </c:cat>
          <c:val>
            <c:numRef>
              <c:f>Sheet1!$B$2:$B$10</c:f>
              <c:numCache>
                <c:formatCode>General</c:formatCode>
                <c:ptCount val="9"/>
                <c:pt idx="0" formatCode="0%">
                  <c:v>0.28999999999999998</c:v>
                </c:pt>
                <c:pt idx="2" formatCode="0%">
                  <c:v>0.46</c:v>
                </c:pt>
                <c:pt idx="3" formatCode="0%">
                  <c:v>0.36</c:v>
                </c:pt>
                <c:pt idx="4" formatCode="0%">
                  <c:v>0.33</c:v>
                </c:pt>
                <c:pt idx="5" formatCode="0%">
                  <c:v>0.22</c:v>
                </c:pt>
                <c:pt idx="6" formatCode="0%">
                  <c:v>0.17</c:v>
                </c:pt>
                <c:pt idx="7" formatCode="0%">
                  <c:v>0.14000000000000001</c:v>
                </c:pt>
                <c:pt idx="8" formatCode="0%">
                  <c:v>0.13</c:v>
                </c:pt>
              </c:numCache>
            </c:numRef>
          </c:val>
          <c:extLst>
            <c:ext xmlns:c16="http://schemas.microsoft.com/office/drawing/2014/chart" uri="{C3380CC4-5D6E-409C-BE32-E72D297353CC}">
              <c16:uniqueId val="{0000000A-C67F-4504-8D48-D8701F61EDA5}"/>
            </c:ext>
          </c:extLst>
        </c:ser>
        <c:dLbls>
          <c:showLegendKey val="0"/>
          <c:showVal val="0"/>
          <c:showCatName val="0"/>
          <c:showSerName val="0"/>
          <c:showPercent val="0"/>
          <c:showBubbleSize val="0"/>
        </c:dLbls>
        <c:gapWidth val="139"/>
        <c:axId val="-81958080"/>
        <c:axId val="-64584800"/>
      </c:barChart>
      <c:catAx>
        <c:axId val="-81958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584800"/>
        <c:crosses val="autoZero"/>
        <c:auto val="1"/>
        <c:lblAlgn val="ctr"/>
        <c:lblOffset val="0"/>
        <c:noMultiLvlLbl val="0"/>
      </c:catAx>
      <c:valAx>
        <c:axId val="-64584800"/>
        <c:scaling>
          <c:orientation val="minMax"/>
          <c:max val="1"/>
        </c:scaling>
        <c:delete val="1"/>
        <c:axPos val="t"/>
        <c:numFmt formatCode="0%" sourceLinked="1"/>
        <c:majorTickMark val="none"/>
        <c:minorTickMark val="none"/>
        <c:tickLblPos val="nextTo"/>
        <c:crossAx val="-81958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DAE6-486F-B17C-061C629981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Tunisia</c:v>
                </c:pt>
                <c:pt idx="3">
                  <c:v>France</c:v>
                </c:pt>
                <c:pt idx="4">
                  <c:v>Sweden</c:v>
                </c:pt>
                <c:pt idx="5">
                  <c:v>Italy</c:v>
                </c:pt>
                <c:pt idx="6">
                  <c:v>India</c:v>
                </c:pt>
                <c:pt idx="7">
                  <c:v>Canada</c:v>
                </c:pt>
                <c:pt idx="8">
                  <c:v>Mexico</c:v>
                </c:pt>
                <c:pt idx="9">
                  <c:v>Germany</c:v>
                </c:pt>
                <c:pt idx="10">
                  <c:v>Great Britain</c:v>
                </c:pt>
                <c:pt idx="11">
                  <c:v>Hong Kong (China)</c:v>
                </c:pt>
                <c:pt idx="12">
                  <c:v>Turkey</c:v>
                </c:pt>
                <c:pt idx="13">
                  <c:v>South Africa</c:v>
                </c:pt>
                <c:pt idx="14">
                  <c:v>Indonesia</c:v>
                </c:pt>
                <c:pt idx="15">
                  <c:v>Australia</c:v>
                </c:pt>
                <c:pt idx="16">
                  <c:v>Pakistan</c:v>
                </c:pt>
                <c:pt idx="17">
                  <c:v>Kenya</c:v>
                </c:pt>
                <c:pt idx="18">
                  <c:v>Poland</c:v>
                </c:pt>
                <c:pt idx="19">
                  <c:v>Brazil</c:v>
                </c:pt>
                <c:pt idx="20">
                  <c:v>United States</c:v>
                </c:pt>
                <c:pt idx="21">
                  <c:v>Egypt</c:v>
                </c:pt>
                <c:pt idx="22">
                  <c:v>Japan</c:v>
                </c:pt>
                <c:pt idx="23">
                  <c:v>China</c:v>
                </c:pt>
                <c:pt idx="24">
                  <c:v>South Korea</c:v>
                </c:pt>
              </c:strCache>
            </c:strRef>
          </c:cat>
          <c:val>
            <c:numRef>
              <c:f>Sheet1!$B$2:$B$26</c:f>
              <c:numCache>
                <c:formatCode>General</c:formatCode>
                <c:ptCount val="25"/>
                <c:pt idx="0" formatCode="0%">
                  <c:v>0.22</c:v>
                </c:pt>
                <c:pt idx="2" formatCode="0%">
                  <c:v>0.68</c:v>
                </c:pt>
                <c:pt idx="3" formatCode="0%">
                  <c:v>0.34</c:v>
                </c:pt>
                <c:pt idx="4" formatCode="0%">
                  <c:v>0.32</c:v>
                </c:pt>
                <c:pt idx="5" formatCode="0%">
                  <c:v>0.31</c:v>
                </c:pt>
                <c:pt idx="6" formatCode="0%">
                  <c:v>0.3</c:v>
                </c:pt>
                <c:pt idx="7" formatCode="0%">
                  <c:v>0.28000000000000003</c:v>
                </c:pt>
                <c:pt idx="8" formatCode="0%">
                  <c:v>0.27</c:v>
                </c:pt>
                <c:pt idx="9" formatCode="0%">
                  <c:v>0.26</c:v>
                </c:pt>
                <c:pt idx="10" formatCode="0%">
                  <c:v>0.26</c:v>
                </c:pt>
                <c:pt idx="11" formatCode="0%">
                  <c:v>0.26</c:v>
                </c:pt>
                <c:pt idx="12" formatCode="0%">
                  <c:v>0.24</c:v>
                </c:pt>
                <c:pt idx="13" formatCode="0%">
                  <c:v>0.22</c:v>
                </c:pt>
                <c:pt idx="14" formatCode="0%">
                  <c:v>0.22</c:v>
                </c:pt>
                <c:pt idx="15" formatCode="0%">
                  <c:v>0.21</c:v>
                </c:pt>
                <c:pt idx="16" formatCode="0%">
                  <c:v>0.21</c:v>
                </c:pt>
                <c:pt idx="17" formatCode="0%">
                  <c:v>0.17</c:v>
                </c:pt>
                <c:pt idx="18" formatCode="0%">
                  <c:v>0.16</c:v>
                </c:pt>
                <c:pt idx="19" formatCode="0%">
                  <c:v>0.16</c:v>
                </c:pt>
                <c:pt idx="20" formatCode="0%">
                  <c:v>0.15</c:v>
                </c:pt>
                <c:pt idx="21" formatCode="0%">
                  <c:v>0.14000000000000001</c:v>
                </c:pt>
                <c:pt idx="22" formatCode="0%">
                  <c:v>0.11</c:v>
                </c:pt>
                <c:pt idx="23" formatCode="0%">
                  <c:v>7.0000000000000007E-2</c:v>
                </c:pt>
                <c:pt idx="24" formatCode="0%">
                  <c:v>0.04</c:v>
                </c:pt>
              </c:numCache>
            </c:numRef>
          </c:val>
          <c:extLst>
            <c:ext xmlns:c16="http://schemas.microsoft.com/office/drawing/2014/chart" uri="{C3380CC4-5D6E-409C-BE32-E72D297353CC}">
              <c16:uniqueId val="{00000002-DAE6-486F-B17C-061C6299812C}"/>
            </c:ext>
          </c:extLst>
        </c:ser>
        <c:dLbls>
          <c:showLegendKey val="0"/>
          <c:showVal val="0"/>
          <c:showCatName val="0"/>
          <c:showSerName val="0"/>
          <c:showPercent val="0"/>
          <c:showBubbleSize val="0"/>
        </c:dLbls>
        <c:gapWidth val="115"/>
        <c:axId val="-82067072"/>
        <c:axId val="-82064752"/>
      </c:barChart>
      <c:catAx>
        <c:axId val="-82067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064752"/>
        <c:crosses val="autoZero"/>
        <c:auto val="1"/>
        <c:lblAlgn val="ctr"/>
        <c:lblOffset val="0"/>
        <c:noMultiLvlLbl val="0"/>
      </c:catAx>
      <c:valAx>
        <c:axId val="-82064752"/>
        <c:scaling>
          <c:orientation val="minMax"/>
          <c:max val="1"/>
        </c:scaling>
        <c:delete val="1"/>
        <c:axPos val="t"/>
        <c:numFmt formatCode="0%" sourceLinked="1"/>
        <c:majorTickMark val="none"/>
        <c:minorTickMark val="none"/>
        <c:tickLblPos val="nextTo"/>
        <c:crossAx val="-8206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67F-4504-8D48-D8701F61EDA5}"/>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67F-4504-8D48-D8701F61EDA5}"/>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67F-4504-8D48-D8701F61EDA5}"/>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67F-4504-8D48-D8701F61EDA5}"/>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67F-4504-8D48-D8701F61EDA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Europe</c:v>
                </c:pt>
                <c:pt idx="3">
                  <c:v>G-8 Countries</c:v>
                </c:pt>
                <c:pt idx="4">
                  <c:v>North America</c:v>
                </c:pt>
                <c:pt idx="5">
                  <c:v>LATAM</c:v>
                </c:pt>
                <c:pt idx="6">
                  <c:v>Middle East/Africa</c:v>
                </c:pt>
                <c:pt idx="7">
                  <c:v>APAC</c:v>
                </c:pt>
                <c:pt idx="8">
                  <c:v>BIC</c:v>
                </c:pt>
              </c:strCache>
            </c:strRef>
          </c:cat>
          <c:val>
            <c:numRef>
              <c:f>Sheet1!$B$2:$B$10</c:f>
              <c:numCache>
                <c:formatCode>General</c:formatCode>
                <c:ptCount val="9"/>
                <c:pt idx="0" formatCode="0%">
                  <c:v>0.22</c:v>
                </c:pt>
                <c:pt idx="2" formatCode="0%">
                  <c:v>0.27</c:v>
                </c:pt>
                <c:pt idx="3" formatCode="0%">
                  <c:v>0.25</c:v>
                </c:pt>
                <c:pt idx="4" formatCode="0%">
                  <c:v>0.21</c:v>
                </c:pt>
                <c:pt idx="5" formatCode="0%">
                  <c:v>0.21</c:v>
                </c:pt>
                <c:pt idx="6" formatCode="0%">
                  <c:v>0.2</c:v>
                </c:pt>
                <c:pt idx="7" formatCode="0%">
                  <c:v>0.18</c:v>
                </c:pt>
                <c:pt idx="8" formatCode="0%">
                  <c:v>0.18</c:v>
                </c:pt>
              </c:numCache>
            </c:numRef>
          </c:val>
          <c:extLst>
            <c:ext xmlns:c16="http://schemas.microsoft.com/office/drawing/2014/chart" uri="{C3380CC4-5D6E-409C-BE32-E72D297353CC}">
              <c16:uniqueId val="{0000000A-C67F-4504-8D48-D8701F61EDA5}"/>
            </c:ext>
          </c:extLst>
        </c:ser>
        <c:dLbls>
          <c:showLegendKey val="0"/>
          <c:showVal val="0"/>
          <c:showCatName val="0"/>
          <c:showSerName val="0"/>
          <c:showPercent val="0"/>
          <c:showBubbleSize val="0"/>
        </c:dLbls>
        <c:gapWidth val="139"/>
        <c:axId val="-80772576"/>
        <c:axId val="-76753440"/>
      </c:barChart>
      <c:catAx>
        <c:axId val="-80772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753440"/>
        <c:crosses val="autoZero"/>
        <c:auto val="1"/>
        <c:lblAlgn val="ctr"/>
        <c:lblOffset val="0"/>
        <c:noMultiLvlLbl val="0"/>
      </c:catAx>
      <c:valAx>
        <c:axId val="-76753440"/>
        <c:scaling>
          <c:orientation val="minMax"/>
          <c:max val="1"/>
        </c:scaling>
        <c:delete val="1"/>
        <c:axPos val="t"/>
        <c:numFmt formatCode="0%" sourceLinked="1"/>
        <c:majorTickMark val="none"/>
        <c:minorTickMark val="none"/>
        <c:tickLblPos val="nextTo"/>
        <c:crossAx val="-80772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DAE6-486F-B17C-061C629981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United States</c:v>
                </c:pt>
                <c:pt idx="3">
                  <c:v>Tunisia</c:v>
                </c:pt>
                <c:pt idx="4">
                  <c:v>Egypt</c:v>
                </c:pt>
                <c:pt idx="5">
                  <c:v>Hong Kong (China)</c:v>
                </c:pt>
                <c:pt idx="6">
                  <c:v>Mexico</c:v>
                </c:pt>
                <c:pt idx="7">
                  <c:v>South Africa</c:v>
                </c:pt>
                <c:pt idx="8">
                  <c:v>Kenya</c:v>
                </c:pt>
                <c:pt idx="9">
                  <c:v>India</c:v>
                </c:pt>
                <c:pt idx="10">
                  <c:v>Canada</c:v>
                </c:pt>
                <c:pt idx="11">
                  <c:v>Brazil</c:v>
                </c:pt>
                <c:pt idx="12">
                  <c:v>Australia</c:v>
                </c:pt>
                <c:pt idx="13">
                  <c:v>China</c:v>
                </c:pt>
                <c:pt idx="14">
                  <c:v>Indonesia</c:v>
                </c:pt>
                <c:pt idx="15">
                  <c:v>Sweden</c:v>
                </c:pt>
                <c:pt idx="16">
                  <c:v>Turkey</c:v>
                </c:pt>
                <c:pt idx="17">
                  <c:v>Pakistan</c:v>
                </c:pt>
                <c:pt idx="18">
                  <c:v>Poland</c:v>
                </c:pt>
                <c:pt idx="19">
                  <c:v>South Korea</c:v>
                </c:pt>
                <c:pt idx="20">
                  <c:v>France</c:v>
                </c:pt>
                <c:pt idx="21">
                  <c:v>Germany</c:v>
                </c:pt>
                <c:pt idx="22">
                  <c:v>Italy</c:v>
                </c:pt>
                <c:pt idx="23">
                  <c:v>Great Britain</c:v>
                </c:pt>
                <c:pt idx="24">
                  <c:v>Japan</c:v>
                </c:pt>
              </c:strCache>
            </c:strRef>
          </c:cat>
          <c:val>
            <c:numRef>
              <c:f>Sheet1!$B$2:$B$26</c:f>
              <c:numCache>
                <c:formatCode>General</c:formatCode>
                <c:ptCount val="25"/>
                <c:pt idx="0" formatCode="0%">
                  <c:v>0.19</c:v>
                </c:pt>
                <c:pt idx="2" formatCode="0%">
                  <c:v>0.73</c:v>
                </c:pt>
                <c:pt idx="3" formatCode="0%">
                  <c:v>0.51</c:v>
                </c:pt>
                <c:pt idx="4" formatCode="0%">
                  <c:v>0.32</c:v>
                </c:pt>
                <c:pt idx="5" formatCode="0%">
                  <c:v>0.31</c:v>
                </c:pt>
                <c:pt idx="6" formatCode="0%">
                  <c:v>0.28000000000000003</c:v>
                </c:pt>
                <c:pt idx="7" formatCode="0%">
                  <c:v>0.24</c:v>
                </c:pt>
                <c:pt idx="8" formatCode="0%">
                  <c:v>0.23</c:v>
                </c:pt>
                <c:pt idx="9" formatCode="0%">
                  <c:v>0.21</c:v>
                </c:pt>
                <c:pt idx="10" formatCode="0%">
                  <c:v>0.19</c:v>
                </c:pt>
                <c:pt idx="11" formatCode="0%">
                  <c:v>0.18</c:v>
                </c:pt>
                <c:pt idx="12" formatCode="0%">
                  <c:v>0.16</c:v>
                </c:pt>
                <c:pt idx="13" formatCode="0%">
                  <c:v>0.16</c:v>
                </c:pt>
                <c:pt idx="14" formatCode="0%">
                  <c:v>0.16</c:v>
                </c:pt>
                <c:pt idx="15" formatCode="0%">
                  <c:v>0.14000000000000001</c:v>
                </c:pt>
                <c:pt idx="16" formatCode="0%">
                  <c:v>0.13</c:v>
                </c:pt>
                <c:pt idx="17" formatCode="0%">
                  <c:v>0.13</c:v>
                </c:pt>
                <c:pt idx="18" formatCode="0%">
                  <c:v>0.11</c:v>
                </c:pt>
                <c:pt idx="19" formatCode="0%">
                  <c:v>0.09</c:v>
                </c:pt>
                <c:pt idx="20" formatCode="0%">
                  <c:v>0.09</c:v>
                </c:pt>
                <c:pt idx="21" formatCode="0%">
                  <c:v>0.09</c:v>
                </c:pt>
                <c:pt idx="22" formatCode="0%">
                  <c:v>0.09</c:v>
                </c:pt>
                <c:pt idx="23" formatCode="0%">
                  <c:v>7.0000000000000007E-2</c:v>
                </c:pt>
                <c:pt idx="24" formatCode="0%">
                  <c:v>0.05</c:v>
                </c:pt>
              </c:numCache>
            </c:numRef>
          </c:val>
          <c:extLst>
            <c:ext xmlns:c16="http://schemas.microsoft.com/office/drawing/2014/chart" uri="{C3380CC4-5D6E-409C-BE32-E72D297353CC}">
              <c16:uniqueId val="{00000002-DAE6-486F-B17C-061C6299812C}"/>
            </c:ext>
          </c:extLst>
        </c:ser>
        <c:dLbls>
          <c:showLegendKey val="0"/>
          <c:showVal val="0"/>
          <c:showCatName val="0"/>
          <c:showSerName val="0"/>
          <c:showPercent val="0"/>
          <c:showBubbleSize val="0"/>
        </c:dLbls>
        <c:gapWidth val="115"/>
        <c:axId val="-80477360"/>
        <c:axId val="-80360256"/>
      </c:barChart>
      <c:catAx>
        <c:axId val="-80477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360256"/>
        <c:crosses val="autoZero"/>
        <c:auto val="1"/>
        <c:lblAlgn val="ctr"/>
        <c:lblOffset val="0"/>
        <c:noMultiLvlLbl val="0"/>
      </c:catAx>
      <c:valAx>
        <c:axId val="-80360256"/>
        <c:scaling>
          <c:orientation val="minMax"/>
          <c:max val="1"/>
        </c:scaling>
        <c:delete val="1"/>
        <c:axPos val="t"/>
        <c:numFmt formatCode="0%" sourceLinked="1"/>
        <c:majorTickMark val="none"/>
        <c:minorTickMark val="none"/>
        <c:tickLblPos val="nextTo"/>
        <c:crossAx val="-80477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67F-4504-8D48-D8701F61EDA5}"/>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67F-4504-8D48-D8701F61EDA5}"/>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67F-4504-8D48-D8701F61EDA5}"/>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67F-4504-8D48-D8701F61EDA5}"/>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67F-4504-8D48-D8701F61EDA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Middle East/Africa</c:v>
                </c:pt>
                <c:pt idx="5">
                  <c:v>G-8 Countries</c:v>
                </c:pt>
                <c:pt idx="6">
                  <c:v>BIC</c:v>
                </c:pt>
                <c:pt idx="7">
                  <c:v>APAC</c:v>
                </c:pt>
                <c:pt idx="8">
                  <c:v>Europe</c:v>
                </c:pt>
              </c:strCache>
            </c:strRef>
          </c:cat>
          <c:val>
            <c:numRef>
              <c:f>Sheet1!$B$2:$B$10</c:f>
              <c:numCache>
                <c:formatCode>General</c:formatCode>
                <c:ptCount val="9"/>
                <c:pt idx="0" formatCode="0%">
                  <c:v>0.19</c:v>
                </c:pt>
                <c:pt idx="2" formatCode="0%">
                  <c:v>0.48</c:v>
                </c:pt>
                <c:pt idx="3" formatCode="0%">
                  <c:v>0.23</c:v>
                </c:pt>
                <c:pt idx="4" formatCode="0%">
                  <c:v>0.22</c:v>
                </c:pt>
                <c:pt idx="5" formatCode="0%">
                  <c:v>0.19</c:v>
                </c:pt>
                <c:pt idx="6" formatCode="0%">
                  <c:v>0.19</c:v>
                </c:pt>
                <c:pt idx="7" formatCode="0%">
                  <c:v>0.17</c:v>
                </c:pt>
                <c:pt idx="8" formatCode="0%">
                  <c:v>0.1</c:v>
                </c:pt>
              </c:numCache>
            </c:numRef>
          </c:val>
          <c:extLst>
            <c:ext xmlns:c16="http://schemas.microsoft.com/office/drawing/2014/chart" uri="{C3380CC4-5D6E-409C-BE32-E72D297353CC}">
              <c16:uniqueId val="{0000000A-C67F-4504-8D48-D8701F61EDA5}"/>
            </c:ext>
          </c:extLst>
        </c:ser>
        <c:dLbls>
          <c:showLegendKey val="0"/>
          <c:showVal val="0"/>
          <c:showCatName val="0"/>
          <c:showSerName val="0"/>
          <c:showPercent val="0"/>
          <c:showBubbleSize val="0"/>
        </c:dLbls>
        <c:gapWidth val="139"/>
        <c:axId val="-63875488"/>
        <c:axId val="-63873168"/>
      </c:barChart>
      <c:catAx>
        <c:axId val="-63875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873168"/>
        <c:crosses val="autoZero"/>
        <c:auto val="1"/>
        <c:lblAlgn val="ctr"/>
        <c:lblOffset val="0"/>
        <c:noMultiLvlLbl val="0"/>
      </c:catAx>
      <c:valAx>
        <c:axId val="-63873168"/>
        <c:scaling>
          <c:orientation val="minMax"/>
          <c:max val="1"/>
        </c:scaling>
        <c:delete val="1"/>
        <c:axPos val="t"/>
        <c:numFmt formatCode="0%" sourceLinked="1"/>
        <c:majorTickMark val="none"/>
        <c:minorTickMark val="none"/>
        <c:tickLblPos val="nextTo"/>
        <c:crossAx val="-6387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07776111319"/>
          <c:y val="4.3693910668779E-2"/>
          <c:w val="0.85033719743365399"/>
          <c:h val="0.94827720898340095"/>
        </c:manualLayout>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DAE6-486F-B17C-061C629981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Tunisia</c:v>
                </c:pt>
                <c:pt idx="3">
                  <c:v>Pakistan</c:v>
                </c:pt>
                <c:pt idx="4">
                  <c:v>Kenya</c:v>
                </c:pt>
                <c:pt idx="5">
                  <c:v>India</c:v>
                </c:pt>
                <c:pt idx="6">
                  <c:v>Turkey</c:v>
                </c:pt>
                <c:pt idx="7">
                  <c:v>China</c:v>
                </c:pt>
                <c:pt idx="8">
                  <c:v>Indonesia</c:v>
                </c:pt>
                <c:pt idx="9">
                  <c:v>South Africa</c:v>
                </c:pt>
                <c:pt idx="10">
                  <c:v>Mexico</c:v>
                </c:pt>
                <c:pt idx="11">
                  <c:v>Brazil</c:v>
                </c:pt>
                <c:pt idx="12">
                  <c:v>Poland</c:v>
                </c:pt>
                <c:pt idx="13">
                  <c:v>Egypt</c:v>
                </c:pt>
                <c:pt idx="14">
                  <c:v>Sweden</c:v>
                </c:pt>
                <c:pt idx="15">
                  <c:v>Hong Kong (China)</c:v>
                </c:pt>
                <c:pt idx="16">
                  <c:v>Australia</c:v>
                </c:pt>
                <c:pt idx="17">
                  <c:v>Italy</c:v>
                </c:pt>
                <c:pt idx="18">
                  <c:v>United States</c:v>
                </c:pt>
                <c:pt idx="19">
                  <c:v>France</c:v>
                </c:pt>
                <c:pt idx="20">
                  <c:v>Great Britain</c:v>
                </c:pt>
                <c:pt idx="21">
                  <c:v>Germany</c:v>
                </c:pt>
                <c:pt idx="22">
                  <c:v>South Korea</c:v>
                </c:pt>
                <c:pt idx="23">
                  <c:v>Canada</c:v>
                </c:pt>
                <c:pt idx="24">
                  <c:v>Japan</c:v>
                </c:pt>
              </c:strCache>
            </c:strRef>
          </c:cat>
          <c:val>
            <c:numRef>
              <c:f>Sheet1!$B$2:$B$26</c:f>
              <c:numCache>
                <c:formatCode>General</c:formatCode>
                <c:ptCount val="25"/>
                <c:pt idx="0" formatCode="0%">
                  <c:v>0.12</c:v>
                </c:pt>
                <c:pt idx="2" formatCode="0%">
                  <c:v>0.51</c:v>
                </c:pt>
                <c:pt idx="3" formatCode="0%">
                  <c:v>0.32</c:v>
                </c:pt>
                <c:pt idx="4" formatCode="0%">
                  <c:v>0.28000000000000003</c:v>
                </c:pt>
                <c:pt idx="5" formatCode="0%">
                  <c:v>0.24</c:v>
                </c:pt>
                <c:pt idx="6" formatCode="0%">
                  <c:v>0.22</c:v>
                </c:pt>
                <c:pt idx="7" formatCode="0%">
                  <c:v>0.21</c:v>
                </c:pt>
                <c:pt idx="8" formatCode="0%">
                  <c:v>0.17</c:v>
                </c:pt>
                <c:pt idx="9" formatCode="0%">
                  <c:v>0.16</c:v>
                </c:pt>
                <c:pt idx="10" formatCode="0%">
                  <c:v>0.14000000000000001</c:v>
                </c:pt>
                <c:pt idx="11" formatCode="0%">
                  <c:v>0.13</c:v>
                </c:pt>
                <c:pt idx="12" formatCode="0%">
                  <c:v>0.11</c:v>
                </c:pt>
                <c:pt idx="13" formatCode="0%">
                  <c:v>0.11</c:v>
                </c:pt>
                <c:pt idx="14" formatCode="0%">
                  <c:v>0.1</c:v>
                </c:pt>
                <c:pt idx="15" formatCode="0%">
                  <c:v>0.08</c:v>
                </c:pt>
                <c:pt idx="16" formatCode="0%">
                  <c:v>7.0000000000000007E-2</c:v>
                </c:pt>
                <c:pt idx="17" formatCode="0%">
                  <c:v>7.0000000000000007E-2</c:v>
                </c:pt>
                <c:pt idx="18" formatCode="0%">
                  <c:v>7.0000000000000007E-2</c:v>
                </c:pt>
                <c:pt idx="19" formatCode="0%">
                  <c:v>0.06</c:v>
                </c:pt>
                <c:pt idx="20" formatCode="0%">
                  <c:v>0.05</c:v>
                </c:pt>
                <c:pt idx="21" formatCode="0%">
                  <c:v>0.04</c:v>
                </c:pt>
                <c:pt idx="22" formatCode="0%">
                  <c:v>0.03</c:v>
                </c:pt>
                <c:pt idx="23" formatCode="0%">
                  <c:v>0.03</c:v>
                </c:pt>
                <c:pt idx="24" formatCode="0%">
                  <c:v>0.03</c:v>
                </c:pt>
              </c:numCache>
            </c:numRef>
          </c:val>
          <c:extLst>
            <c:ext xmlns:c16="http://schemas.microsoft.com/office/drawing/2014/chart" uri="{C3380CC4-5D6E-409C-BE32-E72D297353CC}">
              <c16:uniqueId val="{00000002-DAE6-486F-B17C-061C6299812C}"/>
            </c:ext>
          </c:extLst>
        </c:ser>
        <c:dLbls>
          <c:showLegendKey val="0"/>
          <c:showVal val="0"/>
          <c:showCatName val="0"/>
          <c:showSerName val="0"/>
          <c:showPercent val="0"/>
          <c:showBubbleSize val="0"/>
        </c:dLbls>
        <c:gapWidth val="115"/>
        <c:axId val="-82061104"/>
        <c:axId val="-82058784"/>
      </c:barChart>
      <c:catAx>
        <c:axId val="-82061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058784"/>
        <c:crosses val="autoZero"/>
        <c:auto val="1"/>
        <c:lblAlgn val="ctr"/>
        <c:lblOffset val="0"/>
        <c:noMultiLvlLbl val="0"/>
      </c:catAx>
      <c:valAx>
        <c:axId val="-82058784"/>
        <c:scaling>
          <c:orientation val="minMax"/>
          <c:max val="1"/>
        </c:scaling>
        <c:delete val="1"/>
        <c:axPos val="t"/>
        <c:numFmt formatCode="0%" sourceLinked="1"/>
        <c:majorTickMark val="none"/>
        <c:minorTickMark val="none"/>
        <c:tickLblPos val="nextTo"/>
        <c:crossAx val="-8206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67F-4504-8D48-D8701F61EDA5}"/>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67F-4504-8D48-D8701F61EDA5}"/>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67F-4504-8D48-D8701F61EDA5}"/>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67F-4504-8D48-D8701F61EDA5}"/>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67F-4504-8D48-D8701F61EDA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APAC</c:v>
                </c:pt>
                <c:pt idx="5">
                  <c:v>LATAM</c:v>
                </c:pt>
                <c:pt idx="6">
                  <c:v>Europe</c:v>
                </c:pt>
                <c:pt idx="7">
                  <c:v>North America</c:v>
                </c:pt>
                <c:pt idx="8">
                  <c:v>G-8 Countries</c:v>
                </c:pt>
              </c:strCache>
            </c:strRef>
          </c:cat>
          <c:val>
            <c:numRef>
              <c:f>Sheet1!$B$2:$B$10</c:f>
              <c:numCache>
                <c:formatCode>General</c:formatCode>
                <c:ptCount val="9"/>
                <c:pt idx="0" formatCode="0%">
                  <c:v>0.12</c:v>
                </c:pt>
                <c:pt idx="2" formatCode="0%">
                  <c:v>0.2</c:v>
                </c:pt>
                <c:pt idx="3" formatCode="0%">
                  <c:v>0.18</c:v>
                </c:pt>
                <c:pt idx="4" formatCode="0%">
                  <c:v>0.13</c:v>
                </c:pt>
                <c:pt idx="5" formatCode="0%">
                  <c:v>0.13</c:v>
                </c:pt>
                <c:pt idx="6" formatCode="0%">
                  <c:v>7.0000000000000007E-2</c:v>
                </c:pt>
                <c:pt idx="7" formatCode="0%">
                  <c:v>0.06</c:v>
                </c:pt>
                <c:pt idx="8" formatCode="0%">
                  <c:v>0.05</c:v>
                </c:pt>
              </c:numCache>
            </c:numRef>
          </c:val>
          <c:extLst>
            <c:ext xmlns:c16="http://schemas.microsoft.com/office/drawing/2014/chart" uri="{C3380CC4-5D6E-409C-BE32-E72D297353CC}">
              <c16:uniqueId val="{0000000A-C67F-4504-8D48-D8701F61EDA5}"/>
            </c:ext>
          </c:extLst>
        </c:ser>
        <c:dLbls>
          <c:showLegendKey val="0"/>
          <c:showVal val="0"/>
          <c:showCatName val="0"/>
          <c:showSerName val="0"/>
          <c:showPercent val="0"/>
          <c:showBubbleSize val="0"/>
        </c:dLbls>
        <c:gapWidth val="139"/>
        <c:axId val="-79790672"/>
        <c:axId val="-79788896"/>
      </c:barChart>
      <c:catAx>
        <c:axId val="-79790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788896"/>
        <c:crosses val="autoZero"/>
        <c:auto val="1"/>
        <c:lblAlgn val="ctr"/>
        <c:lblOffset val="0"/>
        <c:noMultiLvlLbl val="0"/>
      </c:catAx>
      <c:valAx>
        <c:axId val="-79788896"/>
        <c:scaling>
          <c:orientation val="minMax"/>
          <c:max val="1"/>
        </c:scaling>
        <c:delete val="1"/>
        <c:axPos val="t"/>
        <c:numFmt formatCode="0%" sourceLinked="1"/>
        <c:majorTickMark val="none"/>
        <c:minorTickMark val="none"/>
        <c:tickLblPos val="nextTo"/>
        <c:crossAx val="-79790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DAE6-486F-B17C-061C629981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Total</c:v>
                </c:pt>
                <c:pt idx="2">
                  <c:v>Tunisia</c:v>
                </c:pt>
                <c:pt idx="3">
                  <c:v>Brazil</c:v>
                </c:pt>
                <c:pt idx="4">
                  <c:v>Pakistan</c:v>
                </c:pt>
                <c:pt idx="5">
                  <c:v>Egypt</c:v>
                </c:pt>
                <c:pt idx="6">
                  <c:v>Kenya</c:v>
                </c:pt>
                <c:pt idx="7">
                  <c:v>Turkey</c:v>
                </c:pt>
                <c:pt idx="8">
                  <c:v>Mexico</c:v>
                </c:pt>
                <c:pt idx="9">
                  <c:v>South Africa</c:v>
                </c:pt>
                <c:pt idx="10">
                  <c:v>Poland</c:v>
                </c:pt>
                <c:pt idx="11">
                  <c:v>India</c:v>
                </c:pt>
                <c:pt idx="12">
                  <c:v>Indonesia</c:v>
                </c:pt>
                <c:pt idx="13">
                  <c:v>Sweden</c:v>
                </c:pt>
                <c:pt idx="14">
                  <c:v>Great Britain</c:v>
                </c:pt>
                <c:pt idx="15">
                  <c:v>Hong Kong (China)</c:v>
                </c:pt>
                <c:pt idx="16">
                  <c:v>Australia</c:v>
                </c:pt>
                <c:pt idx="17">
                  <c:v>United States</c:v>
                </c:pt>
                <c:pt idx="18">
                  <c:v>Canada</c:v>
                </c:pt>
                <c:pt idx="19">
                  <c:v>Italy</c:v>
                </c:pt>
                <c:pt idx="20">
                  <c:v>France</c:v>
                </c:pt>
                <c:pt idx="21">
                  <c:v>Germany</c:v>
                </c:pt>
                <c:pt idx="22">
                  <c:v>Japan</c:v>
                </c:pt>
                <c:pt idx="23">
                  <c:v>South Korea</c:v>
                </c:pt>
              </c:strCache>
            </c:strRef>
          </c:cat>
          <c:val>
            <c:numRef>
              <c:f>Sheet1!$B$2:$B$25</c:f>
              <c:numCache>
                <c:formatCode>General</c:formatCode>
                <c:ptCount val="24"/>
                <c:pt idx="0" formatCode="0%">
                  <c:v>7.0000000000000007E-2</c:v>
                </c:pt>
                <c:pt idx="2" formatCode="0%">
                  <c:v>0.28999999999999998</c:v>
                </c:pt>
                <c:pt idx="3" formatCode="0%">
                  <c:v>0.17</c:v>
                </c:pt>
                <c:pt idx="4" formatCode="0%">
                  <c:v>0.16</c:v>
                </c:pt>
                <c:pt idx="5" formatCode="0%">
                  <c:v>0.14000000000000001</c:v>
                </c:pt>
                <c:pt idx="6" formatCode="0%">
                  <c:v>0.14000000000000001</c:v>
                </c:pt>
                <c:pt idx="7" formatCode="0%">
                  <c:v>0.11</c:v>
                </c:pt>
                <c:pt idx="8" formatCode="0%">
                  <c:v>0.1</c:v>
                </c:pt>
                <c:pt idx="9" formatCode="0%">
                  <c:v>0.1</c:v>
                </c:pt>
                <c:pt idx="10" formatCode="0%">
                  <c:v>0.09</c:v>
                </c:pt>
                <c:pt idx="11" formatCode="0%">
                  <c:v>0.09</c:v>
                </c:pt>
                <c:pt idx="12" formatCode="0%">
                  <c:v>0.09</c:v>
                </c:pt>
                <c:pt idx="13" formatCode="0%">
                  <c:v>0.06</c:v>
                </c:pt>
                <c:pt idx="14" formatCode="0%">
                  <c:v>0.06</c:v>
                </c:pt>
                <c:pt idx="15" formatCode="0%">
                  <c:v>0.06</c:v>
                </c:pt>
                <c:pt idx="16" formatCode="0%">
                  <c:v>0.05</c:v>
                </c:pt>
                <c:pt idx="17" formatCode="0%">
                  <c:v>0.05</c:v>
                </c:pt>
                <c:pt idx="18" formatCode="0%">
                  <c:v>0.04</c:v>
                </c:pt>
                <c:pt idx="19" formatCode="0%">
                  <c:v>0.04</c:v>
                </c:pt>
                <c:pt idx="20" formatCode="0%">
                  <c:v>0.03</c:v>
                </c:pt>
                <c:pt idx="21" formatCode="0%">
                  <c:v>0.03</c:v>
                </c:pt>
                <c:pt idx="22" formatCode="0%">
                  <c:v>0.03</c:v>
                </c:pt>
                <c:pt idx="23" formatCode="0%">
                  <c:v>0.02</c:v>
                </c:pt>
              </c:numCache>
            </c:numRef>
          </c:val>
          <c:extLst>
            <c:ext xmlns:c16="http://schemas.microsoft.com/office/drawing/2014/chart" uri="{C3380CC4-5D6E-409C-BE32-E72D297353CC}">
              <c16:uniqueId val="{00000002-DAE6-486F-B17C-061C6299812C}"/>
            </c:ext>
          </c:extLst>
        </c:ser>
        <c:dLbls>
          <c:showLegendKey val="0"/>
          <c:showVal val="0"/>
          <c:showCatName val="0"/>
          <c:showSerName val="0"/>
          <c:showPercent val="0"/>
          <c:showBubbleSize val="0"/>
        </c:dLbls>
        <c:gapWidth val="115"/>
        <c:axId val="-64467888"/>
        <c:axId val="-64465568"/>
      </c:barChart>
      <c:catAx>
        <c:axId val="-64467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465568"/>
        <c:crosses val="autoZero"/>
        <c:auto val="1"/>
        <c:lblAlgn val="ctr"/>
        <c:lblOffset val="0"/>
        <c:noMultiLvlLbl val="0"/>
      </c:catAx>
      <c:valAx>
        <c:axId val="-64465568"/>
        <c:scaling>
          <c:orientation val="minMax"/>
          <c:max val="1"/>
        </c:scaling>
        <c:delete val="1"/>
        <c:axPos val="t"/>
        <c:numFmt formatCode="0%" sourceLinked="1"/>
        <c:majorTickMark val="none"/>
        <c:minorTickMark val="none"/>
        <c:tickLblPos val="nextTo"/>
        <c:crossAx val="-64467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Egypt</c:v>
                </c:pt>
                <c:pt idx="5">
                  <c:v>Indonesia</c:v>
                </c:pt>
                <c:pt idx="6">
                  <c:v>Kenya</c:v>
                </c:pt>
                <c:pt idx="7">
                  <c:v>Brazil</c:v>
                </c:pt>
                <c:pt idx="8">
                  <c:v>Mexico</c:v>
                </c:pt>
                <c:pt idx="9">
                  <c:v>Hong Kong (China)</c:v>
                </c:pt>
                <c:pt idx="10">
                  <c:v>Pakistan</c:v>
                </c:pt>
                <c:pt idx="11">
                  <c:v>France</c:v>
                </c:pt>
                <c:pt idx="12">
                  <c:v>South Africa</c:v>
                </c:pt>
                <c:pt idx="13">
                  <c:v>Japan</c:v>
                </c:pt>
                <c:pt idx="14">
                  <c:v>Tunisia</c:v>
                </c:pt>
                <c:pt idx="15">
                  <c:v>United States</c:v>
                </c:pt>
                <c:pt idx="16">
                  <c:v>Turkey</c:v>
                </c:pt>
                <c:pt idx="17">
                  <c:v>Canada</c:v>
                </c:pt>
                <c:pt idx="18">
                  <c:v>China</c:v>
                </c:pt>
                <c:pt idx="19">
                  <c:v>Australia</c:v>
                </c:pt>
                <c:pt idx="20">
                  <c:v>South Korea</c:v>
                </c:pt>
                <c:pt idx="21">
                  <c:v>Poland</c:v>
                </c:pt>
                <c:pt idx="22">
                  <c:v>Italy</c:v>
                </c:pt>
                <c:pt idx="23">
                  <c:v>Great Britain</c:v>
                </c:pt>
                <c:pt idx="24">
                  <c:v>Sweden</c:v>
                </c:pt>
                <c:pt idx="25">
                  <c:v>Germany</c:v>
                </c:pt>
              </c:strCache>
            </c:strRef>
          </c:cat>
          <c:val>
            <c:numRef>
              <c:f>Sheet1!$B$2:$B$27</c:f>
              <c:numCache>
                <c:formatCode>General</c:formatCode>
                <c:ptCount val="26"/>
                <c:pt idx="0" formatCode="0%">
                  <c:v>0.17</c:v>
                </c:pt>
                <c:pt idx="2" formatCode="0%">
                  <c:v>0.3</c:v>
                </c:pt>
                <c:pt idx="3" formatCode="0%">
                  <c:v>0.25</c:v>
                </c:pt>
                <c:pt idx="4" formatCode="0%">
                  <c:v>0.26</c:v>
                </c:pt>
                <c:pt idx="5" formatCode="0%">
                  <c:v>0.17</c:v>
                </c:pt>
                <c:pt idx="6" formatCode="0%">
                  <c:v>0.28000000000000003</c:v>
                </c:pt>
                <c:pt idx="7" formatCode="0%">
                  <c:v>0.25</c:v>
                </c:pt>
                <c:pt idx="8" formatCode="0%">
                  <c:v>0.19</c:v>
                </c:pt>
                <c:pt idx="9" formatCode="0%">
                  <c:v>0.16</c:v>
                </c:pt>
                <c:pt idx="10" formatCode="0%">
                  <c:v>0.13</c:v>
                </c:pt>
                <c:pt idx="11" formatCode="0%">
                  <c:v>0.15</c:v>
                </c:pt>
                <c:pt idx="12" formatCode="0%">
                  <c:v>0.2</c:v>
                </c:pt>
                <c:pt idx="13" formatCode="0%">
                  <c:v>0.14000000000000001</c:v>
                </c:pt>
                <c:pt idx="14" formatCode="0%">
                  <c:v>0.23</c:v>
                </c:pt>
                <c:pt idx="15" formatCode="0%">
                  <c:v>0.15</c:v>
                </c:pt>
                <c:pt idx="16" formatCode="0%">
                  <c:v>0.13</c:v>
                </c:pt>
                <c:pt idx="17" formatCode="0%">
                  <c:v>0.12</c:v>
                </c:pt>
                <c:pt idx="18" formatCode="0%">
                  <c:v>0.11</c:v>
                </c:pt>
                <c:pt idx="19" formatCode="0%">
                  <c:v>0.09</c:v>
                </c:pt>
                <c:pt idx="20" formatCode="0%">
                  <c:v>0.09</c:v>
                </c:pt>
                <c:pt idx="21" formatCode="0%">
                  <c:v>0.1</c:v>
                </c:pt>
                <c:pt idx="22" formatCode="0%">
                  <c:v>0.11</c:v>
                </c:pt>
                <c:pt idx="23" formatCode="0%">
                  <c:v>0.06</c:v>
                </c:pt>
                <c:pt idx="24" formatCode="0%">
                  <c:v>0.09</c:v>
                </c:pt>
                <c:pt idx="25" formatCode="0%">
                  <c:v>0.08</c:v>
                </c:pt>
              </c:numCache>
            </c:numRef>
          </c:val>
          <c:extLst>
            <c:ext xmlns:c16="http://schemas.microsoft.com/office/drawing/2014/chart" uri="{C3380CC4-5D6E-409C-BE32-E72D297353CC}">
              <c16:uniqueId val="{00000000-15EF-4595-BA08-59A3EECB39F8}"/>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Egypt</c:v>
                </c:pt>
                <c:pt idx="5">
                  <c:v>Indonesia</c:v>
                </c:pt>
                <c:pt idx="6">
                  <c:v>Kenya</c:v>
                </c:pt>
                <c:pt idx="7">
                  <c:v>Brazil</c:v>
                </c:pt>
                <c:pt idx="8">
                  <c:v>Mexico</c:v>
                </c:pt>
                <c:pt idx="9">
                  <c:v>Hong Kong (China)</c:v>
                </c:pt>
                <c:pt idx="10">
                  <c:v>Pakistan</c:v>
                </c:pt>
                <c:pt idx="11">
                  <c:v>France</c:v>
                </c:pt>
                <c:pt idx="12">
                  <c:v>South Africa</c:v>
                </c:pt>
                <c:pt idx="13">
                  <c:v>Japan</c:v>
                </c:pt>
                <c:pt idx="14">
                  <c:v>Tunisia</c:v>
                </c:pt>
                <c:pt idx="15">
                  <c:v>United States</c:v>
                </c:pt>
                <c:pt idx="16">
                  <c:v>Turkey</c:v>
                </c:pt>
                <c:pt idx="17">
                  <c:v>Canada</c:v>
                </c:pt>
                <c:pt idx="18">
                  <c:v>China</c:v>
                </c:pt>
                <c:pt idx="19">
                  <c:v>Australia</c:v>
                </c:pt>
                <c:pt idx="20">
                  <c:v>South Korea</c:v>
                </c:pt>
                <c:pt idx="21">
                  <c:v>Poland</c:v>
                </c:pt>
                <c:pt idx="22">
                  <c:v>Italy</c:v>
                </c:pt>
                <c:pt idx="23">
                  <c:v>Great Britain</c:v>
                </c:pt>
                <c:pt idx="24">
                  <c:v>Sweden</c:v>
                </c:pt>
                <c:pt idx="25">
                  <c:v>Germany</c:v>
                </c:pt>
              </c:strCache>
            </c:strRef>
          </c:cat>
          <c:val>
            <c:numRef>
              <c:f>Sheet1!$C$2:$C$27</c:f>
              <c:numCache>
                <c:formatCode>General</c:formatCode>
                <c:ptCount val="26"/>
                <c:pt idx="0" formatCode="0%">
                  <c:v>0.32</c:v>
                </c:pt>
                <c:pt idx="2" formatCode="0%">
                  <c:v>0.44</c:v>
                </c:pt>
                <c:pt idx="3" formatCode="0%">
                  <c:v>0.41</c:v>
                </c:pt>
                <c:pt idx="4" formatCode="0%">
                  <c:v>0.37</c:v>
                </c:pt>
                <c:pt idx="5" formatCode="0%">
                  <c:v>0.42</c:v>
                </c:pt>
                <c:pt idx="6" formatCode="0%">
                  <c:v>0.31</c:v>
                </c:pt>
                <c:pt idx="7" formatCode="0%">
                  <c:v>0.33</c:v>
                </c:pt>
                <c:pt idx="8" formatCode="0%">
                  <c:v>0.38</c:v>
                </c:pt>
                <c:pt idx="9" formatCode="0%">
                  <c:v>0.4</c:v>
                </c:pt>
                <c:pt idx="10" formatCode="0%">
                  <c:v>0.4</c:v>
                </c:pt>
                <c:pt idx="11" formatCode="0%">
                  <c:v>0.35</c:v>
                </c:pt>
                <c:pt idx="12" formatCode="0%">
                  <c:v>0.3</c:v>
                </c:pt>
                <c:pt idx="13" formatCode="0%">
                  <c:v>0.35</c:v>
                </c:pt>
                <c:pt idx="14" formatCode="0%">
                  <c:v>0.24</c:v>
                </c:pt>
                <c:pt idx="15" formatCode="0%">
                  <c:v>0.32</c:v>
                </c:pt>
                <c:pt idx="16" formatCode="0%">
                  <c:v>0.28999999999999998</c:v>
                </c:pt>
                <c:pt idx="17" formatCode="0%">
                  <c:v>0.28999999999999998</c:v>
                </c:pt>
                <c:pt idx="18" formatCode="0%">
                  <c:v>0.3</c:v>
                </c:pt>
                <c:pt idx="19" formatCode="0%">
                  <c:v>0.3</c:v>
                </c:pt>
                <c:pt idx="20" formatCode="0%">
                  <c:v>0.3</c:v>
                </c:pt>
                <c:pt idx="21" formatCode="0%">
                  <c:v>0.27</c:v>
                </c:pt>
                <c:pt idx="22" formatCode="0%">
                  <c:v>0.25</c:v>
                </c:pt>
                <c:pt idx="23" formatCode="0%">
                  <c:v>0.24</c:v>
                </c:pt>
                <c:pt idx="24" formatCode="0%">
                  <c:v>0.21</c:v>
                </c:pt>
                <c:pt idx="25" formatCode="0%">
                  <c:v>0.17</c:v>
                </c:pt>
              </c:numCache>
            </c:numRef>
          </c:val>
          <c:extLst>
            <c:ext xmlns:c16="http://schemas.microsoft.com/office/drawing/2014/chart" uri="{C3380CC4-5D6E-409C-BE32-E72D297353CC}">
              <c16:uniqueId val="{00000001-15EF-4595-BA08-59A3EECB39F8}"/>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Egypt</c:v>
                </c:pt>
                <c:pt idx="5">
                  <c:v>Indonesia</c:v>
                </c:pt>
                <c:pt idx="6">
                  <c:v>Kenya</c:v>
                </c:pt>
                <c:pt idx="7">
                  <c:v>Brazil</c:v>
                </c:pt>
                <c:pt idx="8">
                  <c:v>Mexico</c:v>
                </c:pt>
                <c:pt idx="9">
                  <c:v>Hong Kong (China)</c:v>
                </c:pt>
                <c:pt idx="10">
                  <c:v>Pakistan</c:v>
                </c:pt>
                <c:pt idx="11">
                  <c:v>France</c:v>
                </c:pt>
                <c:pt idx="12">
                  <c:v>South Africa</c:v>
                </c:pt>
                <c:pt idx="13">
                  <c:v>Japan</c:v>
                </c:pt>
                <c:pt idx="14">
                  <c:v>Tunisia</c:v>
                </c:pt>
                <c:pt idx="15">
                  <c:v>United States</c:v>
                </c:pt>
                <c:pt idx="16">
                  <c:v>Turkey</c:v>
                </c:pt>
                <c:pt idx="17">
                  <c:v>Canada</c:v>
                </c:pt>
                <c:pt idx="18">
                  <c:v>China</c:v>
                </c:pt>
                <c:pt idx="19">
                  <c:v>Australia</c:v>
                </c:pt>
                <c:pt idx="20">
                  <c:v>South Korea</c:v>
                </c:pt>
                <c:pt idx="21">
                  <c:v>Poland</c:v>
                </c:pt>
                <c:pt idx="22">
                  <c:v>Italy</c:v>
                </c:pt>
                <c:pt idx="23">
                  <c:v>Great Britain</c:v>
                </c:pt>
                <c:pt idx="24">
                  <c:v>Sweden</c:v>
                </c:pt>
                <c:pt idx="25">
                  <c:v>Germany</c:v>
                </c:pt>
              </c:strCache>
            </c:strRef>
          </c:cat>
          <c:val>
            <c:numRef>
              <c:f>Sheet1!$D$2:$D$27</c:f>
              <c:numCache>
                <c:formatCode>General</c:formatCode>
                <c:ptCount val="26"/>
                <c:pt idx="0" formatCode="0%">
                  <c:v>0.49</c:v>
                </c:pt>
                <c:pt idx="2" formatCode="0%">
                  <c:v>0.74</c:v>
                </c:pt>
                <c:pt idx="3" formatCode="0%">
                  <c:v>0.66</c:v>
                </c:pt>
                <c:pt idx="4" formatCode="0%">
                  <c:v>0.63</c:v>
                </c:pt>
                <c:pt idx="5" formatCode="0%">
                  <c:v>0.59</c:v>
                </c:pt>
                <c:pt idx="6" formatCode="0%">
                  <c:v>0.59</c:v>
                </c:pt>
                <c:pt idx="7" formatCode="0%">
                  <c:v>0.57999999999999996</c:v>
                </c:pt>
                <c:pt idx="8" formatCode="0%">
                  <c:v>0.56999999999999995</c:v>
                </c:pt>
                <c:pt idx="9" formatCode="0%">
                  <c:v>0.56000000000000005</c:v>
                </c:pt>
                <c:pt idx="10" formatCode="0%">
                  <c:v>0.53</c:v>
                </c:pt>
                <c:pt idx="11" formatCode="0%">
                  <c:v>0.5</c:v>
                </c:pt>
                <c:pt idx="12" formatCode="0%">
                  <c:v>0.5</c:v>
                </c:pt>
                <c:pt idx="13" formatCode="0%">
                  <c:v>0.49</c:v>
                </c:pt>
                <c:pt idx="14" formatCode="0%">
                  <c:v>0.47</c:v>
                </c:pt>
                <c:pt idx="15" formatCode="0%">
                  <c:v>0.47</c:v>
                </c:pt>
                <c:pt idx="16" formatCode="0%">
                  <c:v>0.42</c:v>
                </c:pt>
                <c:pt idx="17" formatCode="0%">
                  <c:v>0.41</c:v>
                </c:pt>
                <c:pt idx="18" formatCode="0%">
                  <c:v>0.41</c:v>
                </c:pt>
                <c:pt idx="19" formatCode="0%">
                  <c:v>0.39</c:v>
                </c:pt>
                <c:pt idx="20" formatCode="0%">
                  <c:v>0.39</c:v>
                </c:pt>
                <c:pt idx="21" formatCode="0%">
                  <c:v>0.37</c:v>
                </c:pt>
                <c:pt idx="22" formatCode="0%">
                  <c:v>0.36</c:v>
                </c:pt>
                <c:pt idx="23" formatCode="0%">
                  <c:v>0.3</c:v>
                </c:pt>
                <c:pt idx="24" formatCode="0%">
                  <c:v>0.3</c:v>
                </c:pt>
                <c:pt idx="25" formatCode="0%">
                  <c:v>0.25</c:v>
                </c:pt>
              </c:numCache>
            </c:numRef>
          </c:val>
          <c:extLst>
            <c:ext xmlns:c16="http://schemas.microsoft.com/office/drawing/2014/chart" uri="{C3380CC4-5D6E-409C-BE32-E72D297353CC}">
              <c16:uniqueId val="{00000002-15EF-4595-BA08-59A3EECB39F8}"/>
            </c:ext>
          </c:extLst>
        </c:ser>
        <c:dLbls>
          <c:showLegendKey val="0"/>
          <c:showVal val="0"/>
          <c:showCatName val="0"/>
          <c:showSerName val="0"/>
          <c:showPercent val="0"/>
          <c:showBubbleSize val="0"/>
        </c:dLbls>
        <c:gapWidth val="40"/>
        <c:overlap val="100"/>
        <c:axId val="-81774704"/>
        <c:axId val="-81771440"/>
      </c:barChart>
      <c:catAx>
        <c:axId val="-8177470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771440"/>
        <c:crosses val="autoZero"/>
        <c:auto val="1"/>
        <c:lblAlgn val="ctr"/>
        <c:lblOffset val="0"/>
        <c:noMultiLvlLbl val="0"/>
      </c:catAx>
      <c:valAx>
        <c:axId val="-81771440"/>
        <c:scaling>
          <c:orientation val="minMax"/>
          <c:max val="1"/>
        </c:scaling>
        <c:delete val="1"/>
        <c:axPos val="t"/>
        <c:numFmt formatCode="0%" sourceLinked="1"/>
        <c:majorTickMark val="none"/>
        <c:minorTickMark val="none"/>
        <c:tickLblPos val="nextTo"/>
        <c:crossAx val="-81774704"/>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67F-4504-8D48-D8701F61EDA5}"/>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67F-4504-8D48-D8701F61EDA5}"/>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67F-4504-8D48-D8701F61EDA5}"/>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67F-4504-8D48-D8701F61EDA5}"/>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67F-4504-8D48-D8701F61EDA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Europe</c:v>
                </c:pt>
                <c:pt idx="6">
                  <c:v>North America</c:v>
                </c:pt>
                <c:pt idx="7">
                  <c:v>APAC</c:v>
                </c:pt>
                <c:pt idx="8">
                  <c:v>G-8 Countries</c:v>
                </c:pt>
              </c:strCache>
            </c:strRef>
          </c:cat>
          <c:val>
            <c:numRef>
              <c:f>Sheet1!$B$2:$B$10</c:f>
              <c:numCache>
                <c:formatCode>General</c:formatCode>
                <c:ptCount val="9"/>
                <c:pt idx="0" formatCode="0%">
                  <c:v>7.0000000000000007E-2</c:v>
                </c:pt>
                <c:pt idx="2" formatCode="0%">
                  <c:v>0.14000000000000001</c:v>
                </c:pt>
                <c:pt idx="3" formatCode="0%">
                  <c:v>0.12</c:v>
                </c:pt>
                <c:pt idx="4" formatCode="0%">
                  <c:v>0.08</c:v>
                </c:pt>
                <c:pt idx="5" formatCode="0%">
                  <c:v>0.05</c:v>
                </c:pt>
                <c:pt idx="6" formatCode="0%">
                  <c:v>0.05</c:v>
                </c:pt>
                <c:pt idx="7" formatCode="0%">
                  <c:v>0.05</c:v>
                </c:pt>
                <c:pt idx="8" formatCode="0%">
                  <c:v>0.04</c:v>
                </c:pt>
              </c:numCache>
            </c:numRef>
          </c:val>
          <c:extLst>
            <c:ext xmlns:c16="http://schemas.microsoft.com/office/drawing/2014/chart" uri="{C3380CC4-5D6E-409C-BE32-E72D297353CC}">
              <c16:uniqueId val="{0000000A-C67F-4504-8D48-D8701F61EDA5}"/>
            </c:ext>
          </c:extLst>
        </c:ser>
        <c:dLbls>
          <c:showLegendKey val="0"/>
          <c:showVal val="0"/>
          <c:showCatName val="0"/>
          <c:showSerName val="0"/>
          <c:showPercent val="0"/>
          <c:showBubbleSize val="0"/>
        </c:dLbls>
        <c:gapWidth val="139"/>
        <c:axId val="-67037152"/>
        <c:axId val="-63082848"/>
      </c:barChart>
      <c:catAx>
        <c:axId val="-67037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082848"/>
        <c:crosses val="autoZero"/>
        <c:auto val="1"/>
        <c:lblAlgn val="ctr"/>
        <c:lblOffset val="0"/>
        <c:noMultiLvlLbl val="0"/>
      </c:catAx>
      <c:valAx>
        <c:axId val="-63082848"/>
        <c:scaling>
          <c:orientation val="minMax"/>
          <c:max val="1"/>
        </c:scaling>
        <c:delete val="1"/>
        <c:axPos val="t"/>
        <c:numFmt formatCode="0%" sourceLinked="1"/>
        <c:majorTickMark val="none"/>
        <c:minorTickMark val="none"/>
        <c:tickLblPos val="nextTo"/>
        <c:crossAx val="-6703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DAE6-486F-B17C-061C629981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Brazil</c:v>
                </c:pt>
                <c:pt idx="3">
                  <c:v>Sweden</c:v>
                </c:pt>
                <c:pt idx="4">
                  <c:v>Hong Kong (China)</c:v>
                </c:pt>
                <c:pt idx="5">
                  <c:v>Great Britain</c:v>
                </c:pt>
                <c:pt idx="6">
                  <c:v>Poland</c:v>
                </c:pt>
                <c:pt idx="7">
                  <c:v>South Africa</c:v>
                </c:pt>
                <c:pt idx="8">
                  <c:v>Australia</c:v>
                </c:pt>
                <c:pt idx="9">
                  <c:v>Canada</c:v>
                </c:pt>
                <c:pt idx="10">
                  <c:v>France</c:v>
                </c:pt>
                <c:pt idx="11">
                  <c:v>Germany</c:v>
                </c:pt>
                <c:pt idx="12">
                  <c:v>Japan</c:v>
                </c:pt>
                <c:pt idx="13">
                  <c:v>Mexico</c:v>
                </c:pt>
                <c:pt idx="14">
                  <c:v>Kenya</c:v>
                </c:pt>
                <c:pt idx="15">
                  <c:v>Italy</c:v>
                </c:pt>
                <c:pt idx="16">
                  <c:v>Indonesia</c:v>
                </c:pt>
                <c:pt idx="17">
                  <c:v>South Korea</c:v>
                </c:pt>
                <c:pt idx="18">
                  <c:v>United States</c:v>
                </c:pt>
                <c:pt idx="19">
                  <c:v>China</c:v>
                </c:pt>
                <c:pt idx="20">
                  <c:v>India</c:v>
                </c:pt>
                <c:pt idx="21">
                  <c:v>Egypt</c:v>
                </c:pt>
                <c:pt idx="22">
                  <c:v>Turkey</c:v>
                </c:pt>
                <c:pt idx="23">
                  <c:v>Pakistan</c:v>
                </c:pt>
                <c:pt idx="24">
                  <c:v>Tunisia</c:v>
                </c:pt>
              </c:strCache>
            </c:strRef>
          </c:cat>
          <c:val>
            <c:numRef>
              <c:f>Sheet1!$B$2:$B$26</c:f>
              <c:numCache>
                <c:formatCode>General</c:formatCode>
                <c:ptCount val="25"/>
                <c:pt idx="0" formatCode="0%">
                  <c:v>0.11</c:v>
                </c:pt>
                <c:pt idx="2" formatCode="0%">
                  <c:v>0.21</c:v>
                </c:pt>
                <c:pt idx="3" formatCode="0%">
                  <c:v>0.2</c:v>
                </c:pt>
                <c:pt idx="4" formatCode="0%">
                  <c:v>0.2</c:v>
                </c:pt>
                <c:pt idx="5" formatCode="0%">
                  <c:v>0.18</c:v>
                </c:pt>
                <c:pt idx="6" formatCode="0%">
                  <c:v>0.17</c:v>
                </c:pt>
                <c:pt idx="7" formatCode="0%">
                  <c:v>0.15</c:v>
                </c:pt>
                <c:pt idx="8" formatCode="0%">
                  <c:v>0.15</c:v>
                </c:pt>
                <c:pt idx="9" formatCode="0%">
                  <c:v>0.14000000000000001</c:v>
                </c:pt>
                <c:pt idx="10" formatCode="0%">
                  <c:v>0.14000000000000001</c:v>
                </c:pt>
                <c:pt idx="11" formatCode="0%">
                  <c:v>0.12</c:v>
                </c:pt>
                <c:pt idx="12" formatCode="0%">
                  <c:v>0.12</c:v>
                </c:pt>
                <c:pt idx="13" formatCode="0%">
                  <c:v>0.1</c:v>
                </c:pt>
                <c:pt idx="14" formatCode="0%">
                  <c:v>0.1</c:v>
                </c:pt>
                <c:pt idx="15" formatCode="0%">
                  <c:v>0.09</c:v>
                </c:pt>
                <c:pt idx="16" formatCode="0%">
                  <c:v>0.09</c:v>
                </c:pt>
                <c:pt idx="17" formatCode="0%">
                  <c:v>0.06</c:v>
                </c:pt>
                <c:pt idx="18" formatCode="0%">
                  <c:v>0.06</c:v>
                </c:pt>
                <c:pt idx="19" formatCode="0%">
                  <c:v>0.05</c:v>
                </c:pt>
                <c:pt idx="20" formatCode="0%">
                  <c:v>0.05</c:v>
                </c:pt>
                <c:pt idx="21" formatCode="0%">
                  <c:v>0.05</c:v>
                </c:pt>
                <c:pt idx="22" formatCode="0%">
                  <c:v>0.04</c:v>
                </c:pt>
                <c:pt idx="23" formatCode="0%">
                  <c:v>0.01</c:v>
                </c:pt>
                <c:pt idx="24" formatCode="0%">
                  <c:v>0</c:v>
                </c:pt>
              </c:numCache>
            </c:numRef>
          </c:val>
          <c:extLst>
            <c:ext xmlns:c16="http://schemas.microsoft.com/office/drawing/2014/chart" uri="{C3380CC4-5D6E-409C-BE32-E72D297353CC}">
              <c16:uniqueId val="{00000002-DAE6-486F-B17C-061C6299812C}"/>
            </c:ext>
          </c:extLst>
        </c:ser>
        <c:dLbls>
          <c:showLegendKey val="0"/>
          <c:showVal val="0"/>
          <c:showCatName val="0"/>
          <c:showSerName val="0"/>
          <c:showPercent val="0"/>
          <c:showBubbleSize val="0"/>
        </c:dLbls>
        <c:gapWidth val="115"/>
        <c:axId val="-75598528"/>
        <c:axId val="-75610432"/>
      </c:barChart>
      <c:catAx>
        <c:axId val="-75598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10432"/>
        <c:crosses val="autoZero"/>
        <c:auto val="1"/>
        <c:lblAlgn val="ctr"/>
        <c:lblOffset val="0"/>
        <c:noMultiLvlLbl val="0"/>
      </c:catAx>
      <c:valAx>
        <c:axId val="-75610432"/>
        <c:scaling>
          <c:orientation val="minMax"/>
          <c:max val="1"/>
        </c:scaling>
        <c:delete val="1"/>
        <c:axPos val="t"/>
        <c:numFmt formatCode="0%" sourceLinked="1"/>
        <c:majorTickMark val="none"/>
        <c:minorTickMark val="none"/>
        <c:tickLblPos val="nextTo"/>
        <c:crossAx val="-7559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67F-4504-8D48-D8701F61EDA5}"/>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67F-4504-8D48-D8701F61EDA5}"/>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67F-4504-8D48-D8701F61EDA5}"/>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67F-4504-8D48-D8701F61EDA5}"/>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67F-4504-8D48-D8701F61EDA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Europe</c:v>
                </c:pt>
                <c:pt idx="4">
                  <c:v>G-8 Countries</c:v>
                </c:pt>
                <c:pt idx="5">
                  <c:v>APAC</c:v>
                </c:pt>
                <c:pt idx="6">
                  <c:v>BIC</c:v>
                </c:pt>
                <c:pt idx="7">
                  <c:v>North America</c:v>
                </c:pt>
                <c:pt idx="8">
                  <c:v>Middle East/Africa</c:v>
                </c:pt>
              </c:strCache>
            </c:strRef>
          </c:cat>
          <c:val>
            <c:numRef>
              <c:f>Sheet1!$B$2:$B$10</c:f>
              <c:numCache>
                <c:formatCode>General</c:formatCode>
                <c:ptCount val="9"/>
                <c:pt idx="0" formatCode="0%">
                  <c:v>0.11</c:v>
                </c:pt>
                <c:pt idx="2" formatCode="0%">
                  <c:v>0.16</c:v>
                </c:pt>
                <c:pt idx="3" formatCode="0%">
                  <c:v>0.15</c:v>
                </c:pt>
                <c:pt idx="4" formatCode="0%">
                  <c:v>0.12</c:v>
                </c:pt>
                <c:pt idx="5" formatCode="0%">
                  <c:v>0.1</c:v>
                </c:pt>
                <c:pt idx="6" formatCode="0%">
                  <c:v>0.09</c:v>
                </c:pt>
                <c:pt idx="7" formatCode="0%">
                  <c:v>0.09</c:v>
                </c:pt>
                <c:pt idx="8" formatCode="0%">
                  <c:v>7.0000000000000007E-2</c:v>
                </c:pt>
              </c:numCache>
            </c:numRef>
          </c:val>
          <c:extLst>
            <c:ext xmlns:c16="http://schemas.microsoft.com/office/drawing/2014/chart" uri="{C3380CC4-5D6E-409C-BE32-E72D297353CC}">
              <c16:uniqueId val="{0000000A-C67F-4504-8D48-D8701F61EDA5}"/>
            </c:ext>
          </c:extLst>
        </c:ser>
        <c:dLbls>
          <c:showLegendKey val="0"/>
          <c:showVal val="0"/>
          <c:showCatName val="0"/>
          <c:showSerName val="0"/>
          <c:showPercent val="0"/>
          <c:showBubbleSize val="0"/>
        </c:dLbls>
        <c:gapWidth val="139"/>
        <c:axId val="-75799872"/>
        <c:axId val="-75804912"/>
      </c:barChart>
      <c:catAx>
        <c:axId val="-75799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804912"/>
        <c:crosses val="autoZero"/>
        <c:auto val="1"/>
        <c:lblAlgn val="ctr"/>
        <c:lblOffset val="0"/>
        <c:noMultiLvlLbl val="0"/>
      </c:catAx>
      <c:valAx>
        <c:axId val="-75804912"/>
        <c:scaling>
          <c:orientation val="minMax"/>
          <c:max val="1"/>
        </c:scaling>
        <c:delete val="1"/>
        <c:axPos val="t"/>
        <c:numFmt formatCode="0%" sourceLinked="1"/>
        <c:majorTickMark val="none"/>
        <c:minorTickMark val="none"/>
        <c:tickLblPos val="nextTo"/>
        <c:crossAx val="-7579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important</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Sheet1!$B$2:$B$7</c:f>
              <c:numCache>
                <c:formatCode>0%</c:formatCode>
                <c:ptCount val="6"/>
                <c:pt idx="0">
                  <c:v>0.67</c:v>
                </c:pt>
                <c:pt idx="1">
                  <c:v>0.71</c:v>
                </c:pt>
                <c:pt idx="2">
                  <c:v>0.72</c:v>
                </c:pt>
                <c:pt idx="3">
                  <c:v>0.68</c:v>
                </c:pt>
                <c:pt idx="4">
                  <c:v>0.57999999999999996</c:v>
                </c:pt>
                <c:pt idx="5">
                  <c:v>0.49</c:v>
                </c:pt>
              </c:numCache>
            </c:numRef>
          </c:val>
          <c:extLst>
            <c:ext xmlns:c16="http://schemas.microsoft.com/office/drawing/2014/chart" uri="{C3380CC4-5D6E-409C-BE32-E72D297353CC}">
              <c16:uniqueId val="{00000000-2501-411C-B17F-A9067C22AA81}"/>
            </c:ext>
          </c:extLst>
        </c:ser>
        <c:ser>
          <c:idx val="1"/>
          <c:order val="1"/>
          <c:tx>
            <c:strRef>
              <c:f>Sheet1!$C$1</c:f>
              <c:strCache>
                <c:ptCount val="1"/>
                <c:pt idx="0">
                  <c:v>Somewhat important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Sheet1!$C$2:$C$7</c:f>
              <c:numCache>
                <c:formatCode>0%</c:formatCode>
                <c:ptCount val="6"/>
                <c:pt idx="0">
                  <c:v>0.27</c:v>
                </c:pt>
                <c:pt idx="1">
                  <c:v>0.23</c:v>
                </c:pt>
                <c:pt idx="2">
                  <c:v>0.22</c:v>
                </c:pt>
                <c:pt idx="3">
                  <c:v>0.26</c:v>
                </c:pt>
                <c:pt idx="4">
                  <c:v>0.33</c:v>
                </c:pt>
                <c:pt idx="5">
                  <c:v>0.38</c:v>
                </c:pt>
              </c:numCache>
            </c:numRef>
          </c:val>
          <c:extLst>
            <c:ext xmlns:c16="http://schemas.microsoft.com/office/drawing/2014/chart" uri="{C3380CC4-5D6E-409C-BE32-E72D297353CC}">
              <c16:uniqueId val="{00000001-2501-411C-B17F-A9067C22AA81}"/>
            </c:ext>
          </c:extLst>
        </c:ser>
        <c:ser>
          <c:idx val="2"/>
          <c:order val="2"/>
          <c:tx>
            <c:strRef>
              <c:f>Sheet1!$D$1</c:f>
              <c:strCache>
                <c:ptCount val="1"/>
                <c:pt idx="0">
                  <c:v>Not very important</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Sheet1!$D$2:$D$7</c:f>
              <c:numCache>
                <c:formatCode>0%</c:formatCode>
                <c:ptCount val="6"/>
                <c:pt idx="0">
                  <c:v>0.05</c:v>
                </c:pt>
                <c:pt idx="1">
                  <c:v>0.05</c:v>
                </c:pt>
                <c:pt idx="2">
                  <c:v>0.05</c:v>
                </c:pt>
                <c:pt idx="3">
                  <c:v>0.05</c:v>
                </c:pt>
                <c:pt idx="4">
                  <c:v>7.0000000000000007E-2</c:v>
                </c:pt>
                <c:pt idx="5">
                  <c:v>0.11</c:v>
                </c:pt>
              </c:numCache>
            </c:numRef>
          </c:val>
          <c:extLst>
            <c:ext xmlns:c16="http://schemas.microsoft.com/office/drawing/2014/chart" uri="{C3380CC4-5D6E-409C-BE32-E72D297353CC}">
              <c16:uniqueId val="{00000002-2501-411C-B17F-A9067C22AA81}"/>
            </c:ext>
          </c:extLst>
        </c:ser>
        <c:ser>
          <c:idx val="3"/>
          <c:order val="3"/>
          <c:tx>
            <c:strRef>
              <c:f>Sheet1!$E$1</c:f>
              <c:strCache>
                <c:ptCount val="1"/>
                <c:pt idx="0">
                  <c:v>Not at all important</c:v>
                </c:pt>
              </c:strCache>
            </c:strRef>
          </c:tx>
          <c:spPr>
            <a:solidFill>
              <a:schemeClr val="accent4"/>
            </a:solidFill>
            <a:ln>
              <a:solidFill>
                <a:schemeClr val="bg1"/>
              </a:solidFill>
            </a:ln>
            <a:effectLst/>
          </c:spPr>
          <c:invertIfNegative val="0"/>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Sheet1!$E$2:$E$7</c:f>
              <c:numCache>
                <c:formatCode>0%</c:formatCode>
                <c:ptCount val="6"/>
                <c:pt idx="0">
                  <c:v>0.01</c:v>
                </c:pt>
                <c:pt idx="1">
                  <c:v>0.01</c:v>
                </c:pt>
                <c:pt idx="2">
                  <c:v>0.01</c:v>
                </c:pt>
                <c:pt idx="3">
                  <c:v>0.01</c:v>
                </c:pt>
                <c:pt idx="4">
                  <c:v>0.02</c:v>
                </c:pt>
                <c:pt idx="5">
                  <c:v>0.03</c:v>
                </c:pt>
              </c:numCache>
            </c:numRef>
          </c:val>
          <c:extLst>
            <c:ext xmlns:c16="http://schemas.microsoft.com/office/drawing/2014/chart" uri="{C3380CC4-5D6E-409C-BE32-E72D297353CC}">
              <c16:uniqueId val="{00000000-7F58-492F-A1CA-F663FF67D28B}"/>
            </c:ext>
          </c:extLst>
        </c:ser>
        <c:dLbls>
          <c:showLegendKey val="0"/>
          <c:showVal val="0"/>
          <c:showCatName val="0"/>
          <c:showSerName val="0"/>
          <c:showPercent val="0"/>
          <c:showBubbleSize val="0"/>
        </c:dLbls>
        <c:gapWidth val="150"/>
        <c:overlap val="100"/>
        <c:axId val="-64012864"/>
        <c:axId val="-64010656"/>
      </c:barChart>
      <c:catAx>
        <c:axId val="-64012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10656"/>
        <c:crosses val="autoZero"/>
        <c:auto val="1"/>
        <c:lblAlgn val="ctr"/>
        <c:lblOffset val="100"/>
        <c:noMultiLvlLbl val="0"/>
      </c:catAx>
      <c:valAx>
        <c:axId val="-64010656"/>
        <c:scaling>
          <c:orientation val="minMax"/>
        </c:scaling>
        <c:delete val="1"/>
        <c:axPos val="t"/>
        <c:numFmt formatCode="0%" sourceLinked="1"/>
        <c:majorTickMark val="none"/>
        <c:minorTickMark val="none"/>
        <c:tickLblPos val="nextTo"/>
        <c:crossAx val="-64012864"/>
        <c:crosses val="autoZero"/>
        <c:crossBetween val="between"/>
      </c:valAx>
      <c:spPr>
        <a:noFill/>
        <a:ln>
          <a:noFill/>
        </a:ln>
        <a:effectLst/>
      </c:spPr>
    </c:plotArea>
    <c:legend>
      <c:legendPos val="b"/>
      <c:layout>
        <c:manualLayout>
          <c:xMode val="edge"/>
          <c:yMode val="edge"/>
          <c:x val="5.3732259162049198E-2"/>
          <c:y val="0.91730019685039399"/>
          <c:w val="0.91722683970059304"/>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8EB1-4BF7-90E2-EA55B94C400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Mexico</c:v>
                </c:pt>
                <c:pt idx="4">
                  <c:v>Indonesia</c:v>
                </c:pt>
                <c:pt idx="5">
                  <c:v>Canada</c:v>
                </c:pt>
                <c:pt idx="6">
                  <c:v>Poland</c:v>
                </c:pt>
                <c:pt idx="7">
                  <c:v>South Africa</c:v>
                </c:pt>
                <c:pt idx="8">
                  <c:v>Great Britain</c:v>
                </c:pt>
                <c:pt idx="9">
                  <c:v>Hong Kong (China)</c:v>
                </c:pt>
                <c:pt idx="10">
                  <c:v>United States</c:v>
                </c:pt>
                <c:pt idx="11">
                  <c:v>Pakistan</c:v>
                </c:pt>
                <c:pt idx="12">
                  <c:v>Australia</c:v>
                </c:pt>
                <c:pt idx="13">
                  <c:v>France</c:v>
                </c:pt>
                <c:pt idx="14">
                  <c:v>India</c:v>
                </c:pt>
                <c:pt idx="15">
                  <c:v>Italy</c:v>
                </c:pt>
                <c:pt idx="16">
                  <c:v>Tunisia</c:v>
                </c:pt>
                <c:pt idx="17">
                  <c:v>Turkey</c:v>
                </c:pt>
                <c:pt idx="18">
                  <c:v>China</c:v>
                </c:pt>
                <c:pt idx="19">
                  <c:v>South Korea</c:v>
                </c:pt>
                <c:pt idx="20">
                  <c:v>Brazil</c:v>
                </c:pt>
                <c:pt idx="21">
                  <c:v>Germany</c:v>
                </c:pt>
                <c:pt idx="22">
                  <c:v>Sweden</c:v>
                </c:pt>
                <c:pt idx="23">
                  <c:v>Egypt</c:v>
                </c:pt>
                <c:pt idx="24">
                  <c:v>Nigeria</c:v>
                </c:pt>
                <c:pt idx="25">
                  <c:v>Japan</c:v>
                </c:pt>
              </c:strCache>
            </c:strRef>
          </c:cat>
          <c:val>
            <c:numRef>
              <c:f>Sheet1!$B$2:$B$27</c:f>
              <c:numCache>
                <c:formatCode>General</c:formatCode>
                <c:ptCount val="26"/>
                <c:pt idx="0" formatCode="0%">
                  <c:v>0.94</c:v>
                </c:pt>
                <c:pt idx="2" formatCode="0%">
                  <c:v>0.99</c:v>
                </c:pt>
                <c:pt idx="3" formatCode="0%">
                  <c:v>0.98</c:v>
                </c:pt>
                <c:pt idx="4" formatCode="0%">
                  <c:v>0.98</c:v>
                </c:pt>
                <c:pt idx="5" formatCode="0%">
                  <c:v>0.97</c:v>
                </c:pt>
                <c:pt idx="6" formatCode="0%">
                  <c:v>0.96</c:v>
                </c:pt>
                <c:pt idx="7" formatCode="0%">
                  <c:v>0.96</c:v>
                </c:pt>
                <c:pt idx="8" formatCode="0%">
                  <c:v>0.96</c:v>
                </c:pt>
                <c:pt idx="9" formatCode="0%">
                  <c:v>0.96</c:v>
                </c:pt>
                <c:pt idx="10" formatCode="0%">
                  <c:v>0.95</c:v>
                </c:pt>
                <c:pt idx="11" formatCode="0%">
                  <c:v>0.95</c:v>
                </c:pt>
                <c:pt idx="12" formatCode="0%">
                  <c:v>0.94</c:v>
                </c:pt>
                <c:pt idx="13" formatCode="0%">
                  <c:v>0.94</c:v>
                </c:pt>
                <c:pt idx="14" formatCode="0%">
                  <c:v>0.94</c:v>
                </c:pt>
                <c:pt idx="15" formatCode="0%">
                  <c:v>0.94</c:v>
                </c:pt>
                <c:pt idx="16" formatCode="0%">
                  <c:v>0.94</c:v>
                </c:pt>
                <c:pt idx="17" formatCode="0%">
                  <c:v>0.93</c:v>
                </c:pt>
                <c:pt idx="18" formatCode="0%">
                  <c:v>0.93</c:v>
                </c:pt>
                <c:pt idx="19" formatCode="0%">
                  <c:v>0.92</c:v>
                </c:pt>
                <c:pt idx="20" formatCode="0%">
                  <c:v>0.92</c:v>
                </c:pt>
                <c:pt idx="21" formatCode="0%">
                  <c:v>0.92</c:v>
                </c:pt>
                <c:pt idx="22" formatCode="0%">
                  <c:v>0.91</c:v>
                </c:pt>
                <c:pt idx="23" formatCode="0%">
                  <c:v>0.9</c:v>
                </c:pt>
                <c:pt idx="24" formatCode="0%">
                  <c:v>0.9</c:v>
                </c:pt>
                <c:pt idx="25" formatCode="0%">
                  <c:v>0.88</c:v>
                </c:pt>
              </c:numCache>
            </c:numRef>
          </c:val>
          <c:extLst>
            <c:ext xmlns:c16="http://schemas.microsoft.com/office/drawing/2014/chart" uri="{C3380CC4-5D6E-409C-BE32-E72D297353CC}">
              <c16:uniqueId val="{00000002-8EB1-4BF7-90E2-EA55B94C400C}"/>
            </c:ext>
          </c:extLst>
        </c:ser>
        <c:dLbls>
          <c:showLegendKey val="0"/>
          <c:showVal val="0"/>
          <c:showCatName val="0"/>
          <c:showSerName val="0"/>
          <c:showPercent val="0"/>
          <c:showBubbleSize val="0"/>
        </c:dLbls>
        <c:gapWidth val="115"/>
        <c:axId val="-65278160"/>
        <c:axId val="-65275840"/>
      </c:barChart>
      <c:catAx>
        <c:axId val="-65278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75840"/>
        <c:crosses val="autoZero"/>
        <c:auto val="1"/>
        <c:lblAlgn val="ctr"/>
        <c:lblOffset val="0"/>
        <c:noMultiLvlLbl val="0"/>
      </c:catAx>
      <c:valAx>
        <c:axId val="-65275840"/>
        <c:scaling>
          <c:orientation val="minMax"/>
          <c:max val="1"/>
        </c:scaling>
        <c:delete val="1"/>
        <c:axPos val="t"/>
        <c:numFmt formatCode="0%" sourceLinked="1"/>
        <c:majorTickMark val="none"/>
        <c:minorTickMark val="none"/>
        <c:tickLblPos val="nextTo"/>
        <c:crossAx val="-6527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90D-40E2-8C29-BE9A961DF0F1}"/>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90D-40E2-8C29-BE9A961DF0F1}"/>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90D-40E2-8C29-BE9A961DF0F1}"/>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90D-40E2-8C29-BE9A961DF0F1}"/>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190D-40E2-8C29-BE9A961DF0F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Europe</c:v>
                </c:pt>
                <c:pt idx="5">
                  <c:v>APAC</c:v>
                </c:pt>
                <c:pt idx="6">
                  <c:v>G-8 Countries</c:v>
                </c:pt>
                <c:pt idx="7">
                  <c:v>BIC</c:v>
                </c:pt>
                <c:pt idx="8">
                  <c:v>Middle East/Africa</c:v>
                </c:pt>
              </c:strCache>
            </c:strRef>
          </c:cat>
          <c:val>
            <c:numRef>
              <c:f>Sheet1!$B$2:$B$10</c:f>
              <c:numCache>
                <c:formatCode>General</c:formatCode>
                <c:ptCount val="9"/>
                <c:pt idx="0" formatCode="0%">
                  <c:v>0.94</c:v>
                </c:pt>
                <c:pt idx="2" formatCode="0%">
                  <c:v>0.96</c:v>
                </c:pt>
                <c:pt idx="3" formatCode="0%">
                  <c:v>0.94</c:v>
                </c:pt>
                <c:pt idx="4" formatCode="0%">
                  <c:v>0.94</c:v>
                </c:pt>
                <c:pt idx="5" formatCode="0%">
                  <c:v>0.94</c:v>
                </c:pt>
                <c:pt idx="6" formatCode="0%">
                  <c:v>0.94</c:v>
                </c:pt>
                <c:pt idx="7" formatCode="0%">
                  <c:v>0.93</c:v>
                </c:pt>
                <c:pt idx="8" formatCode="0%">
                  <c:v>0.93</c:v>
                </c:pt>
              </c:numCache>
            </c:numRef>
          </c:val>
          <c:extLst>
            <c:ext xmlns:c16="http://schemas.microsoft.com/office/drawing/2014/chart" uri="{C3380CC4-5D6E-409C-BE32-E72D297353CC}">
              <c16:uniqueId val="{0000000A-190D-40E2-8C29-BE9A961DF0F1}"/>
            </c:ext>
          </c:extLst>
        </c:ser>
        <c:dLbls>
          <c:showLegendKey val="0"/>
          <c:showVal val="0"/>
          <c:showCatName val="0"/>
          <c:showSerName val="0"/>
          <c:showPercent val="0"/>
          <c:showBubbleSize val="0"/>
        </c:dLbls>
        <c:gapWidth val="139"/>
        <c:axId val="-63630464"/>
        <c:axId val="-77802208"/>
      </c:barChart>
      <c:catAx>
        <c:axId val="-63630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802208"/>
        <c:crosses val="autoZero"/>
        <c:auto val="1"/>
        <c:lblAlgn val="ctr"/>
        <c:lblOffset val="0"/>
        <c:noMultiLvlLbl val="0"/>
      </c:catAx>
      <c:valAx>
        <c:axId val="-77802208"/>
        <c:scaling>
          <c:orientation val="minMax"/>
          <c:max val="1"/>
        </c:scaling>
        <c:delete val="1"/>
        <c:axPos val="t"/>
        <c:numFmt formatCode="0%" sourceLinked="1"/>
        <c:majorTickMark val="none"/>
        <c:minorTickMark val="none"/>
        <c:tickLblPos val="nextTo"/>
        <c:crossAx val="-6363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8EB1-4BF7-90E2-EA55B94C400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Mexico</c:v>
                </c:pt>
                <c:pt idx="4">
                  <c:v>Indonesia</c:v>
                </c:pt>
                <c:pt idx="5">
                  <c:v>Canada</c:v>
                </c:pt>
                <c:pt idx="6">
                  <c:v>Great Britain</c:v>
                </c:pt>
                <c:pt idx="7">
                  <c:v>United States</c:v>
                </c:pt>
                <c:pt idx="8">
                  <c:v>Poland</c:v>
                </c:pt>
                <c:pt idx="9">
                  <c:v>South Africa</c:v>
                </c:pt>
                <c:pt idx="10">
                  <c:v>Tunisia</c:v>
                </c:pt>
                <c:pt idx="11">
                  <c:v>Australia</c:v>
                </c:pt>
                <c:pt idx="12">
                  <c:v>France</c:v>
                </c:pt>
                <c:pt idx="13">
                  <c:v>Hong Kong (China)</c:v>
                </c:pt>
                <c:pt idx="14">
                  <c:v>Pakistan</c:v>
                </c:pt>
                <c:pt idx="15">
                  <c:v>Turkey</c:v>
                </c:pt>
                <c:pt idx="16">
                  <c:v>Germany</c:v>
                </c:pt>
                <c:pt idx="17">
                  <c:v>China</c:v>
                </c:pt>
                <c:pt idx="18">
                  <c:v>South Korea</c:v>
                </c:pt>
                <c:pt idx="19">
                  <c:v>Brazil</c:v>
                </c:pt>
                <c:pt idx="20">
                  <c:v>India</c:v>
                </c:pt>
                <c:pt idx="21">
                  <c:v>Italy</c:v>
                </c:pt>
                <c:pt idx="22">
                  <c:v>Sweden</c:v>
                </c:pt>
                <c:pt idx="23">
                  <c:v>Japan</c:v>
                </c:pt>
                <c:pt idx="24">
                  <c:v>Egypt</c:v>
                </c:pt>
                <c:pt idx="25">
                  <c:v>Nigeria</c:v>
                </c:pt>
              </c:strCache>
            </c:strRef>
          </c:cat>
          <c:val>
            <c:numRef>
              <c:f>Sheet1!$B$2:$B$27</c:f>
              <c:numCache>
                <c:formatCode>General</c:formatCode>
                <c:ptCount val="26"/>
                <c:pt idx="0" formatCode="0%">
                  <c:v>0.94</c:v>
                </c:pt>
                <c:pt idx="2" formatCode="0%">
                  <c:v>0.99</c:v>
                </c:pt>
                <c:pt idx="3" formatCode="0%">
                  <c:v>0.98</c:v>
                </c:pt>
                <c:pt idx="4" formatCode="0%">
                  <c:v>0.98</c:v>
                </c:pt>
                <c:pt idx="5" formatCode="0%">
                  <c:v>0.97</c:v>
                </c:pt>
                <c:pt idx="6" formatCode="0%">
                  <c:v>0.97</c:v>
                </c:pt>
                <c:pt idx="7" formatCode="0%">
                  <c:v>0.97</c:v>
                </c:pt>
                <c:pt idx="8" formatCode="0%">
                  <c:v>0.96</c:v>
                </c:pt>
                <c:pt idx="9" formatCode="0%">
                  <c:v>0.96</c:v>
                </c:pt>
                <c:pt idx="10" formatCode="0%">
                  <c:v>0.96</c:v>
                </c:pt>
                <c:pt idx="11" formatCode="0%">
                  <c:v>0.95</c:v>
                </c:pt>
                <c:pt idx="12" formatCode="0%">
                  <c:v>0.95</c:v>
                </c:pt>
                <c:pt idx="13" formatCode="0%">
                  <c:v>0.95</c:v>
                </c:pt>
                <c:pt idx="14" formatCode="0%">
                  <c:v>0.95</c:v>
                </c:pt>
                <c:pt idx="15" formatCode="0%">
                  <c:v>0.94</c:v>
                </c:pt>
                <c:pt idx="16" formatCode="0%">
                  <c:v>0.94</c:v>
                </c:pt>
                <c:pt idx="17" formatCode="0%">
                  <c:v>0.93</c:v>
                </c:pt>
                <c:pt idx="18" formatCode="0%">
                  <c:v>0.92</c:v>
                </c:pt>
                <c:pt idx="19" formatCode="0%">
                  <c:v>0.92</c:v>
                </c:pt>
                <c:pt idx="20" formatCode="0%">
                  <c:v>0.92</c:v>
                </c:pt>
                <c:pt idx="21" formatCode="0%">
                  <c:v>0.92</c:v>
                </c:pt>
                <c:pt idx="22" formatCode="0%">
                  <c:v>0.91</c:v>
                </c:pt>
                <c:pt idx="23" formatCode="0%">
                  <c:v>0.91</c:v>
                </c:pt>
                <c:pt idx="24" formatCode="0%">
                  <c:v>0.9</c:v>
                </c:pt>
                <c:pt idx="25" formatCode="0%">
                  <c:v>0.87</c:v>
                </c:pt>
              </c:numCache>
            </c:numRef>
          </c:val>
          <c:extLst>
            <c:ext xmlns:c16="http://schemas.microsoft.com/office/drawing/2014/chart" uri="{C3380CC4-5D6E-409C-BE32-E72D297353CC}">
              <c16:uniqueId val="{00000002-8EB1-4BF7-90E2-EA55B94C400C}"/>
            </c:ext>
          </c:extLst>
        </c:ser>
        <c:dLbls>
          <c:showLegendKey val="0"/>
          <c:showVal val="0"/>
          <c:showCatName val="0"/>
          <c:showSerName val="0"/>
          <c:showPercent val="0"/>
          <c:showBubbleSize val="0"/>
        </c:dLbls>
        <c:gapWidth val="115"/>
        <c:axId val="-62995104"/>
        <c:axId val="-62975200"/>
      </c:barChart>
      <c:catAx>
        <c:axId val="-6299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975200"/>
        <c:crosses val="autoZero"/>
        <c:auto val="1"/>
        <c:lblAlgn val="ctr"/>
        <c:lblOffset val="0"/>
        <c:noMultiLvlLbl val="0"/>
      </c:catAx>
      <c:valAx>
        <c:axId val="-62975200"/>
        <c:scaling>
          <c:orientation val="minMax"/>
          <c:max val="1"/>
        </c:scaling>
        <c:delete val="1"/>
        <c:axPos val="t"/>
        <c:numFmt formatCode="0%" sourceLinked="1"/>
        <c:majorTickMark val="none"/>
        <c:minorTickMark val="none"/>
        <c:tickLblPos val="nextTo"/>
        <c:crossAx val="-6299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90D-40E2-8C29-BE9A961DF0F1}"/>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90D-40E2-8C29-BE9A961DF0F1}"/>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90D-40E2-8C29-BE9A961DF0F1}"/>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90D-40E2-8C29-BE9A961DF0F1}"/>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190D-40E2-8C29-BE9A961DF0F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G-8 Countries</c:v>
                </c:pt>
                <c:pt idx="5">
                  <c:v>Europe</c:v>
                </c:pt>
                <c:pt idx="6">
                  <c:v>APAC</c:v>
                </c:pt>
                <c:pt idx="7">
                  <c:v>Middle East/Africa</c:v>
                </c:pt>
                <c:pt idx="8">
                  <c:v>BIC</c:v>
                </c:pt>
              </c:strCache>
            </c:strRef>
          </c:cat>
          <c:val>
            <c:numRef>
              <c:f>Sheet1!$B$2:$B$10</c:f>
              <c:numCache>
                <c:formatCode>General</c:formatCode>
                <c:ptCount val="9"/>
                <c:pt idx="0" formatCode="0%">
                  <c:v>0.94</c:v>
                </c:pt>
                <c:pt idx="2" formatCode="0%">
                  <c:v>0.97</c:v>
                </c:pt>
                <c:pt idx="3" formatCode="0%">
                  <c:v>0.95</c:v>
                </c:pt>
                <c:pt idx="4" formatCode="0%">
                  <c:v>0.95</c:v>
                </c:pt>
                <c:pt idx="5" formatCode="0%">
                  <c:v>0.94</c:v>
                </c:pt>
                <c:pt idx="6" formatCode="0%">
                  <c:v>0.94</c:v>
                </c:pt>
                <c:pt idx="7" formatCode="0%">
                  <c:v>0.93</c:v>
                </c:pt>
                <c:pt idx="8" formatCode="0%">
                  <c:v>0.92</c:v>
                </c:pt>
              </c:numCache>
            </c:numRef>
          </c:val>
          <c:extLst>
            <c:ext xmlns:c16="http://schemas.microsoft.com/office/drawing/2014/chart" uri="{C3380CC4-5D6E-409C-BE32-E72D297353CC}">
              <c16:uniqueId val="{0000000A-190D-40E2-8C29-BE9A961DF0F1}"/>
            </c:ext>
          </c:extLst>
        </c:ser>
        <c:dLbls>
          <c:showLegendKey val="0"/>
          <c:showVal val="0"/>
          <c:showCatName val="0"/>
          <c:showSerName val="0"/>
          <c:showPercent val="0"/>
          <c:showBubbleSize val="0"/>
        </c:dLbls>
        <c:gapWidth val="139"/>
        <c:axId val="-76982080"/>
        <c:axId val="-76980032"/>
      </c:barChart>
      <c:catAx>
        <c:axId val="-7698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980032"/>
        <c:crosses val="autoZero"/>
        <c:auto val="1"/>
        <c:lblAlgn val="ctr"/>
        <c:lblOffset val="0"/>
        <c:noMultiLvlLbl val="0"/>
      </c:catAx>
      <c:valAx>
        <c:axId val="-76980032"/>
        <c:scaling>
          <c:orientation val="minMax"/>
          <c:max val="1"/>
        </c:scaling>
        <c:delete val="1"/>
        <c:axPos val="t"/>
        <c:numFmt formatCode="0%" sourceLinked="1"/>
        <c:majorTickMark val="none"/>
        <c:minorTickMark val="none"/>
        <c:tickLblPos val="nextTo"/>
        <c:crossAx val="-7698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8EB1-4BF7-90E2-EA55B94C400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United States</c:v>
                </c:pt>
                <c:pt idx="3">
                  <c:v>Indonesia</c:v>
                </c:pt>
                <c:pt idx="4">
                  <c:v>Pakistan</c:v>
                </c:pt>
                <c:pt idx="5">
                  <c:v>Mexico</c:v>
                </c:pt>
                <c:pt idx="6">
                  <c:v>Poland</c:v>
                </c:pt>
                <c:pt idx="7">
                  <c:v>Canada</c:v>
                </c:pt>
                <c:pt idx="8">
                  <c:v>Great Britain</c:v>
                </c:pt>
                <c:pt idx="9">
                  <c:v>Kenya</c:v>
                </c:pt>
                <c:pt idx="10">
                  <c:v>South Africa</c:v>
                </c:pt>
                <c:pt idx="11">
                  <c:v>Hong Kong (China)</c:v>
                </c:pt>
                <c:pt idx="12">
                  <c:v>Australia</c:v>
                </c:pt>
                <c:pt idx="13">
                  <c:v>France</c:v>
                </c:pt>
                <c:pt idx="14">
                  <c:v>Germany</c:v>
                </c:pt>
                <c:pt idx="15">
                  <c:v>China</c:v>
                </c:pt>
                <c:pt idx="16">
                  <c:v>Sweden</c:v>
                </c:pt>
                <c:pt idx="17">
                  <c:v>Turkey</c:v>
                </c:pt>
                <c:pt idx="18">
                  <c:v>Italy</c:v>
                </c:pt>
                <c:pt idx="19">
                  <c:v>Brazil</c:v>
                </c:pt>
                <c:pt idx="20">
                  <c:v>India</c:v>
                </c:pt>
                <c:pt idx="21">
                  <c:v>Egypt</c:v>
                </c:pt>
                <c:pt idx="22">
                  <c:v>Tunisia</c:v>
                </c:pt>
                <c:pt idx="23">
                  <c:v>Japan</c:v>
                </c:pt>
                <c:pt idx="24">
                  <c:v>Nigeria</c:v>
                </c:pt>
                <c:pt idx="25">
                  <c:v>South Korea</c:v>
                </c:pt>
              </c:strCache>
            </c:strRef>
          </c:cat>
          <c:val>
            <c:numRef>
              <c:f>Sheet1!$B$2:$B$27</c:f>
              <c:numCache>
                <c:formatCode>General</c:formatCode>
                <c:ptCount val="26"/>
                <c:pt idx="0" formatCode="0%">
                  <c:v>0.93</c:v>
                </c:pt>
                <c:pt idx="2" formatCode="0%">
                  <c:v>0.97</c:v>
                </c:pt>
                <c:pt idx="3" formatCode="0%">
                  <c:v>0.97</c:v>
                </c:pt>
                <c:pt idx="4" formatCode="0%">
                  <c:v>0.97</c:v>
                </c:pt>
                <c:pt idx="5" formatCode="0%">
                  <c:v>0.96</c:v>
                </c:pt>
                <c:pt idx="6" formatCode="0%">
                  <c:v>0.96</c:v>
                </c:pt>
                <c:pt idx="7" formatCode="0%">
                  <c:v>0.96</c:v>
                </c:pt>
                <c:pt idx="8" formatCode="0%">
                  <c:v>0.96</c:v>
                </c:pt>
                <c:pt idx="9" formatCode="0%">
                  <c:v>0.96</c:v>
                </c:pt>
                <c:pt idx="10" formatCode="0%">
                  <c:v>0.95</c:v>
                </c:pt>
                <c:pt idx="11" formatCode="0%">
                  <c:v>0.95</c:v>
                </c:pt>
                <c:pt idx="12" formatCode="0%">
                  <c:v>0.94</c:v>
                </c:pt>
                <c:pt idx="13" formatCode="0%">
                  <c:v>0.94</c:v>
                </c:pt>
                <c:pt idx="14" formatCode="0%">
                  <c:v>0.94</c:v>
                </c:pt>
                <c:pt idx="15" formatCode="0%">
                  <c:v>0.93</c:v>
                </c:pt>
                <c:pt idx="16" formatCode="0%">
                  <c:v>0.92</c:v>
                </c:pt>
                <c:pt idx="17" formatCode="0%">
                  <c:v>0.92</c:v>
                </c:pt>
                <c:pt idx="18" formatCode="0%">
                  <c:v>0.92</c:v>
                </c:pt>
                <c:pt idx="19" formatCode="0%">
                  <c:v>0.91</c:v>
                </c:pt>
                <c:pt idx="20" formatCode="0%">
                  <c:v>0.91</c:v>
                </c:pt>
                <c:pt idx="21" formatCode="0%">
                  <c:v>0.91</c:v>
                </c:pt>
                <c:pt idx="22" formatCode="0%">
                  <c:v>0.91</c:v>
                </c:pt>
                <c:pt idx="23" formatCode="0%">
                  <c:v>0.9</c:v>
                </c:pt>
                <c:pt idx="24" formatCode="0%">
                  <c:v>0.88</c:v>
                </c:pt>
                <c:pt idx="25" formatCode="0%">
                  <c:v>0.86</c:v>
                </c:pt>
              </c:numCache>
            </c:numRef>
          </c:val>
          <c:extLst>
            <c:ext xmlns:c16="http://schemas.microsoft.com/office/drawing/2014/chart" uri="{C3380CC4-5D6E-409C-BE32-E72D297353CC}">
              <c16:uniqueId val="{00000002-8EB1-4BF7-90E2-EA55B94C400C}"/>
            </c:ext>
          </c:extLst>
        </c:ser>
        <c:dLbls>
          <c:showLegendKey val="0"/>
          <c:showVal val="0"/>
          <c:showCatName val="0"/>
          <c:showSerName val="0"/>
          <c:showPercent val="0"/>
          <c:showBubbleSize val="0"/>
        </c:dLbls>
        <c:gapWidth val="115"/>
        <c:axId val="-63653296"/>
        <c:axId val="-81661584"/>
      </c:barChart>
      <c:catAx>
        <c:axId val="-63653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661584"/>
        <c:crosses val="autoZero"/>
        <c:auto val="1"/>
        <c:lblAlgn val="ctr"/>
        <c:lblOffset val="0"/>
        <c:noMultiLvlLbl val="0"/>
      </c:catAx>
      <c:valAx>
        <c:axId val="-81661584"/>
        <c:scaling>
          <c:orientation val="minMax"/>
          <c:max val="1"/>
        </c:scaling>
        <c:delete val="1"/>
        <c:axPos val="t"/>
        <c:numFmt formatCode="0%" sourceLinked="1"/>
        <c:majorTickMark val="none"/>
        <c:minorTickMark val="none"/>
        <c:tickLblPos val="nextTo"/>
        <c:crossAx val="-6365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90D-40E2-8C29-BE9A961DF0F1}"/>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90D-40E2-8C29-BE9A961DF0F1}"/>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90D-40E2-8C29-BE9A961DF0F1}"/>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90D-40E2-8C29-BE9A961DF0F1}"/>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190D-40E2-8C29-BE9A961DF0F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Europe</c:v>
                </c:pt>
                <c:pt idx="5">
                  <c:v>G-8 Countries</c:v>
                </c:pt>
                <c:pt idx="6">
                  <c:v>APAC</c:v>
                </c:pt>
                <c:pt idx="7">
                  <c:v>Middle East/Africa</c:v>
                </c:pt>
                <c:pt idx="8">
                  <c:v>BIC</c:v>
                </c:pt>
              </c:strCache>
            </c:strRef>
          </c:cat>
          <c:val>
            <c:numRef>
              <c:f>Sheet1!$B$2:$B$10</c:f>
              <c:numCache>
                <c:formatCode>General</c:formatCode>
                <c:ptCount val="9"/>
                <c:pt idx="0" formatCode="0%">
                  <c:v>0.93</c:v>
                </c:pt>
                <c:pt idx="2" formatCode="0%">
                  <c:v>0.96</c:v>
                </c:pt>
                <c:pt idx="3" formatCode="0%">
                  <c:v>0.93</c:v>
                </c:pt>
                <c:pt idx="4" formatCode="0%">
                  <c:v>0.94</c:v>
                </c:pt>
                <c:pt idx="5" formatCode="0%">
                  <c:v>0.94</c:v>
                </c:pt>
                <c:pt idx="6" formatCode="0%">
                  <c:v>0.93</c:v>
                </c:pt>
                <c:pt idx="7" formatCode="0%">
                  <c:v>0.93</c:v>
                </c:pt>
                <c:pt idx="8" formatCode="0%">
                  <c:v>0.92</c:v>
                </c:pt>
              </c:numCache>
            </c:numRef>
          </c:val>
          <c:extLst>
            <c:ext xmlns:c16="http://schemas.microsoft.com/office/drawing/2014/chart" uri="{C3380CC4-5D6E-409C-BE32-E72D297353CC}">
              <c16:uniqueId val="{0000000A-190D-40E2-8C29-BE9A961DF0F1}"/>
            </c:ext>
          </c:extLst>
        </c:ser>
        <c:dLbls>
          <c:showLegendKey val="0"/>
          <c:showVal val="0"/>
          <c:showCatName val="0"/>
          <c:showSerName val="0"/>
          <c:showPercent val="0"/>
          <c:showBubbleSize val="0"/>
        </c:dLbls>
        <c:gapWidth val="139"/>
        <c:axId val="-62883248"/>
        <c:axId val="-62880928"/>
      </c:barChart>
      <c:catAx>
        <c:axId val="-62883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880928"/>
        <c:crosses val="autoZero"/>
        <c:auto val="1"/>
        <c:lblAlgn val="ctr"/>
        <c:lblOffset val="0"/>
        <c:noMultiLvlLbl val="0"/>
      </c:catAx>
      <c:valAx>
        <c:axId val="-62880928"/>
        <c:scaling>
          <c:orientation val="minMax"/>
          <c:max val="1"/>
        </c:scaling>
        <c:delete val="1"/>
        <c:axPos val="t"/>
        <c:numFmt formatCode="0%" sourceLinked="1"/>
        <c:majorTickMark val="none"/>
        <c:minorTickMark val="none"/>
        <c:tickLblPos val="nextTo"/>
        <c:crossAx val="-6288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G-8 Countries</c:v>
                </c:pt>
                <c:pt idx="8">
                  <c:v>Europe</c:v>
                </c:pt>
              </c:strCache>
            </c:strRef>
          </c:cat>
          <c:val>
            <c:numRef>
              <c:f>Sheet1!$B$2:$B$10</c:f>
              <c:numCache>
                <c:formatCode>General</c:formatCode>
                <c:ptCount val="9"/>
                <c:pt idx="0" formatCode="0%">
                  <c:v>0.17</c:v>
                </c:pt>
                <c:pt idx="2" formatCode="0%">
                  <c:v>0.22</c:v>
                </c:pt>
                <c:pt idx="3" formatCode="0%">
                  <c:v>0.21</c:v>
                </c:pt>
                <c:pt idx="4" formatCode="0%">
                  <c:v>0.19</c:v>
                </c:pt>
                <c:pt idx="5" formatCode="0%">
                  <c:v>0.15</c:v>
                </c:pt>
                <c:pt idx="6" formatCode="0%">
                  <c:v>0.14000000000000001</c:v>
                </c:pt>
                <c:pt idx="7" formatCode="0%">
                  <c:v>0.12</c:v>
                </c:pt>
                <c:pt idx="8" formatCode="0%">
                  <c:v>0.1</c:v>
                </c:pt>
              </c:numCache>
            </c:numRef>
          </c:val>
          <c:extLst>
            <c:ext xmlns:c16="http://schemas.microsoft.com/office/drawing/2014/chart" uri="{C3380CC4-5D6E-409C-BE32-E72D297353CC}">
              <c16:uniqueId val="{00000000-C582-4FDE-B11E-CFC657DFE115}"/>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G-8 Countries</c:v>
                </c:pt>
                <c:pt idx="8">
                  <c:v>Europe</c:v>
                </c:pt>
              </c:strCache>
            </c:strRef>
          </c:cat>
          <c:val>
            <c:numRef>
              <c:f>Sheet1!$C$2:$C$10</c:f>
              <c:numCache>
                <c:formatCode>General</c:formatCode>
                <c:ptCount val="9"/>
                <c:pt idx="0" formatCode="0%">
                  <c:v>0.32</c:v>
                </c:pt>
                <c:pt idx="2" formatCode="0%">
                  <c:v>0.35</c:v>
                </c:pt>
                <c:pt idx="3" formatCode="0%">
                  <c:v>0.35</c:v>
                </c:pt>
                <c:pt idx="4" formatCode="0%">
                  <c:v>0.33</c:v>
                </c:pt>
                <c:pt idx="5" formatCode="0%">
                  <c:v>0.36</c:v>
                </c:pt>
                <c:pt idx="6" formatCode="0%">
                  <c:v>0.31</c:v>
                </c:pt>
                <c:pt idx="7" formatCode="0%">
                  <c:v>0.28999999999999998</c:v>
                </c:pt>
                <c:pt idx="8" formatCode="0%">
                  <c:v>0.25</c:v>
                </c:pt>
              </c:numCache>
            </c:numRef>
          </c:val>
          <c:extLst>
            <c:ext xmlns:c16="http://schemas.microsoft.com/office/drawing/2014/chart" uri="{C3380CC4-5D6E-409C-BE32-E72D297353CC}">
              <c16:uniqueId val="{00000001-C582-4FDE-B11E-CFC657DFE115}"/>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G-8 Countries</c:v>
                </c:pt>
                <c:pt idx="8">
                  <c:v>Europe</c:v>
                </c:pt>
              </c:strCache>
            </c:strRef>
          </c:cat>
          <c:val>
            <c:numRef>
              <c:f>Sheet1!$D$2:$D$10</c:f>
              <c:numCache>
                <c:formatCode>General</c:formatCode>
                <c:ptCount val="9"/>
                <c:pt idx="0" formatCode="0%">
                  <c:v>0.49</c:v>
                </c:pt>
                <c:pt idx="2" formatCode="0%">
                  <c:v>0.56999999999999995</c:v>
                </c:pt>
                <c:pt idx="3" formatCode="0%">
                  <c:v>0.56000000000000005</c:v>
                </c:pt>
                <c:pt idx="4" formatCode="0%">
                  <c:v>0.52</c:v>
                </c:pt>
                <c:pt idx="5" formatCode="0%">
                  <c:v>0.51</c:v>
                </c:pt>
                <c:pt idx="6" formatCode="0%">
                  <c:v>0.45</c:v>
                </c:pt>
                <c:pt idx="7" formatCode="0%">
                  <c:v>0.41</c:v>
                </c:pt>
                <c:pt idx="8" formatCode="0%">
                  <c:v>0.35</c:v>
                </c:pt>
              </c:numCache>
            </c:numRef>
          </c:val>
          <c:extLst>
            <c:ext xmlns:c16="http://schemas.microsoft.com/office/drawing/2014/chart" uri="{C3380CC4-5D6E-409C-BE32-E72D297353CC}">
              <c16:uniqueId val="{00000002-C582-4FDE-B11E-CFC657DFE115}"/>
            </c:ext>
          </c:extLst>
        </c:ser>
        <c:dLbls>
          <c:showLegendKey val="0"/>
          <c:showVal val="0"/>
          <c:showCatName val="0"/>
          <c:showSerName val="0"/>
          <c:showPercent val="0"/>
          <c:showBubbleSize val="0"/>
        </c:dLbls>
        <c:gapWidth val="94"/>
        <c:overlap val="100"/>
        <c:axId val="-194076400"/>
        <c:axId val="-194073104"/>
      </c:barChart>
      <c:catAx>
        <c:axId val="-194076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073104"/>
        <c:crosses val="autoZero"/>
        <c:auto val="1"/>
        <c:lblAlgn val="ctr"/>
        <c:lblOffset val="0"/>
        <c:noMultiLvlLbl val="0"/>
      </c:catAx>
      <c:valAx>
        <c:axId val="-194073104"/>
        <c:scaling>
          <c:orientation val="minMax"/>
          <c:max val="1"/>
        </c:scaling>
        <c:delete val="1"/>
        <c:axPos val="t"/>
        <c:numFmt formatCode="0%" sourceLinked="1"/>
        <c:majorTickMark val="none"/>
        <c:minorTickMark val="none"/>
        <c:tickLblPos val="nextTo"/>
        <c:crossAx val="-194076400"/>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8EB1-4BF7-90E2-EA55B94C400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Mexico</c:v>
                </c:pt>
                <c:pt idx="3">
                  <c:v>Indonesia</c:v>
                </c:pt>
                <c:pt idx="4">
                  <c:v>Kenya</c:v>
                </c:pt>
                <c:pt idx="5">
                  <c:v>United States</c:v>
                </c:pt>
                <c:pt idx="6">
                  <c:v>Pakistan</c:v>
                </c:pt>
                <c:pt idx="7">
                  <c:v>Canada</c:v>
                </c:pt>
                <c:pt idx="8">
                  <c:v>France</c:v>
                </c:pt>
                <c:pt idx="9">
                  <c:v>Great Britain</c:v>
                </c:pt>
                <c:pt idx="10">
                  <c:v>Hong Kong (China)</c:v>
                </c:pt>
                <c:pt idx="11">
                  <c:v>Poland</c:v>
                </c:pt>
                <c:pt idx="12">
                  <c:v>South Africa</c:v>
                </c:pt>
                <c:pt idx="13">
                  <c:v>Australia</c:v>
                </c:pt>
                <c:pt idx="14">
                  <c:v>Germany</c:v>
                </c:pt>
                <c:pt idx="15">
                  <c:v>Italy</c:v>
                </c:pt>
                <c:pt idx="16">
                  <c:v>Sweden</c:v>
                </c:pt>
                <c:pt idx="17">
                  <c:v>Turkey</c:v>
                </c:pt>
                <c:pt idx="18">
                  <c:v>Brazil</c:v>
                </c:pt>
                <c:pt idx="19">
                  <c:v>India</c:v>
                </c:pt>
                <c:pt idx="20">
                  <c:v>Tunisia</c:v>
                </c:pt>
                <c:pt idx="21">
                  <c:v>South Korea</c:v>
                </c:pt>
                <c:pt idx="22">
                  <c:v>China</c:v>
                </c:pt>
                <c:pt idx="23">
                  <c:v>Egypt</c:v>
                </c:pt>
                <c:pt idx="24">
                  <c:v>Japan</c:v>
                </c:pt>
                <c:pt idx="25">
                  <c:v>Nigeria</c:v>
                </c:pt>
              </c:strCache>
            </c:strRef>
          </c:cat>
          <c:val>
            <c:numRef>
              <c:f>Sheet1!$B$2:$B$27</c:f>
              <c:numCache>
                <c:formatCode>General</c:formatCode>
                <c:ptCount val="26"/>
                <c:pt idx="0" formatCode="0%">
                  <c:v>0.94</c:v>
                </c:pt>
                <c:pt idx="2" formatCode="0%">
                  <c:v>0.98</c:v>
                </c:pt>
                <c:pt idx="3" formatCode="0%">
                  <c:v>0.98</c:v>
                </c:pt>
                <c:pt idx="4" formatCode="0%">
                  <c:v>0.98</c:v>
                </c:pt>
                <c:pt idx="5" formatCode="0%">
                  <c:v>0.97</c:v>
                </c:pt>
                <c:pt idx="6" formatCode="0%">
                  <c:v>0.97</c:v>
                </c:pt>
                <c:pt idx="7" formatCode="0%">
                  <c:v>0.96</c:v>
                </c:pt>
                <c:pt idx="8" formatCode="0%">
                  <c:v>0.96</c:v>
                </c:pt>
                <c:pt idx="9" formatCode="0%">
                  <c:v>0.96</c:v>
                </c:pt>
                <c:pt idx="10" formatCode="0%">
                  <c:v>0.96</c:v>
                </c:pt>
                <c:pt idx="11" formatCode="0%">
                  <c:v>0.95</c:v>
                </c:pt>
                <c:pt idx="12" formatCode="0%">
                  <c:v>0.95</c:v>
                </c:pt>
                <c:pt idx="13" formatCode="0%">
                  <c:v>0.95</c:v>
                </c:pt>
                <c:pt idx="14" formatCode="0%">
                  <c:v>0.94</c:v>
                </c:pt>
                <c:pt idx="15" formatCode="0%">
                  <c:v>0.94</c:v>
                </c:pt>
                <c:pt idx="16" formatCode="0%">
                  <c:v>0.93</c:v>
                </c:pt>
                <c:pt idx="17" formatCode="0%">
                  <c:v>0.93</c:v>
                </c:pt>
                <c:pt idx="18" formatCode="0%">
                  <c:v>0.92</c:v>
                </c:pt>
                <c:pt idx="19" formatCode="0%">
                  <c:v>0.92</c:v>
                </c:pt>
                <c:pt idx="20" formatCode="0%">
                  <c:v>0.92</c:v>
                </c:pt>
                <c:pt idx="21" formatCode="0%">
                  <c:v>0.91</c:v>
                </c:pt>
                <c:pt idx="22" formatCode="0%">
                  <c:v>0.91</c:v>
                </c:pt>
                <c:pt idx="23" formatCode="0%">
                  <c:v>0.91</c:v>
                </c:pt>
                <c:pt idx="24" formatCode="0%">
                  <c:v>0.9</c:v>
                </c:pt>
                <c:pt idx="25" formatCode="0%">
                  <c:v>0.87</c:v>
                </c:pt>
              </c:numCache>
            </c:numRef>
          </c:val>
          <c:extLst>
            <c:ext xmlns:c16="http://schemas.microsoft.com/office/drawing/2014/chart" uri="{C3380CC4-5D6E-409C-BE32-E72D297353CC}">
              <c16:uniqueId val="{00000002-8EB1-4BF7-90E2-EA55B94C400C}"/>
            </c:ext>
          </c:extLst>
        </c:ser>
        <c:dLbls>
          <c:showLegendKey val="0"/>
          <c:showVal val="0"/>
          <c:showCatName val="0"/>
          <c:showSerName val="0"/>
          <c:showPercent val="0"/>
          <c:showBubbleSize val="0"/>
        </c:dLbls>
        <c:gapWidth val="115"/>
        <c:axId val="-82291776"/>
        <c:axId val="-82289456"/>
      </c:barChart>
      <c:catAx>
        <c:axId val="-82291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289456"/>
        <c:crosses val="autoZero"/>
        <c:auto val="1"/>
        <c:lblAlgn val="ctr"/>
        <c:lblOffset val="0"/>
        <c:noMultiLvlLbl val="0"/>
      </c:catAx>
      <c:valAx>
        <c:axId val="-82289456"/>
        <c:scaling>
          <c:orientation val="minMax"/>
          <c:max val="1"/>
        </c:scaling>
        <c:delete val="1"/>
        <c:axPos val="t"/>
        <c:numFmt formatCode="0%" sourceLinked="1"/>
        <c:majorTickMark val="none"/>
        <c:minorTickMark val="none"/>
        <c:tickLblPos val="nextTo"/>
        <c:crossAx val="-8229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90D-40E2-8C29-BE9A961DF0F1}"/>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90D-40E2-8C29-BE9A961DF0F1}"/>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90D-40E2-8C29-BE9A961DF0F1}"/>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90D-40E2-8C29-BE9A961DF0F1}"/>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190D-40E2-8C29-BE9A961DF0F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G-8 Countries</c:v>
                </c:pt>
                <c:pt idx="5">
                  <c:v>Europe</c:v>
                </c:pt>
                <c:pt idx="6">
                  <c:v>APAC</c:v>
                </c:pt>
                <c:pt idx="7">
                  <c:v>Middle East/Africa</c:v>
                </c:pt>
                <c:pt idx="8">
                  <c:v>BIC</c:v>
                </c:pt>
              </c:strCache>
            </c:strRef>
          </c:cat>
          <c:val>
            <c:numRef>
              <c:f>Sheet1!$B$2:$B$10</c:f>
              <c:numCache>
                <c:formatCode>General</c:formatCode>
                <c:ptCount val="9"/>
                <c:pt idx="0" formatCode="0%">
                  <c:v>0.94</c:v>
                </c:pt>
                <c:pt idx="2" formatCode="0%">
                  <c:v>0.97</c:v>
                </c:pt>
                <c:pt idx="3" formatCode="0%">
                  <c:v>0.95</c:v>
                </c:pt>
                <c:pt idx="4" formatCode="0%">
                  <c:v>0.95</c:v>
                </c:pt>
                <c:pt idx="5" formatCode="0%">
                  <c:v>0.94</c:v>
                </c:pt>
                <c:pt idx="6" formatCode="0%">
                  <c:v>0.93</c:v>
                </c:pt>
                <c:pt idx="7" formatCode="0%">
                  <c:v>0.93</c:v>
                </c:pt>
                <c:pt idx="8" formatCode="0%">
                  <c:v>0.92</c:v>
                </c:pt>
              </c:numCache>
            </c:numRef>
          </c:val>
          <c:extLst>
            <c:ext xmlns:c16="http://schemas.microsoft.com/office/drawing/2014/chart" uri="{C3380CC4-5D6E-409C-BE32-E72D297353CC}">
              <c16:uniqueId val="{0000000A-190D-40E2-8C29-BE9A961DF0F1}"/>
            </c:ext>
          </c:extLst>
        </c:ser>
        <c:dLbls>
          <c:showLegendKey val="0"/>
          <c:showVal val="0"/>
          <c:showCatName val="0"/>
          <c:showSerName val="0"/>
          <c:showPercent val="0"/>
          <c:showBubbleSize val="0"/>
        </c:dLbls>
        <c:gapWidth val="139"/>
        <c:axId val="-63561056"/>
        <c:axId val="-63558736"/>
      </c:barChart>
      <c:catAx>
        <c:axId val="-63561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558736"/>
        <c:crosses val="autoZero"/>
        <c:auto val="1"/>
        <c:lblAlgn val="ctr"/>
        <c:lblOffset val="0"/>
        <c:noMultiLvlLbl val="0"/>
      </c:catAx>
      <c:valAx>
        <c:axId val="-63558736"/>
        <c:scaling>
          <c:orientation val="minMax"/>
          <c:max val="1"/>
        </c:scaling>
        <c:delete val="1"/>
        <c:axPos val="t"/>
        <c:numFmt formatCode="0%" sourceLinked="1"/>
        <c:majorTickMark val="none"/>
        <c:minorTickMark val="none"/>
        <c:tickLblPos val="nextTo"/>
        <c:crossAx val="-63561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8EB1-4BF7-90E2-EA55B94C400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Pakistan</c:v>
                </c:pt>
                <c:pt idx="4">
                  <c:v>Mexico</c:v>
                </c:pt>
                <c:pt idx="5">
                  <c:v>Kenya</c:v>
                </c:pt>
                <c:pt idx="6">
                  <c:v>Hong Kong (China)</c:v>
                </c:pt>
                <c:pt idx="7">
                  <c:v>France</c:v>
                </c:pt>
                <c:pt idx="8">
                  <c:v>Poland</c:v>
                </c:pt>
                <c:pt idx="9">
                  <c:v>South Africa</c:v>
                </c:pt>
                <c:pt idx="10">
                  <c:v>Turkey</c:v>
                </c:pt>
                <c:pt idx="11">
                  <c:v>Italy</c:v>
                </c:pt>
                <c:pt idx="12">
                  <c:v>Canada</c:v>
                </c:pt>
                <c:pt idx="13">
                  <c:v>India</c:v>
                </c:pt>
                <c:pt idx="14">
                  <c:v>Australia</c:v>
                </c:pt>
                <c:pt idx="15">
                  <c:v>China</c:v>
                </c:pt>
                <c:pt idx="16">
                  <c:v>United States</c:v>
                </c:pt>
                <c:pt idx="17">
                  <c:v>Egypt</c:v>
                </c:pt>
                <c:pt idx="18">
                  <c:v>Nigeria</c:v>
                </c:pt>
                <c:pt idx="19">
                  <c:v>Brazil</c:v>
                </c:pt>
                <c:pt idx="20">
                  <c:v>Sweden</c:v>
                </c:pt>
                <c:pt idx="21">
                  <c:v>Great Britain</c:v>
                </c:pt>
                <c:pt idx="22">
                  <c:v>Tunisia</c:v>
                </c:pt>
                <c:pt idx="23">
                  <c:v>Germany</c:v>
                </c:pt>
                <c:pt idx="24">
                  <c:v>Japan</c:v>
                </c:pt>
                <c:pt idx="25">
                  <c:v>South Korea</c:v>
                </c:pt>
              </c:strCache>
            </c:strRef>
          </c:cat>
          <c:val>
            <c:numRef>
              <c:f>Sheet1!$B$2:$B$27</c:f>
              <c:numCache>
                <c:formatCode>General</c:formatCode>
                <c:ptCount val="26"/>
                <c:pt idx="0" formatCode="0%">
                  <c:v>0.87</c:v>
                </c:pt>
                <c:pt idx="2" formatCode="0%">
                  <c:v>0.95</c:v>
                </c:pt>
                <c:pt idx="3" formatCode="0%">
                  <c:v>0.95</c:v>
                </c:pt>
                <c:pt idx="4" formatCode="0%">
                  <c:v>0.94</c:v>
                </c:pt>
                <c:pt idx="5" formatCode="0%">
                  <c:v>0.94</c:v>
                </c:pt>
                <c:pt idx="6" formatCode="0%">
                  <c:v>0.93</c:v>
                </c:pt>
                <c:pt idx="7" formatCode="0%">
                  <c:v>0.91</c:v>
                </c:pt>
                <c:pt idx="8" formatCode="0%">
                  <c:v>0.9</c:v>
                </c:pt>
                <c:pt idx="9" formatCode="0%">
                  <c:v>0.9</c:v>
                </c:pt>
                <c:pt idx="10" formatCode="0%">
                  <c:v>0.9</c:v>
                </c:pt>
                <c:pt idx="11" formatCode="0%">
                  <c:v>0.9</c:v>
                </c:pt>
                <c:pt idx="12" formatCode="0%">
                  <c:v>0.88</c:v>
                </c:pt>
                <c:pt idx="13" formatCode="0%">
                  <c:v>0.88</c:v>
                </c:pt>
                <c:pt idx="14" formatCode="0%">
                  <c:v>0.87</c:v>
                </c:pt>
                <c:pt idx="15" formatCode="0%">
                  <c:v>0.87</c:v>
                </c:pt>
                <c:pt idx="16" formatCode="0%">
                  <c:v>0.86</c:v>
                </c:pt>
                <c:pt idx="17" formatCode="0%">
                  <c:v>0.86</c:v>
                </c:pt>
                <c:pt idx="18" formatCode="0%">
                  <c:v>0.86</c:v>
                </c:pt>
                <c:pt idx="19" formatCode="0%">
                  <c:v>0.85</c:v>
                </c:pt>
                <c:pt idx="20" formatCode="0%">
                  <c:v>0.84</c:v>
                </c:pt>
                <c:pt idx="21" formatCode="0%">
                  <c:v>0.83</c:v>
                </c:pt>
                <c:pt idx="22" formatCode="0%">
                  <c:v>0.82</c:v>
                </c:pt>
                <c:pt idx="23" formatCode="0%">
                  <c:v>0.76</c:v>
                </c:pt>
                <c:pt idx="24" formatCode="0%">
                  <c:v>0.76</c:v>
                </c:pt>
                <c:pt idx="25" formatCode="0%">
                  <c:v>0.74</c:v>
                </c:pt>
              </c:numCache>
            </c:numRef>
          </c:val>
          <c:extLst>
            <c:ext xmlns:c16="http://schemas.microsoft.com/office/drawing/2014/chart" uri="{C3380CC4-5D6E-409C-BE32-E72D297353CC}">
              <c16:uniqueId val="{00000002-8EB1-4BF7-90E2-EA55B94C400C}"/>
            </c:ext>
          </c:extLst>
        </c:ser>
        <c:dLbls>
          <c:showLegendKey val="0"/>
          <c:showVal val="0"/>
          <c:showCatName val="0"/>
          <c:showSerName val="0"/>
          <c:showPercent val="0"/>
          <c:showBubbleSize val="0"/>
        </c:dLbls>
        <c:gapWidth val="115"/>
        <c:axId val="-63492832"/>
        <c:axId val="-63490512"/>
      </c:barChart>
      <c:catAx>
        <c:axId val="-63492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90512"/>
        <c:crosses val="autoZero"/>
        <c:auto val="1"/>
        <c:lblAlgn val="ctr"/>
        <c:lblOffset val="0"/>
        <c:noMultiLvlLbl val="0"/>
      </c:catAx>
      <c:valAx>
        <c:axId val="-63490512"/>
        <c:scaling>
          <c:orientation val="minMax"/>
          <c:max val="1"/>
        </c:scaling>
        <c:delete val="1"/>
        <c:axPos val="t"/>
        <c:numFmt formatCode="0%" sourceLinked="1"/>
        <c:majorTickMark val="none"/>
        <c:minorTickMark val="none"/>
        <c:tickLblPos val="nextTo"/>
        <c:crossAx val="-6349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90D-40E2-8C29-BE9A961DF0F1}"/>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90D-40E2-8C29-BE9A961DF0F1}"/>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90D-40E2-8C29-BE9A961DF0F1}"/>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90D-40E2-8C29-BE9A961DF0F1}"/>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190D-40E2-8C29-BE9A961DF0F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North America</c:v>
                </c:pt>
                <c:pt idx="5">
                  <c:v>BIC</c:v>
                </c:pt>
                <c:pt idx="6">
                  <c:v>APAC</c:v>
                </c:pt>
                <c:pt idx="7">
                  <c:v>Europe</c:v>
                </c:pt>
                <c:pt idx="8">
                  <c:v>G-8 Countries</c:v>
                </c:pt>
              </c:strCache>
            </c:strRef>
          </c:cat>
          <c:val>
            <c:numRef>
              <c:f>Sheet1!$B$2:$B$10</c:f>
              <c:numCache>
                <c:formatCode>General</c:formatCode>
                <c:ptCount val="9"/>
                <c:pt idx="0" formatCode="0%">
                  <c:v>0.87</c:v>
                </c:pt>
                <c:pt idx="2" formatCode="0%">
                  <c:v>0.89</c:v>
                </c:pt>
                <c:pt idx="3" formatCode="0%">
                  <c:v>0.89</c:v>
                </c:pt>
                <c:pt idx="4" formatCode="0%">
                  <c:v>0.87</c:v>
                </c:pt>
                <c:pt idx="5" formatCode="0%">
                  <c:v>0.87</c:v>
                </c:pt>
                <c:pt idx="6" formatCode="0%">
                  <c:v>0.86</c:v>
                </c:pt>
                <c:pt idx="7" formatCode="0%">
                  <c:v>0.85</c:v>
                </c:pt>
                <c:pt idx="8" formatCode="0%">
                  <c:v>0.84</c:v>
                </c:pt>
              </c:numCache>
            </c:numRef>
          </c:val>
          <c:extLst>
            <c:ext xmlns:c16="http://schemas.microsoft.com/office/drawing/2014/chart" uri="{C3380CC4-5D6E-409C-BE32-E72D297353CC}">
              <c16:uniqueId val="{0000000A-190D-40E2-8C29-BE9A961DF0F1}"/>
            </c:ext>
          </c:extLst>
        </c:ser>
        <c:dLbls>
          <c:showLegendKey val="0"/>
          <c:showVal val="0"/>
          <c:showCatName val="0"/>
          <c:showSerName val="0"/>
          <c:showPercent val="0"/>
          <c:showBubbleSize val="0"/>
        </c:dLbls>
        <c:gapWidth val="139"/>
        <c:axId val="-63428736"/>
        <c:axId val="-63426416"/>
      </c:barChart>
      <c:catAx>
        <c:axId val="-63428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26416"/>
        <c:crosses val="autoZero"/>
        <c:auto val="1"/>
        <c:lblAlgn val="ctr"/>
        <c:lblOffset val="0"/>
        <c:noMultiLvlLbl val="0"/>
      </c:catAx>
      <c:valAx>
        <c:axId val="-63426416"/>
        <c:scaling>
          <c:orientation val="minMax"/>
          <c:max val="1"/>
        </c:scaling>
        <c:delete val="1"/>
        <c:axPos val="t"/>
        <c:numFmt formatCode="0%" sourceLinked="1"/>
        <c:majorTickMark val="none"/>
        <c:minorTickMark val="none"/>
        <c:tickLblPos val="nextTo"/>
        <c:crossAx val="-63428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8EB1-4BF7-90E2-EA55B94C400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Mexico</c:v>
                </c:pt>
                <c:pt idx="3">
                  <c:v>Indonesia</c:v>
                </c:pt>
                <c:pt idx="4">
                  <c:v>Pakistan</c:v>
                </c:pt>
                <c:pt idx="5">
                  <c:v>Kenya</c:v>
                </c:pt>
                <c:pt idx="6">
                  <c:v>Canada</c:v>
                </c:pt>
                <c:pt idx="7">
                  <c:v>Turkey</c:v>
                </c:pt>
                <c:pt idx="8">
                  <c:v>Poland</c:v>
                </c:pt>
                <c:pt idx="9">
                  <c:v>South Africa</c:v>
                </c:pt>
                <c:pt idx="10">
                  <c:v>Sweden</c:v>
                </c:pt>
                <c:pt idx="11">
                  <c:v>Australia</c:v>
                </c:pt>
                <c:pt idx="12">
                  <c:v>France</c:v>
                </c:pt>
                <c:pt idx="13">
                  <c:v>India</c:v>
                </c:pt>
                <c:pt idx="14">
                  <c:v>Italy</c:v>
                </c:pt>
                <c:pt idx="15">
                  <c:v>Hong Kong (China)</c:v>
                </c:pt>
                <c:pt idx="16">
                  <c:v>Great Britain</c:v>
                </c:pt>
                <c:pt idx="17">
                  <c:v>Brazil</c:v>
                </c:pt>
                <c:pt idx="18">
                  <c:v>Germany</c:v>
                </c:pt>
                <c:pt idx="19">
                  <c:v>United States</c:v>
                </c:pt>
                <c:pt idx="20">
                  <c:v>Egypt</c:v>
                </c:pt>
                <c:pt idx="21">
                  <c:v>China</c:v>
                </c:pt>
                <c:pt idx="22">
                  <c:v>South Korea</c:v>
                </c:pt>
                <c:pt idx="23">
                  <c:v>Japan</c:v>
                </c:pt>
                <c:pt idx="24">
                  <c:v>Nigeria</c:v>
                </c:pt>
                <c:pt idx="25">
                  <c:v>Tunisia</c:v>
                </c:pt>
              </c:strCache>
            </c:strRef>
          </c:cat>
          <c:val>
            <c:numRef>
              <c:f>Sheet1!$B$2:$B$27</c:f>
              <c:numCache>
                <c:formatCode>General</c:formatCode>
                <c:ptCount val="26"/>
                <c:pt idx="0" formatCode="0%">
                  <c:v>0.91</c:v>
                </c:pt>
                <c:pt idx="2" formatCode="0%">
                  <c:v>0.97</c:v>
                </c:pt>
                <c:pt idx="3" formatCode="0%">
                  <c:v>0.97</c:v>
                </c:pt>
                <c:pt idx="4" formatCode="0%">
                  <c:v>0.97</c:v>
                </c:pt>
                <c:pt idx="5" formatCode="0%">
                  <c:v>0.96</c:v>
                </c:pt>
                <c:pt idx="6" formatCode="0%">
                  <c:v>0.95</c:v>
                </c:pt>
                <c:pt idx="7" formatCode="0%">
                  <c:v>0.94</c:v>
                </c:pt>
                <c:pt idx="8" formatCode="0%">
                  <c:v>0.93</c:v>
                </c:pt>
                <c:pt idx="9" formatCode="0%">
                  <c:v>0.93</c:v>
                </c:pt>
                <c:pt idx="10" formatCode="0%">
                  <c:v>0.93</c:v>
                </c:pt>
                <c:pt idx="11" formatCode="0%">
                  <c:v>0.92</c:v>
                </c:pt>
                <c:pt idx="12" formatCode="0%">
                  <c:v>0.92</c:v>
                </c:pt>
                <c:pt idx="13" formatCode="0%">
                  <c:v>0.92</c:v>
                </c:pt>
                <c:pt idx="14" formatCode="0%">
                  <c:v>0.92</c:v>
                </c:pt>
                <c:pt idx="15" formatCode="0%">
                  <c:v>0.92</c:v>
                </c:pt>
                <c:pt idx="16" formatCode="0%">
                  <c:v>0.91</c:v>
                </c:pt>
                <c:pt idx="17" formatCode="0%">
                  <c:v>0.9</c:v>
                </c:pt>
                <c:pt idx="18" formatCode="0%">
                  <c:v>0.9</c:v>
                </c:pt>
                <c:pt idx="19" formatCode="0%">
                  <c:v>0.9</c:v>
                </c:pt>
                <c:pt idx="20" formatCode="0%">
                  <c:v>0.9</c:v>
                </c:pt>
                <c:pt idx="21" formatCode="0%">
                  <c:v>0.88</c:v>
                </c:pt>
                <c:pt idx="22" formatCode="0%">
                  <c:v>0.84</c:v>
                </c:pt>
                <c:pt idx="23" formatCode="0%">
                  <c:v>0.83</c:v>
                </c:pt>
                <c:pt idx="24" formatCode="0%">
                  <c:v>0.83</c:v>
                </c:pt>
                <c:pt idx="25" formatCode="0%">
                  <c:v>0.8</c:v>
                </c:pt>
              </c:numCache>
            </c:numRef>
          </c:val>
          <c:extLst>
            <c:ext xmlns:c16="http://schemas.microsoft.com/office/drawing/2014/chart" uri="{C3380CC4-5D6E-409C-BE32-E72D297353CC}">
              <c16:uniqueId val="{00000002-8EB1-4BF7-90E2-EA55B94C400C}"/>
            </c:ext>
          </c:extLst>
        </c:ser>
        <c:dLbls>
          <c:showLegendKey val="0"/>
          <c:showVal val="0"/>
          <c:showCatName val="0"/>
          <c:showSerName val="0"/>
          <c:showPercent val="0"/>
          <c:showBubbleSize val="0"/>
        </c:dLbls>
        <c:gapWidth val="115"/>
        <c:axId val="-76709984"/>
        <c:axId val="-76708208"/>
      </c:barChart>
      <c:catAx>
        <c:axId val="-76709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708208"/>
        <c:crosses val="autoZero"/>
        <c:auto val="1"/>
        <c:lblAlgn val="ctr"/>
        <c:lblOffset val="0"/>
        <c:noMultiLvlLbl val="0"/>
      </c:catAx>
      <c:valAx>
        <c:axId val="-76708208"/>
        <c:scaling>
          <c:orientation val="minMax"/>
          <c:max val="1"/>
        </c:scaling>
        <c:delete val="1"/>
        <c:axPos val="t"/>
        <c:numFmt formatCode="0%" sourceLinked="1"/>
        <c:majorTickMark val="none"/>
        <c:minorTickMark val="none"/>
        <c:tickLblPos val="nextTo"/>
        <c:crossAx val="-76709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90D-40E2-8C29-BE9A961DF0F1}"/>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90D-40E2-8C29-BE9A961DF0F1}"/>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90D-40E2-8C29-BE9A961DF0F1}"/>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90D-40E2-8C29-BE9A961DF0F1}"/>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190D-40E2-8C29-BE9A961DF0F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North America</c:v>
                </c:pt>
                <c:pt idx="5">
                  <c:v>Europe</c:v>
                </c:pt>
                <c:pt idx="6">
                  <c:v>APAC</c:v>
                </c:pt>
                <c:pt idx="7">
                  <c:v>G-8 Countries</c:v>
                </c:pt>
                <c:pt idx="8">
                  <c:v>BIC</c:v>
                </c:pt>
              </c:strCache>
            </c:strRef>
          </c:cat>
          <c:val>
            <c:numRef>
              <c:f>Sheet1!$B$2:$B$10</c:f>
              <c:numCache>
                <c:formatCode>General</c:formatCode>
                <c:ptCount val="9"/>
                <c:pt idx="0" formatCode="0%">
                  <c:v>0.91</c:v>
                </c:pt>
                <c:pt idx="2" formatCode="0%">
                  <c:v>0.93</c:v>
                </c:pt>
                <c:pt idx="3" formatCode="0%">
                  <c:v>0.93</c:v>
                </c:pt>
                <c:pt idx="4" formatCode="0%">
                  <c:v>0.92</c:v>
                </c:pt>
                <c:pt idx="5" formatCode="0%">
                  <c:v>0.92</c:v>
                </c:pt>
                <c:pt idx="6" formatCode="0%">
                  <c:v>0.9</c:v>
                </c:pt>
                <c:pt idx="7" formatCode="0%">
                  <c:v>0.9</c:v>
                </c:pt>
                <c:pt idx="8" formatCode="0%">
                  <c:v>0.9</c:v>
                </c:pt>
              </c:numCache>
            </c:numRef>
          </c:val>
          <c:extLst>
            <c:ext xmlns:c16="http://schemas.microsoft.com/office/drawing/2014/chart" uri="{C3380CC4-5D6E-409C-BE32-E72D297353CC}">
              <c16:uniqueId val="{0000000A-190D-40E2-8C29-BE9A961DF0F1}"/>
            </c:ext>
          </c:extLst>
        </c:ser>
        <c:dLbls>
          <c:showLegendKey val="0"/>
          <c:showVal val="0"/>
          <c:showCatName val="0"/>
          <c:showSerName val="0"/>
          <c:showPercent val="0"/>
          <c:showBubbleSize val="0"/>
        </c:dLbls>
        <c:gapWidth val="139"/>
        <c:axId val="-62809536"/>
        <c:axId val="-62803456"/>
      </c:barChart>
      <c:catAx>
        <c:axId val="-62809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803456"/>
        <c:crosses val="autoZero"/>
        <c:auto val="1"/>
        <c:lblAlgn val="ctr"/>
        <c:lblOffset val="0"/>
        <c:noMultiLvlLbl val="0"/>
      </c:catAx>
      <c:valAx>
        <c:axId val="-62803456"/>
        <c:scaling>
          <c:orientation val="minMax"/>
          <c:max val="1"/>
        </c:scaling>
        <c:delete val="1"/>
        <c:axPos val="t"/>
        <c:numFmt formatCode="0%" sourceLinked="1"/>
        <c:majorTickMark val="none"/>
        <c:minorTickMark val="none"/>
        <c:tickLblPos val="nextTo"/>
        <c:crossAx val="-62809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Sheet1!$B$2:$B$7</c:f>
              <c:numCache>
                <c:formatCode>0%</c:formatCode>
                <c:ptCount val="6"/>
                <c:pt idx="0">
                  <c:v>0.48</c:v>
                </c:pt>
                <c:pt idx="1">
                  <c:v>0.44</c:v>
                </c:pt>
                <c:pt idx="2">
                  <c:v>0.4</c:v>
                </c:pt>
                <c:pt idx="3">
                  <c:v>0.42</c:v>
                </c:pt>
                <c:pt idx="4">
                  <c:v>0.38</c:v>
                </c:pt>
              </c:numCache>
            </c:numRef>
          </c:val>
          <c:extLst>
            <c:ext xmlns:c16="http://schemas.microsoft.com/office/drawing/2014/chart" uri="{C3380CC4-5D6E-409C-BE32-E72D297353CC}">
              <c16:uniqueId val="{00000000-5E43-4A1F-8B4C-51625E6D8C7B}"/>
            </c:ext>
          </c:extLst>
        </c:ser>
        <c:ser>
          <c:idx val="1"/>
          <c:order val="1"/>
          <c:tx>
            <c:strRef>
              <c:f>Sheet1!$C$1</c:f>
              <c:strCache>
                <c:ptCount val="1"/>
                <c:pt idx="0">
                  <c:v>Somewhat likely</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Sheet1!$C$2:$C$7</c:f>
              <c:numCache>
                <c:formatCode>0%</c:formatCode>
                <c:ptCount val="6"/>
                <c:pt idx="0">
                  <c:v>0.28000000000000003</c:v>
                </c:pt>
                <c:pt idx="1">
                  <c:v>0.32</c:v>
                </c:pt>
                <c:pt idx="2">
                  <c:v>0.33</c:v>
                </c:pt>
                <c:pt idx="3">
                  <c:v>0.32</c:v>
                </c:pt>
                <c:pt idx="4">
                  <c:v>0.35</c:v>
                </c:pt>
              </c:numCache>
            </c:numRef>
          </c:val>
          <c:extLst>
            <c:ext xmlns:c16="http://schemas.microsoft.com/office/drawing/2014/chart" uri="{C3380CC4-5D6E-409C-BE32-E72D297353CC}">
              <c16:uniqueId val="{00000001-5E43-4A1F-8B4C-51625E6D8C7B}"/>
            </c:ext>
          </c:extLst>
        </c:ser>
        <c:ser>
          <c:idx val="2"/>
          <c:order val="2"/>
          <c:tx>
            <c:strRef>
              <c:f>Sheet1!$D$1</c:f>
              <c:strCache>
                <c:ptCount val="1"/>
                <c:pt idx="0">
                  <c:v>Not very likely</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Sheet1!$D$2:$D$7</c:f>
              <c:numCache>
                <c:formatCode>0%</c:formatCode>
                <c:ptCount val="6"/>
                <c:pt idx="0">
                  <c:v>0.15</c:v>
                </c:pt>
                <c:pt idx="1">
                  <c:v>0.16</c:v>
                </c:pt>
                <c:pt idx="2">
                  <c:v>0.18</c:v>
                </c:pt>
                <c:pt idx="3">
                  <c:v>0.18</c:v>
                </c:pt>
                <c:pt idx="4">
                  <c:v>0.19</c:v>
                </c:pt>
              </c:numCache>
            </c:numRef>
          </c:val>
          <c:extLst>
            <c:ext xmlns:c16="http://schemas.microsoft.com/office/drawing/2014/chart" uri="{C3380CC4-5D6E-409C-BE32-E72D297353CC}">
              <c16:uniqueId val="{00000002-5E43-4A1F-8B4C-51625E6D8C7B}"/>
            </c:ext>
          </c:extLst>
        </c:ser>
        <c:ser>
          <c:idx val="3"/>
          <c:order val="3"/>
          <c:tx>
            <c:strRef>
              <c:f>Sheet1!$E$1</c:f>
              <c:strCache>
                <c:ptCount val="1"/>
                <c:pt idx="0">
                  <c:v>Not at all likely</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Sheet1!$E$2:$E$7</c:f>
              <c:numCache>
                <c:formatCode>0%</c:formatCode>
                <c:ptCount val="6"/>
                <c:pt idx="0">
                  <c:v>0.09</c:v>
                </c:pt>
                <c:pt idx="1">
                  <c:v>0.08</c:v>
                </c:pt>
                <c:pt idx="2">
                  <c:v>0.08</c:v>
                </c:pt>
                <c:pt idx="3">
                  <c:v>0.08</c:v>
                </c:pt>
                <c:pt idx="4">
                  <c:v>0.09</c:v>
                </c:pt>
              </c:numCache>
            </c:numRef>
          </c:val>
          <c:extLst>
            <c:ext xmlns:c16="http://schemas.microsoft.com/office/drawing/2014/chart" uri="{C3380CC4-5D6E-409C-BE32-E72D297353CC}">
              <c16:uniqueId val="{00000003-5E43-4A1F-8B4C-51625E6D8C7B}"/>
            </c:ext>
          </c:extLst>
        </c:ser>
        <c:dLbls>
          <c:showLegendKey val="0"/>
          <c:showVal val="0"/>
          <c:showCatName val="0"/>
          <c:showSerName val="0"/>
          <c:showPercent val="0"/>
          <c:showBubbleSize val="0"/>
        </c:dLbls>
        <c:gapWidth val="150"/>
        <c:overlap val="100"/>
        <c:axId val="-66504080"/>
        <c:axId val="-194692976"/>
      </c:barChart>
      <c:catAx>
        <c:axId val="-66504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692976"/>
        <c:crosses val="autoZero"/>
        <c:auto val="1"/>
        <c:lblAlgn val="ctr"/>
        <c:lblOffset val="100"/>
        <c:noMultiLvlLbl val="0"/>
      </c:catAx>
      <c:valAx>
        <c:axId val="-194692976"/>
        <c:scaling>
          <c:orientation val="minMax"/>
        </c:scaling>
        <c:delete val="1"/>
        <c:axPos val="t"/>
        <c:numFmt formatCode="0%" sourceLinked="1"/>
        <c:majorTickMark val="none"/>
        <c:minorTickMark val="none"/>
        <c:tickLblPos val="nextTo"/>
        <c:crossAx val="-66504080"/>
        <c:crosses val="autoZero"/>
        <c:crossBetween val="between"/>
      </c:valAx>
      <c:spPr>
        <a:noFill/>
        <a:ln>
          <a:noFill/>
        </a:ln>
        <a:effectLst/>
      </c:spPr>
    </c:plotArea>
    <c:legend>
      <c:legendPos val="b"/>
      <c:layout>
        <c:manualLayout>
          <c:xMode val="edge"/>
          <c:yMode val="edge"/>
          <c:x val="0.175645839408963"/>
          <c:y val="0.90547993335939403"/>
          <c:w val="0.77833795081170398"/>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FCA9-49EF-9C61-F513488F357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Mexico</c:v>
                </c:pt>
                <c:pt idx="4">
                  <c:v>South Africa</c:v>
                </c:pt>
                <c:pt idx="5">
                  <c:v>Great Britain</c:v>
                </c:pt>
                <c:pt idx="6">
                  <c:v>Australia</c:v>
                </c:pt>
                <c:pt idx="7">
                  <c:v>Canada</c:v>
                </c:pt>
                <c:pt idx="8">
                  <c:v>United States</c:v>
                </c:pt>
                <c:pt idx="9">
                  <c:v>Sweden</c:v>
                </c:pt>
                <c:pt idx="10">
                  <c:v>France</c:v>
                </c:pt>
                <c:pt idx="11">
                  <c:v>South Korea</c:v>
                </c:pt>
                <c:pt idx="12">
                  <c:v>Brazil</c:v>
                </c:pt>
                <c:pt idx="13">
                  <c:v>China</c:v>
                </c:pt>
                <c:pt idx="14">
                  <c:v>India</c:v>
                </c:pt>
                <c:pt idx="15">
                  <c:v>Egypt</c:v>
                </c:pt>
                <c:pt idx="16">
                  <c:v>Hong Kong (China)</c:v>
                </c:pt>
                <c:pt idx="17">
                  <c:v>Kenya</c:v>
                </c:pt>
                <c:pt idx="18">
                  <c:v>Turkey</c:v>
                </c:pt>
                <c:pt idx="19">
                  <c:v>Japan</c:v>
                </c:pt>
                <c:pt idx="20">
                  <c:v>Germany</c:v>
                </c:pt>
                <c:pt idx="21">
                  <c:v>Italy</c:v>
                </c:pt>
                <c:pt idx="22">
                  <c:v>Pakistan</c:v>
                </c:pt>
                <c:pt idx="23">
                  <c:v>Tunisia</c:v>
                </c:pt>
                <c:pt idx="24">
                  <c:v>Nigeria</c:v>
                </c:pt>
                <c:pt idx="25">
                  <c:v>Poland</c:v>
                </c:pt>
              </c:strCache>
            </c:strRef>
          </c:cat>
          <c:val>
            <c:numRef>
              <c:f>Sheet1!$B$2:$B$27</c:f>
              <c:numCache>
                <c:formatCode>General</c:formatCode>
                <c:ptCount val="26"/>
                <c:pt idx="0" formatCode="0%">
                  <c:v>0.72</c:v>
                </c:pt>
                <c:pt idx="2" formatCode="0%">
                  <c:v>0.84</c:v>
                </c:pt>
                <c:pt idx="3" formatCode="0%">
                  <c:v>0.8</c:v>
                </c:pt>
                <c:pt idx="4" formatCode="0%">
                  <c:v>0.8</c:v>
                </c:pt>
                <c:pt idx="5" formatCode="0%">
                  <c:v>0.8</c:v>
                </c:pt>
                <c:pt idx="6" formatCode="0%">
                  <c:v>0.78</c:v>
                </c:pt>
                <c:pt idx="7" formatCode="0%">
                  <c:v>0.77</c:v>
                </c:pt>
                <c:pt idx="8" formatCode="0%">
                  <c:v>0.77</c:v>
                </c:pt>
                <c:pt idx="9" formatCode="0%">
                  <c:v>0.75</c:v>
                </c:pt>
                <c:pt idx="10" formatCode="0%">
                  <c:v>0.75</c:v>
                </c:pt>
                <c:pt idx="11" formatCode="0%">
                  <c:v>0.74</c:v>
                </c:pt>
                <c:pt idx="12" formatCode="0%">
                  <c:v>0.74</c:v>
                </c:pt>
                <c:pt idx="13" formatCode="0%">
                  <c:v>0.74</c:v>
                </c:pt>
                <c:pt idx="14" formatCode="0%">
                  <c:v>0.74</c:v>
                </c:pt>
                <c:pt idx="15" formatCode="0%">
                  <c:v>0.73</c:v>
                </c:pt>
                <c:pt idx="16" formatCode="0%">
                  <c:v>0.73</c:v>
                </c:pt>
                <c:pt idx="17" formatCode="0%">
                  <c:v>0.72</c:v>
                </c:pt>
                <c:pt idx="18" formatCode="0%">
                  <c:v>0.71</c:v>
                </c:pt>
                <c:pt idx="19" formatCode="0%">
                  <c:v>0.71</c:v>
                </c:pt>
                <c:pt idx="20" formatCode="0%">
                  <c:v>0.69</c:v>
                </c:pt>
                <c:pt idx="21" formatCode="0%">
                  <c:v>0.65</c:v>
                </c:pt>
                <c:pt idx="22" formatCode="0%">
                  <c:v>0.63</c:v>
                </c:pt>
                <c:pt idx="23" formatCode="0%">
                  <c:v>0.62</c:v>
                </c:pt>
                <c:pt idx="24" formatCode="0%">
                  <c:v>0.6</c:v>
                </c:pt>
                <c:pt idx="25" formatCode="0%">
                  <c:v>0.57999999999999996</c:v>
                </c:pt>
              </c:numCache>
            </c:numRef>
          </c:val>
          <c:extLst>
            <c:ext xmlns:c16="http://schemas.microsoft.com/office/drawing/2014/chart" uri="{C3380CC4-5D6E-409C-BE32-E72D297353CC}">
              <c16:uniqueId val="{00000002-FCA9-49EF-9C61-F513488F357D}"/>
            </c:ext>
          </c:extLst>
        </c:ser>
        <c:dLbls>
          <c:showLegendKey val="0"/>
          <c:showVal val="0"/>
          <c:showCatName val="0"/>
          <c:showSerName val="0"/>
          <c:showPercent val="0"/>
          <c:showBubbleSize val="0"/>
        </c:dLbls>
        <c:gapWidth val="115"/>
        <c:axId val="-76810624"/>
        <c:axId val="-76808848"/>
      </c:barChart>
      <c:catAx>
        <c:axId val="-76810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848"/>
        <c:crosses val="autoZero"/>
        <c:auto val="1"/>
        <c:lblAlgn val="ctr"/>
        <c:lblOffset val="0"/>
        <c:noMultiLvlLbl val="0"/>
      </c:catAx>
      <c:valAx>
        <c:axId val="-76808848"/>
        <c:scaling>
          <c:orientation val="minMax"/>
          <c:max val="1"/>
        </c:scaling>
        <c:delete val="1"/>
        <c:axPos val="t"/>
        <c:numFmt formatCode="0%" sourceLinked="1"/>
        <c:majorTickMark val="none"/>
        <c:minorTickMark val="none"/>
        <c:tickLblPos val="nextTo"/>
        <c:crossAx val="-76810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6F4B-46D2-AF79-5D5D0B20C21C}"/>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6F4B-46D2-AF79-5D5D0B20C21C}"/>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6F4B-46D2-AF79-5D5D0B20C21C}"/>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6F4B-46D2-AF79-5D5D0B20C21C}"/>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6F4B-46D2-AF79-5D5D0B20C21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APAC</c:v>
                </c:pt>
                <c:pt idx="5">
                  <c:v>G-8 Countries</c:v>
                </c:pt>
                <c:pt idx="6">
                  <c:v>BIC</c:v>
                </c:pt>
                <c:pt idx="7">
                  <c:v>Middle East/Africa</c:v>
                </c:pt>
                <c:pt idx="8">
                  <c:v>Europe</c:v>
                </c:pt>
              </c:strCache>
            </c:strRef>
          </c:cat>
          <c:val>
            <c:numRef>
              <c:f>Sheet1!$B$2:$B$10</c:f>
              <c:numCache>
                <c:formatCode>General</c:formatCode>
                <c:ptCount val="9"/>
                <c:pt idx="0" formatCode="0%">
                  <c:v>0.72</c:v>
                </c:pt>
                <c:pt idx="2" formatCode="0%">
                  <c:v>0.77</c:v>
                </c:pt>
                <c:pt idx="3" formatCode="0%">
                  <c:v>0.77</c:v>
                </c:pt>
                <c:pt idx="4" formatCode="0%">
                  <c:v>0.75</c:v>
                </c:pt>
                <c:pt idx="5" formatCode="0%">
                  <c:v>0.74</c:v>
                </c:pt>
                <c:pt idx="6" formatCode="0%">
                  <c:v>0.74</c:v>
                </c:pt>
                <c:pt idx="7" formatCode="0%">
                  <c:v>0.72</c:v>
                </c:pt>
                <c:pt idx="8" formatCode="0%">
                  <c:v>0.7</c:v>
                </c:pt>
              </c:numCache>
            </c:numRef>
          </c:val>
          <c:extLst>
            <c:ext xmlns:c16="http://schemas.microsoft.com/office/drawing/2014/chart" uri="{C3380CC4-5D6E-409C-BE32-E72D297353CC}">
              <c16:uniqueId val="{0000000A-6F4B-46D2-AF79-5D5D0B20C21C}"/>
            </c:ext>
          </c:extLst>
        </c:ser>
        <c:dLbls>
          <c:showLegendKey val="0"/>
          <c:showVal val="0"/>
          <c:showCatName val="0"/>
          <c:showSerName val="0"/>
          <c:showPercent val="0"/>
          <c:showBubbleSize val="0"/>
        </c:dLbls>
        <c:gapWidth val="139"/>
        <c:axId val="-66670736"/>
        <c:axId val="-66668960"/>
      </c:barChart>
      <c:catAx>
        <c:axId val="-66670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668960"/>
        <c:crosses val="autoZero"/>
        <c:auto val="1"/>
        <c:lblAlgn val="ctr"/>
        <c:lblOffset val="0"/>
        <c:noMultiLvlLbl val="0"/>
      </c:catAx>
      <c:valAx>
        <c:axId val="-66668960"/>
        <c:scaling>
          <c:orientation val="minMax"/>
          <c:max val="1"/>
        </c:scaling>
        <c:delete val="1"/>
        <c:axPos val="t"/>
        <c:numFmt formatCode="0%" sourceLinked="1"/>
        <c:majorTickMark val="none"/>
        <c:minorTickMark val="none"/>
        <c:tickLblPos val="nextTo"/>
        <c:crossAx val="-66670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FCA9-49EF-9C61-F513488F357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Great Britain</c:v>
                </c:pt>
                <c:pt idx="4">
                  <c:v>South Africa</c:v>
                </c:pt>
                <c:pt idx="5">
                  <c:v>Canada</c:v>
                </c:pt>
                <c:pt idx="6">
                  <c:v>Mexico</c:v>
                </c:pt>
                <c:pt idx="7">
                  <c:v>Sweden</c:v>
                </c:pt>
                <c:pt idx="8">
                  <c:v>Australia</c:v>
                </c:pt>
                <c:pt idx="9">
                  <c:v>United States</c:v>
                </c:pt>
                <c:pt idx="10">
                  <c:v>France</c:v>
                </c:pt>
                <c:pt idx="11">
                  <c:v>South Korea</c:v>
                </c:pt>
                <c:pt idx="12">
                  <c:v>Hong Kong (China)</c:v>
                </c:pt>
                <c:pt idx="13">
                  <c:v>India</c:v>
                </c:pt>
                <c:pt idx="14">
                  <c:v>Turkey</c:v>
                </c:pt>
                <c:pt idx="15">
                  <c:v>Brazil</c:v>
                </c:pt>
                <c:pt idx="16">
                  <c:v>China</c:v>
                </c:pt>
                <c:pt idx="17">
                  <c:v>Germany</c:v>
                </c:pt>
                <c:pt idx="18">
                  <c:v>Kenya</c:v>
                </c:pt>
                <c:pt idx="19">
                  <c:v>Egypt</c:v>
                </c:pt>
                <c:pt idx="20">
                  <c:v>Japan</c:v>
                </c:pt>
                <c:pt idx="21">
                  <c:v>Italy</c:v>
                </c:pt>
                <c:pt idx="22">
                  <c:v>Tunisia</c:v>
                </c:pt>
                <c:pt idx="23">
                  <c:v>Poland</c:v>
                </c:pt>
                <c:pt idx="24">
                  <c:v>Pakistan</c:v>
                </c:pt>
                <c:pt idx="25">
                  <c:v>Nigeria</c:v>
                </c:pt>
              </c:strCache>
            </c:strRef>
          </c:cat>
          <c:val>
            <c:numRef>
              <c:f>Sheet1!$B$2:$B$27</c:f>
              <c:numCache>
                <c:formatCode>General</c:formatCode>
                <c:ptCount val="26"/>
                <c:pt idx="0" formatCode="0%">
                  <c:v>0.74</c:v>
                </c:pt>
                <c:pt idx="2" formatCode="0%">
                  <c:v>0.86</c:v>
                </c:pt>
                <c:pt idx="3" formatCode="0%">
                  <c:v>0.84</c:v>
                </c:pt>
                <c:pt idx="4" formatCode="0%">
                  <c:v>0.83</c:v>
                </c:pt>
                <c:pt idx="5" formatCode="0%">
                  <c:v>0.83</c:v>
                </c:pt>
                <c:pt idx="6" formatCode="0%">
                  <c:v>0.81</c:v>
                </c:pt>
                <c:pt idx="7" formatCode="0%">
                  <c:v>0.8</c:v>
                </c:pt>
                <c:pt idx="8" formatCode="0%">
                  <c:v>0.8</c:v>
                </c:pt>
                <c:pt idx="9" formatCode="0%">
                  <c:v>0.8</c:v>
                </c:pt>
                <c:pt idx="10" formatCode="0%">
                  <c:v>0.78</c:v>
                </c:pt>
                <c:pt idx="11" formatCode="0%">
                  <c:v>0.77</c:v>
                </c:pt>
                <c:pt idx="12" formatCode="0%">
                  <c:v>0.76</c:v>
                </c:pt>
                <c:pt idx="13" formatCode="0%">
                  <c:v>0.74</c:v>
                </c:pt>
                <c:pt idx="14" formatCode="0%">
                  <c:v>0.73</c:v>
                </c:pt>
                <c:pt idx="15" formatCode="0%">
                  <c:v>0.73</c:v>
                </c:pt>
                <c:pt idx="16" formatCode="0%">
                  <c:v>0.73</c:v>
                </c:pt>
                <c:pt idx="17" formatCode="0%">
                  <c:v>0.71</c:v>
                </c:pt>
                <c:pt idx="18" formatCode="0%">
                  <c:v>0.71</c:v>
                </c:pt>
                <c:pt idx="19" formatCode="0%">
                  <c:v>0.7</c:v>
                </c:pt>
                <c:pt idx="20" formatCode="0%">
                  <c:v>0.69</c:v>
                </c:pt>
                <c:pt idx="21" formatCode="0%">
                  <c:v>0.68</c:v>
                </c:pt>
                <c:pt idx="22" formatCode="0%">
                  <c:v>0.65</c:v>
                </c:pt>
                <c:pt idx="23" formatCode="0%">
                  <c:v>0.63</c:v>
                </c:pt>
                <c:pt idx="24" formatCode="0%">
                  <c:v>0.62</c:v>
                </c:pt>
                <c:pt idx="25" formatCode="0%">
                  <c:v>0.57999999999999996</c:v>
                </c:pt>
              </c:numCache>
            </c:numRef>
          </c:val>
          <c:extLst>
            <c:ext xmlns:c16="http://schemas.microsoft.com/office/drawing/2014/chart" uri="{C3380CC4-5D6E-409C-BE32-E72D297353CC}">
              <c16:uniqueId val="{00000002-FCA9-49EF-9C61-F513488F357D}"/>
            </c:ext>
          </c:extLst>
        </c:ser>
        <c:dLbls>
          <c:showLegendKey val="0"/>
          <c:showVal val="0"/>
          <c:showCatName val="0"/>
          <c:showSerName val="0"/>
          <c:showPercent val="0"/>
          <c:showBubbleSize val="0"/>
        </c:dLbls>
        <c:gapWidth val="115"/>
        <c:axId val="-62179280"/>
        <c:axId val="-62177072"/>
      </c:barChart>
      <c:catAx>
        <c:axId val="-62179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77072"/>
        <c:crosses val="autoZero"/>
        <c:auto val="1"/>
        <c:lblAlgn val="ctr"/>
        <c:lblOffset val="0"/>
        <c:noMultiLvlLbl val="0"/>
      </c:catAx>
      <c:valAx>
        <c:axId val="-62177072"/>
        <c:scaling>
          <c:orientation val="minMax"/>
          <c:max val="1"/>
        </c:scaling>
        <c:delete val="1"/>
        <c:axPos val="t"/>
        <c:numFmt formatCode="0%" sourceLinked="1"/>
        <c:majorTickMark val="none"/>
        <c:minorTickMark val="none"/>
        <c:tickLblPos val="nextTo"/>
        <c:crossAx val="-62179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Nigeria</c:v>
                </c:pt>
                <c:pt idx="4">
                  <c:v>Brazil</c:v>
                </c:pt>
                <c:pt idx="5">
                  <c:v>Egypt</c:v>
                </c:pt>
                <c:pt idx="6">
                  <c:v>Kenya</c:v>
                </c:pt>
                <c:pt idx="7">
                  <c:v>South Africa</c:v>
                </c:pt>
                <c:pt idx="8">
                  <c:v>Tunisia</c:v>
                </c:pt>
                <c:pt idx="9">
                  <c:v>France</c:v>
                </c:pt>
                <c:pt idx="10">
                  <c:v>Pakistan</c:v>
                </c:pt>
                <c:pt idx="11">
                  <c:v>Hong Kong (China)</c:v>
                </c:pt>
                <c:pt idx="12">
                  <c:v>Italy</c:v>
                </c:pt>
                <c:pt idx="13">
                  <c:v>India</c:v>
                </c:pt>
                <c:pt idx="14">
                  <c:v>Canada</c:v>
                </c:pt>
                <c:pt idx="15">
                  <c:v>Mexico</c:v>
                </c:pt>
                <c:pt idx="16">
                  <c:v>Sweden</c:v>
                </c:pt>
                <c:pt idx="17">
                  <c:v>Australia</c:v>
                </c:pt>
                <c:pt idx="18">
                  <c:v>Japan</c:v>
                </c:pt>
                <c:pt idx="19">
                  <c:v>South Korea</c:v>
                </c:pt>
                <c:pt idx="20">
                  <c:v>United States</c:v>
                </c:pt>
                <c:pt idx="21">
                  <c:v>Poland</c:v>
                </c:pt>
                <c:pt idx="22">
                  <c:v>Turkey</c:v>
                </c:pt>
                <c:pt idx="23">
                  <c:v>Great Britain</c:v>
                </c:pt>
                <c:pt idx="24">
                  <c:v>China</c:v>
                </c:pt>
                <c:pt idx="25">
                  <c:v>Germany</c:v>
                </c:pt>
              </c:strCache>
            </c:strRef>
          </c:cat>
          <c:val>
            <c:numRef>
              <c:f>Sheet1!$B$2:$B$27</c:f>
              <c:numCache>
                <c:formatCode>General</c:formatCode>
                <c:ptCount val="26"/>
                <c:pt idx="0" formatCode="0%">
                  <c:v>0.28999999999999998</c:v>
                </c:pt>
                <c:pt idx="2" formatCode="0%">
                  <c:v>0.41</c:v>
                </c:pt>
                <c:pt idx="3" formatCode="0%">
                  <c:v>0.35</c:v>
                </c:pt>
                <c:pt idx="4" formatCode="0%">
                  <c:v>0.47</c:v>
                </c:pt>
                <c:pt idx="5" formatCode="0%">
                  <c:v>0.44</c:v>
                </c:pt>
                <c:pt idx="6" formatCode="0%">
                  <c:v>0.46</c:v>
                </c:pt>
                <c:pt idx="7" formatCode="0%">
                  <c:v>0.39</c:v>
                </c:pt>
                <c:pt idx="8" formatCode="0%">
                  <c:v>0.45</c:v>
                </c:pt>
                <c:pt idx="9" formatCode="0%">
                  <c:v>0.28999999999999998</c:v>
                </c:pt>
                <c:pt idx="10" formatCode="0%">
                  <c:v>0.28999999999999998</c:v>
                </c:pt>
                <c:pt idx="11" formatCode="0%">
                  <c:v>0.25</c:v>
                </c:pt>
                <c:pt idx="12" formatCode="0%">
                  <c:v>0.18</c:v>
                </c:pt>
                <c:pt idx="13" formatCode="0%">
                  <c:v>0.26</c:v>
                </c:pt>
                <c:pt idx="14" formatCode="0%">
                  <c:v>0.31</c:v>
                </c:pt>
                <c:pt idx="15" formatCode="0%">
                  <c:v>0.37</c:v>
                </c:pt>
                <c:pt idx="16" formatCode="0%">
                  <c:v>0.27</c:v>
                </c:pt>
                <c:pt idx="17" formatCode="0%">
                  <c:v>0.24</c:v>
                </c:pt>
                <c:pt idx="18" formatCode="0%">
                  <c:v>0.18</c:v>
                </c:pt>
                <c:pt idx="19" formatCode="0%">
                  <c:v>0.16</c:v>
                </c:pt>
                <c:pt idx="20" formatCode="0%">
                  <c:v>0.25</c:v>
                </c:pt>
                <c:pt idx="21" formatCode="0%">
                  <c:v>0.18</c:v>
                </c:pt>
                <c:pt idx="22" formatCode="0%">
                  <c:v>0.28000000000000003</c:v>
                </c:pt>
                <c:pt idx="23" formatCode="0%">
                  <c:v>0.13</c:v>
                </c:pt>
                <c:pt idx="24" formatCode="0%">
                  <c:v>0.15</c:v>
                </c:pt>
                <c:pt idx="25" formatCode="0%">
                  <c:v>0.15</c:v>
                </c:pt>
              </c:numCache>
            </c:numRef>
          </c:val>
          <c:extLst>
            <c:ext xmlns:c16="http://schemas.microsoft.com/office/drawing/2014/chart" uri="{C3380CC4-5D6E-409C-BE32-E72D297353CC}">
              <c16:uniqueId val="{00000000-9ECC-45B5-BC63-3F6E73407AC9}"/>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Nigeria</c:v>
                </c:pt>
                <c:pt idx="4">
                  <c:v>Brazil</c:v>
                </c:pt>
                <c:pt idx="5">
                  <c:v>Egypt</c:v>
                </c:pt>
                <c:pt idx="6">
                  <c:v>Kenya</c:v>
                </c:pt>
                <c:pt idx="7">
                  <c:v>South Africa</c:v>
                </c:pt>
                <c:pt idx="8">
                  <c:v>Tunisia</c:v>
                </c:pt>
                <c:pt idx="9">
                  <c:v>France</c:v>
                </c:pt>
                <c:pt idx="10">
                  <c:v>Pakistan</c:v>
                </c:pt>
                <c:pt idx="11">
                  <c:v>Hong Kong (China)</c:v>
                </c:pt>
                <c:pt idx="12">
                  <c:v>Italy</c:v>
                </c:pt>
                <c:pt idx="13">
                  <c:v>India</c:v>
                </c:pt>
                <c:pt idx="14">
                  <c:v>Canada</c:v>
                </c:pt>
                <c:pt idx="15">
                  <c:v>Mexico</c:v>
                </c:pt>
                <c:pt idx="16">
                  <c:v>Sweden</c:v>
                </c:pt>
                <c:pt idx="17">
                  <c:v>Australia</c:v>
                </c:pt>
                <c:pt idx="18">
                  <c:v>Japan</c:v>
                </c:pt>
                <c:pt idx="19">
                  <c:v>South Korea</c:v>
                </c:pt>
                <c:pt idx="20">
                  <c:v>United States</c:v>
                </c:pt>
                <c:pt idx="21">
                  <c:v>Poland</c:v>
                </c:pt>
                <c:pt idx="22">
                  <c:v>Turkey</c:v>
                </c:pt>
                <c:pt idx="23">
                  <c:v>Great Britain</c:v>
                </c:pt>
                <c:pt idx="24">
                  <c:v>China</c:v>
                </c:pt>
                <c:pt idx="25">
                  <c:v>Germany</c:v>
                </c:pt>
              </c:strCache>
            </c:strRef>
          </c:cat>
          <c:val>
            <c:numRef>
              <c:f>Sheet1!$C$2:$C$27</c:f>
              <c:numCache>
                <c:formatCode>General</c:formatCode>
                <c:ptCount val="26"/>
                <c:pt idx="0" formatCode="0%">
                  <c:v>0.38</c:v>
                </c:pt>
                <c:pt idx="2" formatCode="0%">
                  <c:v>0.41</c:v>
                </c:pt>
                <c:pt idx="3" formatCode="0%">
                  <c:v>0.45</c:v>
                </c:pt>
                <c:pt idx="4" formatCode="0%">
                  <c:v>0.32</c:v>
                </c:pt>
                <c:pt idx="5" formatCode="0%">
                  <c:v>0.35</c:v>
                </c:pt>
                <c:pt idx="6" formatCode="0%">
                  <c:v>0.31</c:v>
                </c:pt>
                <c:pt idx="7" formatCode="0%">
                  <c:v>0.35</c:v>
                </c:pt>
                <c:pt idx="8" formatCode="0%">
                  <c:v>0.28000000000000003</c:v>
                </c:pt>
                <c:pt idx="9" formatCode="0%">
                  <c:v>0.43</c:v>
                </c:pt>
                <c:pt idx="10" formatCode="0%">
                  <c:v>0.4</c:v>
                </c:pt>
                <c:pt idx="11" formatCode="0%">
                  <c:v>0.43</c:v>
                </c:pt>
                <c:pt idx="12" formatCode="0%">
                  <c:v>0.5</c:v>
                </c:pt>
                <c:pt idx="13" formatCode="0%">
                  <c:v>0.41</c:v>
                </c:pt>
                <c:pt idx="14" formatCode="0%">
                  <c:v>0.35</c:v>
                </c:pt>
                <c:pt idx="15" formatCode="0%">
                  <c:v>0.28999999999999998</c:v>
                </c:pt>
                <c:pt idx="16" formatCode="0%">
                  <c:v>0.38</c:v>
                </c:pt>
                <c:pt idx="17" formatCode="0%">
                  <c:v>0.39</c:v>
                </c:pt>
                <c:pt idx="18" formatCode="0%">
                  <c:v>0.45</c:v>
                </c:pt>
                <c:pt idx="19" formatCode="0%">
                  <c:v>0.45</c:v>
                </c:pt>
                <c:pt idx="20" formatCode="0%">
                  <c:v>0.36</c:v>
                </c:pt>
                <c:pt idx="21" formatCode="0%">
                  <c:v>0.42</c:v>
                </c:pt>
                <c:pt idx="22" formatCode="0%">
                  <c:v>0.28999999999999998</c:v>
                </c:pt>
                <c:pt idx="23" formatCode="0%">
                  <c:v>0.42</c:v>
                </c:pt>
                <c:pt idx="24" formatCode="0%">
                  <c:v>0.37</c:v>
                </c:pt>
                <c:pt idx="25" formatCode="0%">
                  <c:v>0.33</c:v>
                </c:pt>
              </c:numCache>
            </c:numRef>
          </c:val>
          <c:extLst>
            <c:ext xmlns:c16="http://schemas.microsoft.com/office/drawing/2014/chart" uri="{C3380CC4-5D6E-409C-BE32-E72D297353CC}">
              <c16:uniqueId val="{00000001-9ECC-45B5-BC63-3F6E73407AC9}"/>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Nigeria</c:v>
                </c:pt>
                <c:pt idx="4">
                  <c:v>Brazil</c:v>
                </c:pt>
                <c:pt idx="5">
                  <c:v>Egypt</c:v>
                </c:pt>
                <c:pt idx="6">
                  <c:v>Kenya</c:v>
                </c:pt>
                <c:pt idx="7">
                  <c:v>South Africa</c:v>
                </c:pt>
                <c:pt idx="8">
                  <c:v>Tunisia</c:v>
                </c:pt>
                <c:pt idx="9">
                  <c:v>France</c:v>
                </c:pt>
                <c:pt idx="10">
                  <c:v>Pakistan</c:v>
                </c:pt>
                <c:pt idx="11">
                  <c:v>Hong Kong (China)</c:v>
                </c:pt>
                <c:pt idx="12">
                  <c:v>Italy</c:v>
                </c:pt>
                <c:pt idx="13">
                  <c:v>India</c:v>
                </c:pt>
                <c:pt idx="14">
                  <c:v>Canada</c:v>
                </c:pt>
                <c:pt idx="15">
                  <c:v>Mexico</c:v>
                </c:pt>
                <c:pt idx="16">
                  <c:v>Sweden</c:v>
                </c:pt>
                <c:pt idx="17">
                  <c:v>Australia</c:v>
                </c:pt>
                <c:pt idx="18">
                  <c:v>Japan</c:v>
                </c:pt>
                <c:pt idx="19">
                  <c:v>South Korea</c:v>
                </c:pt>
                <c:pt idx="20">
                  <c:v>United States</c:v>
                </c:pt>
                <c:pt idx="21">
                  <c:v>Poland</c:v>
                </c:pt>
                <c:pt idx="22">
                  <c:v>Turkey</c:v>
                </c:pt>
                <c:pt idx="23">
                  <c:v>Great Britain</c:v>
                </c:pt>
                <c:pt idx="24">
                  <c:v>China</c:v>
                </c:pt>
                <c:pt idx="25">
                  <c:v>Germany</c:v>
                </c:pt>
              </c:strCache>
            </c:strRef>
          </c:cat>
          <c:val>
            <c:numRef>
              <c:f>Sheet1!$D$2:$D$27</c:f>
              <c:numCache>
                <c:formatCode>General</c:formatCode>
                <c:ptCount val="26"/>
                <c:pt idx="0" formatCode="0%">
                  <c:v>0.67</c:v>
                </c:pt>
                <c:pt idx="2" formatCode="0%">
                  <c:v>0.82</c:v>
                </c:pt>
                <c:pt idx="3" formatCode="0%">
                  <c:v>0.8</c:v>
                </c:pt>
                <c:pt idx="4" formatCode="0%">
                  <c:v>0.79</c:v>
                </c:pt>
                <c:pt idx="5" formatCode="0%">
                  <c:v>0.79</c:v>
                </c:pt>
                <c:pt idx="6" formatCode="0%">
                  <c:v>0.77</c:v>
                </c:pt>
                <c:pt idx="7" formatCode="0%">
                  <c:v>0.74</c:v>
                </c:pt>
                <c:pt idx="8" formatCode="0%">
                  <c:v>0.73</c:v>
                </c:pt>
                <c:pt idx="9" formatCode="0%">
                  <c:v>0.72</c:v>
                </c:pt>
                <c:pt idx="10" formatCode="0%">
                  <c:v>0.69</c:v>
                </c:pt>
                <c:pt idx="11" formatCode="0%">
                  <c:v>0.68</c:v>
                </c:pt>
                <c:pt idx="12" formatCode="0%">
                  <c:v>0.68</c:v>
                </c:pt>
                <c:pt idx="13" formatCode="0%">
                  <c:v>0.67</c:v>
                </c:pt>
                <c:pt idx="14" formatCode="0%">
                  <c:v>0.66</c:v>
                </c:pt>
                <c:pt idx="15" formatCode="0%">
                  <c:v>0.66</c:v>
                </c:pt>
                <c:pt idx="16" formatCode="0%">
                  <c:v>0.65</c:v>
                </c:pt>
                <c:pt idx="17" formatCode="0%">
                  <c:v>0.63</c:v>
                </c:pt>
                <c:pt idx="18" formatCode="0%">
                  <c:v>0.63</c:v>
                </c:pt>
                <c:pt idx="19" formatCode="0%">
                  <c:v>0.61</c:v>
                </c:pt>
                <c:pt idx="20" formatCode="0%">
                  <c:v>0.61</c:v>
                </c:pt>
                <c:pt idx="21" formatCode="0%">
                  <c:v>0.6</c:v>
                </c:pt>
                <c:pt idx="22" formatCode="0%">
                  <c:v>0.56999999999999995</c:v>
                </c:pt>
                <c:pt idx="23" formatCode="0%">
                  <c:v>0.55000000000000004</c:v>
                </c:pt>
                <c:pt idx="24" formatCode="0%">
                  <c:v>0.52</c:v>
                </c:pt>
                <c:pt idx="25" formatCode="0%">
                  <c:v>0.48</c:v>
                </c:pt>
              </c:numCache>
            </c:numRef>
          </c:val>
          <c:extLst>
            <c:ext xmlns:c16="http://schemas.microsoft.com/office/drawing/2014/chart" uri="{C3380CC4-5D6E-409C-BE32-E72D297353CC}">
              <c16:uniqueId val="{00000002-9ECC-45B5-BC63-3F6E73407AC9}"/>
            </c:ext>
          </c:extLst>
        </c:ser>
        <c:dLbls>
          <c:showLegendKey val="0"/>
          <c:showVal val="0"/>
          <c:showCatName val="0"/>
          <c:showSerName val="0"/>
          <c:showPercent val="0"/>
          <c:showBubbleSize val="0"/>
        </c:dLbls>
        <c:gapWidth val="40"/>
        <c:overlap val="100"/>
        <c:axId val="-83087632"/>
        <c:axId val="-83085072"/>
      </c:barChart>
      <c:catAx>
        <c:axId val="-8308763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85072"/>
        <c:crosses val="autoZero"/>
        <c:auto val="1"/>
        <c:lblAlgn val="ctr"/>
        <c:lblOffset val="0"/>
        <c:noMultiLvlLbl val="0"/>
      </c:catAx>
      <c:valAx>
        <c:axId val="-83085072"/>
        <c:scaling>
          <c:orientation val="minMax"/>
          <c:max val="1"/>
        </c:scaling>
        <c:delete val="1"/>
        <c:axPos val="t"/>
        <c:numFmt formatCode="0%" sourceLinked="1"/>
        <c:majorTickMark val="none"/>
        <c:minorTickMark val="none"/>
        <c:tickLblPos val="nextTo"/>
        <c:crossAx val="-83087632"/>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6F4B-46D2-AF79-5D5D0B20C21C}"/>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6F4B-46D2-AF79-5D5D0B20C21C}"/>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6F4B-46D2-AF79-5D5D0B20C21C}"/>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6F4B-46D2-AF79-5D5D0B20C21C}"/>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6F4B-46D2-AF79-5D5D0B20C21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APAC</c:v>
                </c:pt>
                <c:pt idx="5">
                  <c:v>G-8 Countries</c:v>
                </c:pt>
                <c:pt idx="6">
                  <c:v>Europe</c:v>
                </c:pt>
                <c:pt idx="7">
                  <c:v>BIC</c:v>
                </c:pt>
                <c:pt idx="8">
                  <c:v>Middle East/Africa</c:v>
                </c:pt>
              </c:strCache>
            </c:strRef>
          </c:cat>
          <c:val>
            <c:numRef>
              <c:f>Sheet1!$B$2:$B$10</c:f>
              <c:numCache>
                <c:formatCode>General</c:formatCode>
                <c:ptCount val="9"/>
                <c:pt idx="0" formatCode="0%">
                  <c:v>0.74</c:v>
                </c:pt>
                <c:pt idx="2" formatCode="0%">
                  <c:v>0.81</c:v>
                </c:pt>
                <c:pt idx="3" formatCode="0%">
                  <c:v>0.77</c:v>
                </c:pt>
                <c:pt idx="4" formatCode="0%">
                  <c:v>0.77</c:v>
                </c:pt>
                <c:pt idx="5" formatCode="0%">
                  <c:v>0.76</c:v>
                </c:pt>
                <c:pt idx="6" formatCode="0%">
                  <c:v>0.74</c:v>
                </c:pt>
                <c:pt idx="7" formatCode="0%">
                  <c:v>0.73</c:v>
                </c:pt>
                <c:pt idx="8" formatCode="0%">
                  <c:v>0.72</c:v>
                </c:pt>
              </c:numCache>
            </c:numRef>
          </c:val>
          <c:extLst>
            <c:ext xmlns:c16="http://schemas.microsoft.com/office/drawing/2014/chart" uri="{C3380CC4-5D6E-409C-BE32-E72D297353CC}">
              <c16:uniqueId val="{0000000A-6F4B-46D2-AF79-5D5D0B20C21C}"/>
            </c:ext>
          </c:extLst>
        </c:ser>
        <c:dLbls>
          <c:showLegendKey val="0"/>
          <c:showVal val="0"/>
          <c:showCatName val="0"/>
          <c:showSerName val="0"/>
          <c:showPercent val="0"/>
          <c:showBubbleSize val="0"/>
        </c:dLbls>
        <c:gapWidth val="139"/>
        <c:axId val="-63136704"/>
        <c:axId val="-63134384"/>
      </c:barChart>
      <c:catAx>
        <c:axId val="-63136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134384"/>
        <c:crosses val="autoZero"/>
        <c:auto val="1"/>
        <c:lblAlgn val="ctr"/>
        <c:lblOffset val="0"/>
        <c:noMultiLvlLbl val="0"/>
      </c:catAx>
      <c:valAx>
        <c:axId val="-63134384"/>
        <c:scaling>
          <c:orientation val="minMax"/>
          <c:max val="1"/>
        </c:scaling>
        <c:delete val="1"/>
        <c:axPos val="t"/>
        <c:numFmt formatCode="0%" sourceLinked="1"/>
        <c:majorTickMark val="none"/>
        <c:minorTickMark val="none"/>
        <c:tickLblPos val="nextTo"/>
        <c:crossAx val="-63136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FCA9-49EF-9C61-F513488F357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Great Britain</c:v>
                </c:pt>
                <c:pt idx="3">
                  <c:v>Mexico</c:v>
                </c:pt>
                <c:pt idx="4">
                  <c:v>South Africa</c:v>
                </c:pt>
                <c:pt idx="5">
                  <c:v>Indonesia</c:v>
                </c:pt>
                <c:pt idx="6">
                  <c:v>Canada</c:v>
                </c:pt>
                <c:pt idx="7">
                  <c:v>United States</c:v>
                </c:pt>
                <c:pt idx="8">
                  <c:v>Australia</c:v>
                </c:pt>
                <c:pt idx="9">
                  <c:v>Sweden</c:v>
                </c:pt>
                <c:pt idx="10">
                  <c:v>South Korea</c:v>
                </c:pt>
                <c:pt idx="11">
                  <c:v>France</c:v>
                </c:pt>
                <c:pt idx="12">
                  <c:v>Germany</c:v>
                </c:pt>
                <c:pt idx="13">
                  <c:v>India</c:v>
                </c:pt>
                <c:pt idx="14">
                  <c:v>Hong Kong (China)</c:v>
                </c:pt>
                <c:pt idx="15">
                  <c:v>China</c:v>
                </c:pt>
                <c:pt idx="16">
                  <c:v>Egypt</c:v>
                </c:pt>
                <c:pt idx="17">
                  <c:v>Kenya</c:v>
                </c:pt>
                <c:pt idx="18">
                  <c:v>Brazil</c:v>
                </c:pt>
                <c:pt idx="19">
                  <c:v>Japan</c:v>
                </c:pt>
                <c:pt idx="20">
                  <c:v>Turkey</c:v>
                </c:pt>
                <c:pt idx="21">
                  <c:v>Italy</c:v>
                </c:pt>
                <c:pt idx="22">
                  <c:v>Tunisia</c:v>
                </c:pt>
                <c:pt idx="23">
                  <c:v>Poland</c:v>
                </c:pt>
                <c:pt idx="24">
                  <c:v>Pakistan</c:v>
                </c:pt>
                <c:pt idx="25">
                  <c:v>Nigeria</c:v>
                </c:pt>
              </c:strCache>
            </c:strRef>
          </c:cat>
          <c:val>
            <c:numRef>
              <c:f>Sheet1!$B$2:$B$27</c:f>
              <c:numCache>
                <c:formatCode>General</c:formatCode>
                <c:ptCount val="26"/>
                <c:pt idx="0" formatCode="0%">
                  <c:v>0.75</c:v>
                </c:pt>
                <c:pt idx="2" formatCode="0%">
                  <c:v>0.86</c:v>
                </c:pt>
                <c:pt idx="3" formatCode="0%">
                  <c:v>0.85</c:v>
                </c:pt>
                <c:pt idx="4" formatCode="0%">
                  <c:v>0.85</c:v>
                </c:pt>
                <c:pt idx="5" formatCode="0%">
                  <c:v>0.85</c:v>
                </c:pt>
                <c:pt idx="6" formatCode="0%">
                  <c:v>0.83</c:v>
                </c:pt>
                <c:pt idx="7" formatCode="0%">
                  <c:v>0.82</c:v>
                </c:pt>
                <c:pt idx="8" formatCode="0%">
                  <c:v>0.81</c:v>
                </c:pt>
                <c:pt idx="9" formatCode="0%">
                  <c:v>0.8</c:v>
                </c:pt>
                <c:pt idx="10" formatCode="0%">
                  <c:v>0.78</c:v>
                </c:pt>
                <c:pt idx="11" formatCode="0%">
                  <c:v>0.77</c:v>
                </c:pt>
                <c:pt idx="12" formatCode="0%">
                  <c:v>0.76</c:v>
                </c:pt>
                <c:pt idx="13" formatCode="0%">
                  <c:v>0.75</c:v>
                </c:pt>
                <c:pt idx="14" formatCode="0%">
                  <c:v>0.75</c:v>
                </c:pt>
                <c:pt idx="15" formatCode="0%">
                  <c:v>0.74</c:v>
                </c:pt>
                <c:pt idx="16" formatCode="0%">
                  <c:v>0.74</c:v>
                </c:pt>
                <c:pt idx="17" formatCode="0%">
                  <c:v>0.74</c:v>
                </c:pt>
                <c:pt idx="18" formatCode="0%">
                  <c:v>0.73</c:v>
                </c:pt>
                <c:pt idx="19" formatCode="0%">
                  <c:v>0.73</c:v>
                </c:pt>
                <c:pt idx="20" formatCode="0%">
                  <c:v>0.72</c:v>
                </c:pt>
                <c:pt idx="21" formatCode="0%">
                  <c:v>0.7</c:v>
                </c:pt>
                <c:pt idx="22" formatCode="0%">
                  <c:v>0.67</c:v>
                </c:pt>
                <c:pt idx="23" formatCode="0%">
                  <c:v>0.66</c:v>
                </c:pt>
                <c:pt idx="24" formatCode="0%">
                  <c:v>0.64</c:v>
                </c:pt>
                <c:pt idx="25" formatCode="0%">
                  <c:v>0.57999999999999996</c:v>
                </c:pt>
              </c:numCache>
            </c:numRef>
          </c:val>
          <c:extLst>
            <c:ext xmlns:c16="http://schemas.microsoft.com/office/drawing/2014/chart" uri="{C3380CC4-5D6E-409C-BE32-E72D297353CC}">
              <c16:uniqueId val="{00000002-FCA9-49EF-9C61-F513488F357D}"/>
            </c:ext>
          </c:extLst>
        </c:ser>
        <c:dLbls>
          <c:showLegendKey val="0"/>
          <c:showVal val="0"/>
          <c:showCatName val="0"/>
          <c:showSerName val="0"/>
          <c:showPercent val="0"/>
          <c:showBubbleSize val="0"/>
        </c:dLbls>
        <c:gapWidth val="115"/>
        <c:axId val="-76001520"/>
        <c:axId val="-75999744"/>
      </c:barChart>
      <c:catAx>
        <c:axId val="-76001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999744"/>
        <c:crosses val="autoZero"/>
        <c:auto val="1"/>
        <c:lblAlgn val="ctr"/>
        <c:lblOffset val="0"/>
        <c:noMultiLvlLbl val="0"/>
      </c:catAx>
      <c:valAx>
        <c:axId val="-75999744"/>
        <c:scaling>
          <c:orientation val="minMax"/>
          <c:max val="1"/>
        </c:scaling>
        <c:delete val="1"/>
        <c:axPos val="t"/>
        <c:numFmt formatCode="0%" sourceLinked="1"/>
        <c:majorTickMark val="none"/>
        <c:minorTickMark val="none"/>
        <c:tickLblPos val="nextTo"/>
        <c:crossAx val="-76001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6F4B-46D2-AF79-5D5D0B20C21C}"/>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6F4B-46D2-AF79-5D5D0B20C21C}"/>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6F4B-46D2-AF79-5D5D0B20C21C}"/>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6F4B-46D2-AF79-5D5D0B20C21C}"/>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6F4B-46D2-AF79-5D5D0B20C21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G-8 Countries</c:v>
                </c:pt>
                <c:pt idx="5">
                  <c:v>APAC</c:v>
                </c:pt>
                <c:pt idx="6">
                  <c:v>Europe</c:v>
                </c:pt>
                <c:pt idx="7">
                  <c:v>BIC</c:v>
                </c:pt>
                <c:pt idx="8">
                  <c:v>Middle East/Africa</c:v>
                </c:pt>
              </c:strCache>
            </c:strRef>
          </c:cat>
          <c:val>
            <c:numRef>
              <c:f>Sheet1!$B$2:$B$10</c:f>
              <c:numCache>
                <c:formatCode>General</c:formatCode>
                <c:ptCount val="9"/>
                <c:pt idx="0" formatCode="0%">
                  <c:v>0.75</c:v>
                </c:pt>
                <c:pt idx="2" formatCode="0%">
                  <c:v>0.82</c:v>
                </c:pt>
                <c:pt idx="3" formatCode="0%">
                  <c:v>0.79</c:v>
                </c:pt>
                <c:pt idx="4" formatCode="0%">
                  <c:v>0.78</c:v>
                </c:pt>
                <c:pt idx="5" formatCode="0%">
                  <c:v>0.77</c:v>
                </c:pt>
                <c:pt idx="6" formatCode="0%">
                  <c:v>0.76</c:v>
                </c:pt>
                <c:pt idx="7" formatCode="0%">
                  <c:v>0.74</c:v>
                </c:pt>
                <c:pt idx="8" formatCode="0%">
                  <c:v>0.74</c:v>
                </c:pt>
              </c:numCache>
            </c:numRef>
          </c:val>
          <c:extLst>
            <c:ext xmlns:c16="http://schemas.microsoft.com/office/drawing/2014/chart" uri="{C3380CC4-5D6E-409C-BE32-E72D297353CC}">
              <c16:uniqueId val="{0000000A-6F4B-46D2-AF79-5D5D0B20C21C}"/>
            </c:ext>
          </c:extLst>
        </c:ser>
        <c:dLbls>
          <c:showLegendKey val="0"/>
          <c:showVal val="0"/>
          <c:showCatName val="0"/>
          <c:showSerName val="0"/>
          <c:showPercent val="0"/>
          <c:showBubbleSize val="0"/>
        </c:dLbls>
        <c:gapWidth val="139"/>
        <c:axId val="-66177856"/>
        <c:axId val="-66207760"/>
      </c:barChart>
      <c:catAx>
        <c:axId val="-66177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207760"/>
        <c:crosses val="autoZero"/>
        <c:auto val="1"/>
        <c:lblAlgn val="ctr"/>
        <c:lblOffset val="0"/>
        <c:noMultiLvlLbl val="0"/>
      </c:catAx>
      <c:valAx>
        <c:axId val="-66207760"/>
        <c:scaling>
          <c:orientation val="minMax"/>
          <c:max val="1"/>
        </c:scaling>
        <c:delete val="1"/>
        <c:axPos val="t"/>
        <c:numFmt formatCode="0%" sourceLinked="1"/>
        <c:majorTickMark val="none"/>
        <c:minorTickMark val="none"/>
        <c:tickLblPos val="nextTo"/>
        <c:crossAx val="-6617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FCA9-49EF-9C61-F513488F357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South Africa</c:v>
                </c:pt>
                <c:pt idx="4">
                  <c:v>Great Britain</c:v>
                </c:pt>
                <c:pt idx="5">
                  <c:v>Canada</c:v>
                </c:pt>
                <c:pt idx="6">
                  <c:v>United States</c:v>
                </c:pt>
                <c:pt idx="7">
                  <c:v>Australia</c:v>
                </c:pt>
                <c:pt idx="8">
                  <c:v>Mexico</c:v>
                </c:pt>
                <c:pt idx="9">
                  <c:v>South Korea</c:v>
                </c:pt>
                <c:pt idx="10">
                  <c:v>Sweden</c:v>
                </c:pt>
                <c:pt idx="11">
                  <c:v>France</c:v>
                </c:pt>
                <c:pt idx="12">
                  <c:v>Hong Kong (China)</c:v>
                </c:pt>
                <c:pt idx="13">
                  <c:v>India</c:v>
                </c:pt>
                <c:pt idx="14">
                  <c:v>Brazil</c:v>
                </c:pt>
                <c:pt idx="15">
                  <c:v>China</c:v>
                </c:pt>
                <c:pt idx="16">
                  <c:v>Turkey</c:v>
                </c:pt>
                <c:pt idx="17">
                  <c:v>Egypt</c:v>
                </c:pt>
                <c:pt idx="18">
                  <c:v>Kenya</c:v>
                </c:pt>
                <c:pt idx="19">
                  <c:v>Italy</c:v>
                </c:pt>
                <c:pt idx="20">
                  <c:v>Japan</c:v>
                </c:pt>
                <c:pt idx="21">
                  <c:v>Germany</c:v>
                </c:pt>
                <c:pt idx="22">
                  <c:v>Pakistan</c:v>
                </c:pt>
                <c:pt idx="23">
                  <c:v>Tunisia</c:v>
                </c:pt>
                <c:pt idx="24">
                  <c:v>Poland</c:v>
                </c:pt>
                <c:pt idx="25">
                  <c:v>Nigeria</c:v>
                </c:pt>
              </c:strCache>
            </c:strRef>
          </c:cat>
          <c:val>
            <c:numRef>
              <c:f>Sheet1!$B$2:$B$27</c:f>
              <c:numCache>
                <c:formatCode>General</c:formatCode>
                <c:ptCount val="26"/>
                <c:pt idx="0" formatCode="0%">
                  <c:v>0.74</c:v>
                </c:pt>
                <c:pt idx="2" formatCode="0%">
                  <c:v>0.85</c:v>
                </c:pt>
                <c:pt idx="3" formatCode="0%">
                  <c:v>0.83</c:v>
                </c:pt>
                <c:pt idx="4" formatCode="0%">
                  <c:v>0.83</c:v>
                </c:pt>
                <c:pt idx="5" formatCode="0%">
                  <c:v>0.82</c:v>
                </c:pt>
                <c:pt idx="6" formatCode="0%">
                  <c:v>0.81</c:v>
                </c:pt>
                <c:pt idx="7" formatCode="0%">
                  <c:v>0.8</c:v>
                </c:pt>
                <c:pt idx="8" formatCode="0%">
                  <c:v>0.79</c:v>
                </c:pt>
                <c:pt idx="9" formatCode="0%">
                  <c:v>0.77</c:v>
                </c:pt>
                <c:pt idx="10" formatCode="0%">
                  <c:v>0.76</c:v>
                </c:pt>
                <c:pt idx="11" formatCode="0%">
                  <c:v>0.76</c:v>
                </c:pt>
                <c:pt idx="12" formatCode="0%">
                  <c:v>0.76</c:v>
                </c:pt>
                <c:pt idx="13" formatCode="0%">
                  <c:v>0.75</c:v>
                </c:pt>
                <c:pt idx="14" formatCode="0%">
                  <c:v>0.74</c:v>
                </c:pt>
                <c:pt idx="15" formatCode="0%">
                  <c:v>0.74</c:v>
                </c:pt>
                <c:pt idx="16" formatCode="0%">
                  <c:v>0.73</c:v>
                </c:pt>
                <c:pt idx="17" formatCode="0%">
                  <c:v>0.73</c:v>
                </c:pt>
                <c:pt idx="18" formatCode="0%">
                  <c:v>0.73</c:v>
                </c:pt>
                <c:pt idx="19" formatCode="0%">
                  <c:v>0.69</c:v>
                </c:pt>
                <c:pt idx="20" formatCode="0%">
                  <c:v>0.69</c:v>
                </c:pt>
                <c:pt idx="21" formatCode="0%">
                  <c:v>0.68</c:v>
                </c:pt>
                <c:pt idx="22" formatCode="0%">
                  <c:v>0.65</c:v>
                </c:pt>
                <c:pt idx="23" formatCode="0%">
                  <c:v>0.64</c:v>
                </c:pt>
                <c:pt idx="24" formatCode="0%">
                  <c:v>0.62</c:v>
                </c:pt>
                <c:pt idx="25" formatCode="0%">
                  <c:v>0.56999999999999995</c:v>
                </c:pt>
              </c:numCache>
            </c:numRef>
          </c:val>
          <c:extLst>
            <c:ext xmlns:c16="http://schemas.microsoft.com/office/drawing/2014/chart" uri="{C3380CC4-5D6E-409C-BE32-E72D297353CC}">
              <c16:uniqueId val="{00000002-FCA9-49EF-9C61-F513488F357D}"/>
            </c:ext>
          </c:extLst>
        </c:ser>
        <c:dLbls>
          <c:showLegendKey val="0"/>
          <c:showVal val="0"/>
          <c:showCatName val="0"/>
          <c:showSerName val="0"/>
          <c:showPercent val="0"/>
          <c:showBubbleSize val="0"/>
        </c:dLbls>
        <c:gapWidth val="115"/>
        <c:axId val="-64107296"/>
        <c:axId val="-64105520"/>
      </c:barChart>
      <c:catAx>
        <c:axId val="-6410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105520"/>
        <c:crosses val="autoZero"/>
        <c:auto val="1"/>
        <c:lblAlgn val="ctr"/>
        <c:lblOffset val="0"/>
        <c:noMultiLvlLbl val="0"/>
      </c:catAx>
      <c:valAx>
        <c:axId val="-64105520"/>
        <c:scaling>
          <c:orientation val="minMax"/>
          <c:max val="1"/>
        </c:scaling>
        <c:delete val="1"/>
        <c:axPos val="t"/>
        <c:numFmt formatCode="0%" sourceLinked="1"/>
        <c:majorTickMark val="none"/>
        <c:minorTickMark val="none"/>
        <c:tickLblPos val="nextTo"/>
        <c:crossAx val="-6410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6F4B-46D2-AF79-5D5D0B20C21C}"/>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6F4B-46D2-AF79-5D5D0B20C21C}"/>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6F4B-46D2-AF79-5D5D0B20C21C}"/>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6F4B-46D2-AF79-5D5D0B20C21C}"/>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6F4B-46D2-AF79-5D5D0B20C21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APAC</c:v>
                </c:pt>
                <c:pt idx="5">
                  <c:v>G-8 Countries</c:v>
                </c:pt>
                <c:pt idx="6">
                  <c:v>BIC</c:v>
                </c:pt>
                <c:pt idx="7">
                  <c:v>Middle East/Africa</c:v>
                </c:pt>
                <c:pt idx="8">
                  <c:v>Europe</c:v>
                </c:pt>
              </c:strCache>
            </c:strRef>
          </c:cat>
          <c:val>
            <c:numRef>
              <c:f>Sheet1!$B$2:$B$10</c:f>
              <c:numCache>
                <c:formatCode>General</c:formatCode>
                <c:ptCount val="9"/>
                <c:pt idx="0" formatCode="0%">
                  <c:v>0.74</c:v>
                </c:pt>
                <c:pt idx="2" formatCode="0%">
                  <c:v>0.81</c:v>
                </c:pt>
                <c:pt idx="3" formatCode="0%">
                  <c:v>0.77</c:v>
                </c:pt>
                <c:pt idx="4" formatCode="0%">
                  <c:v>0.77</c:v>
                </c:pt>
                <c:pt idx="5" formatCode="0%">
                  <c:v>0.76</c:v>
                </c:pt>
                <c:pt idx="6" formatCode="0%">
                  <c:v>0.74</c:v>
                </c:pt>
                <c:pt idx="7" formatCode="0%">
                  <c:v>0.73</c:v>
                </c:pt>
                <c:pt idx="8" formatCode="0%">
                  <c:v>0.72</c:v>
                </c:pt>
              </c:numCache>
            </c:numRef>
          </c:val>
          <c:extLst>
            <c:ext xmlns:c16="http://schemas.microsoft.com/office/drawing/2014/chart" uri="{C3380CC4-5D6E-409C-BE32-E72D297353CC}">
              <c16:uniqueId val="{0000000A-6F4B-46D2-AF79-5D5D0B20C21C}"/>
            </c:ext>
          </c:extLst>
        </c:ser>
        <c:dLbls>
          <c:showLegendKey val="0"/>
          <c:showVal val="0"/>
          <c:showCatName val="0"/>
          <c:showSerName val="0"/>
          <c:showPercent val="0"/>
          <c:showBubbleSize val="0"/>
        </c:dLbls>
        <c:gapWidth val="139"/>
        <c:axId val="-64177376"/>
        <c:axId val="-64175600"/>
      </c:barChart>
      <c:catAx>
        <c:axId val="-6417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175600"/>
        <c:crosses val="autoZero"/>
        <c:auto val="1"/>
        <c:lblAlgn val="ctr"/>
        <c:lblOffset val="0"/>
        <c:noMultiLvlLbl val="0"/>
      </c:catAx>
      <c:valAx>
        <c:axId val="-64175600"/>
        <c:scaling>
          <c:orientation val="minMax"/>
          <c:max val="1"/>
        </c:scaling>
        <c:delete val="1"/>
        <c:axPos val="t"/>
        <c:numFmt formatCode="0%" sourceLinked="1"/>
        <c:majorTickMark val="none"/>
        <c:minorTickMark val="none"/>
        <c:tickLblPos val="nextTo"/>
        <c:crossAx val="-6417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FCA9-49EF-9C61-F513488F357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Great Britain</c:v>
                </c:pt>
                <c:pt idx="3">
                  <c:v>South Africa</c:v>
                </c:pt>
                <c:pt idx="4">
                  <c:v>Indonesia</c:v>
                </c:pt>
                <c:pt idx="5">
                  <c:v>Australia</c:v>
                </c:pt>
                <c:pt idx="6">
                  <c:v>Canada</c:v>
                </c:pt>
                <c:pt idx="7">
                  <c:v>United States</c:v>
                </c:pt>
                <c:pt idx="8">
                  <c:v>Mexico</c:v>
                </c:pt>
                <c:pt idx="9">
                  <c:v>Sweden</c:v>
                </c:pt>
                <c:pt idx="10">
                  <c:v>France</c:v>
                </c:pt>
                <c:pt idx="11">
                  <c:v>South Korea</c:v>
                </c:pt>
                <c:pt idx="12">
                  <c:v>Germany</c:v>
                </c:pt>
                <c:pt idx="13">
                  <c:v>Hong Kong (China)</c:v>
                </c:pt>
                <c:pt idx="14">
                  <c:v>India</c:v>
                </c:pt>
                <c:pt idx="15">
                  <c:v>Turkey</c:v>
                </c:pt>
                <c:pt idx="16">
                  <c:v>Brazil</c:v>
                </c:pt>
                <c:pt idx="17">
                  <c:v>China</c:v>
                </c:pt>
                <c:pt idx="18">
                  <c:v>Egypt</c:v>
                </c:pt>
                <c:pt idx="19">
                  <c:v>Kenya</c:v>
                </c:pt>
                <c:pt idx="20">
                  <c:v>Tunisia</c:v>
                </c:pt>
                <c:pt idx="21">
                  <c:v>Italy</c:v>
                </c:pt>
                <c:pt idx="22">
                  <c:v>Japan</c:v>
                </c:pt>
                <c:pt idx="23">
                  <c:v>Poland</c:v>
                </c:pt>
                <c:pt idx="24">
                  <c:v>Pakistan</c:v>
                </c:pt>
                <c:pt idx="25">
                  <c:v>Nigeria</c:v>
                </c:pt>
              </c:strCache>
            </c:strRef>
          </c:cat>
          <c:val>
            <c:numRef>
              <c:f>Sheet1!$B$2:$B$27</c:f>
              <c:numCache>
                <c:formatCode>General</c:formatCode>
                <c:ptCount val="26"/>
                <c:pt idx="0" formatCode="0%">
                  <c:v>0.76</c:v>
                </c:pt>
                <c:pt idx="2" formatCode="0%">
                  <c:v>0.88</c:v>
                </c:pt>
                <c:pt idx="3" formatCode="0%">
                  <c:v>0.85</c:v>
                </c:pt>
                <c:pt idx="4" formatCode="0%">
                  <c:v>0.85</c:v>
                </c:pt>
                <c:pt idx="5" formatCode="0%">
                  <c:v>0.84</c:v>
                </c:pt>
                <c:pt idx="6" formatCode="0%">
                  <c:v>0.84</c:v>
                </c:pt>
                <c:pt idx="7" formatCode="0%">
                  <c:v>0.84</c:v>
                </c:pt>
                <c:pt idx="8" formatCode="0%">
                  <c:v>0.83</c:v>
                </c:pt>
                <c:pt idx="9" formatCode="0%">
                  <c:v>0.82</c:v>
                </c:pt>
                <c:pt idx="10" formatCode="0%">
                  <c:v>0.79</c:v>
                </c:pt>
                <c:pt idx="11" formatCode="0%">
                  <c:v>0.77</c:v>
                </c:pt>
                <c:pt idx="12" formatCode="0%">
                  <c:v>0.76</c:v>
                </c:pt>
                <c:pt idx="13" formatCode="0%">
                  <c:v>0.76</c:v>
                </c:pt>
                <c:pt idx="14" formatCode="0%">
                  <c:v>0.75</c:v>
                </c:pt>
                <c:pt idx="15" formatCode="0%">
                  <c:v>0.74</c:v>
                </c:pt>
                <c:pt idx="16" formatCode="0%">
                  <c:v>0.74</c:v>
                </c:pt>
                <c:pt idx="17" formatCode="0%">
                  <c:v>0.74</c:v>
                </c:pt>
                <c:pt idx="18" formatCode="0%">
                  <c:v>0.74</c:v>
                </c:pt>
                <c:pt idx="19" formatCode="0%">
                  <c:v>0.74</c:v>
                </c:pt>
                <c:pt idx="20" formatCode="0%">
                  <c:v>0.72</c:v>
                </c:pt>
                <c:pt idx="21" formatCode="0%">
                  <c:v>0.71</c:v>
                </c:pt>
                <c:pt idx="22" formatCode="0%">
                  <c:v>0.71</c:v>
                </c:pt>
                <c:pt idx="23" formatCode="0%">
                  <c:v>0.67</c:v>
                </c:pt>
                <c:pt idx="24" formatCode="0%">
                  <c:v>0.63</c:v>
                </c:pt>
                <c:pt idx="25" formatCode="0%">
                  <c:v>0.59</c:v>
                </c:pt>
              </c:numCache>
            </c:numRef>
          </c:val>
          <c:extLst>
            <c:ext xmlns:c16="http://schemas.microsoft.com/office/drawing/2014/chart" uri="{C3380CC4-5D6E-409C-BE32-E72D297353CC}">
              <c16:uniqueId val="{00000002-FCA9-49EF-9C61-F513488F357D}"/>
            </c:ext>
          </c:extLst>
        </c:ser>
        <c:dLbls>
          <c:showLegendKey val="0"/>
          <c:showVal val="0"/>
          <c:showCatName val="0"/>
          <c:showSerName val="0"/>
          <c:showPercent val="0"/>
          <c:showBubbleSize val="0"/>
        </c:dLbls>
        <c:gapWidth val="115"/>
        <c:axId val="-66572352"/>
        <c:axId val="-66594992"/>
      </c:barChart>
      <c:catAx>
        <c:axId val="-66572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94992"/>
        <c:crosses val="autoZero"/>
        <c:auto val="1"/>
        <c:lblAlgn val="ctr"/>
        <c:lblOffset val="0"/>
        <c:noMultiLvlLbl val="0"/>
      </c:catAx>
      <c:valAx>
        <c:axId val="-66594992"/>
        <c:scaling>
          <c:orientation val="minMax"/>
          <c:max val="1"/>
        </c:scaling>
        <c:delete val="1"/>
        <c:axPos val="t"/>
        <c:numFmt formatCode="0%" sourceLinked="1"/>
        <c:majorTickMark val="none"/>
        <c:minorTickMark val="none"/>
        <c:tickLblPos val="nextTo"/>
        <c:crossAx val="-6657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6F4B-46D2-AF79-5D5D0B20C21C}"/>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6F4B-46D2-AF79-5D5D0B20C21C}"/>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6F4B-46D2-AF79-5D5D0B20C21C}"/>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6F4B-46D2-AF79-5D5D0B20C21C}"/>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6F4B-46D2-AF79-5D5D0B20C21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G-8 Countries</c:v>
                </c:pt>
                <c:pt idx="5">
                  <c:v>Europe</c:v>
                </c:pt>
                <c:pt idx="6">
                  <c:v>APAC</c:v>
                </c:pt>
                <c:pt idx="7">
                  <c:v>BIC</c:v>
                </c:pt>
                <c:pt idx="8">
                  <c:v>Middle East/Africa</c:v>
                </c:pt>
              </c:strCache>
            </c:strRef>
          </c:cat>
          <c:val>
            <c:numRef>
              <c:f>Sheet1!$B$2:$B$10</c:f>
              <c:numCache>
                <c:formatCode>General</c:formatCode>
                <c:ptCount val="9"/>
                <c:pt idx="0" formatCode="0%">
                  <c:v>0.76</c:v>
                </c:pt>
                <c:pt idx="2" formatCode="0%">
                  <c:v>0.84</c:v>
                </c:pt>
                <c:pt idx="3" formatCode="0%">
                  <c:v>0.79</c:v>
                </c:pt>
                <c:pt idx="4" formatCode="0%">
                  <c:v>0.79</c:v>
                </c:pt>
                <c:pt idx="5" formatCode="0%">
                  <c:v>0.77</c:v>
                </c:pt>
                <c:pt idx="6" formatCode="0%">
                  <c:v>0.77</c:v>
                </c:pt>
                <c:pt idx="7" formatCode="0%">
                  <c:v>0.74</c:v>
                </c:pt>
                <c:pt idx="8" formatCode="0%">
                  <c:v>0.74</c:v>
                </c:pt>
              </c:numCache>
            </c:numRef>
          </c:val>
          <c:extLst>
            <c:ext xmlns:c16="http://schemas.microsoft.com/office/drawing/2014/chart" uri="{C3380CC4-5D6E-409C-BE32-E72D297353CC}">
              <c16:uniqueId val="{0000000A-6F4B-46D2-AF79-5D5D0B20C21C}"/>
            </c:ext>
          </c:extLst>
        </c:ser>
        <c:dLbls>
          <c:showLegendKey val="0"/>
          <c:showVal val="0"/>
          <c:showCatName val="0"/>
          <c:showSerName val="0"/>
          <c:showPercent val="0"/>
          <c:showBubbleSize val="0"/>
        </c:dLbls>
        <c:gapWidth val="139"/>
        <c:axId val="-64434416"/>
        <c:axId val="-64432096"/>
      </c:barChart>
      <c:catAx>
        <c:axId val="-6443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432096"/>
        <c:crosses val="autoZero"/>
        <c:auto val="1"/>
        <c:lblAlgn val="ctr"/>
        <c:lblOffset val="0"/>
        <c:noMultiLvlLbl val="0"/>
      </c:catAx>
      <c:valAx>
        <c:axId val="-64432096"/>
        <c:scaling>
          <c:orientation val="minMax"/>
          <c:max val="1"/>
        </c:scaling>
        <c:delete val="1"/>
        <c:axPos val="t"/>
        <c:numFmt formatCode="0%" sourceLinked="1"/>
        <c:majorTickMark val="none"/>
        <c:minorTickMark val="none"/>
        <c:tickLblPos val="nextTo"/>
        <c:crossAx val="-6443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Sheet1!$B$2:$B$6</c:f>
              <c:numCache>
                <c:formatCode>0%</c:formatCode>
                <c:ptCount val="5"/>
                <c:pt idx="0">
                  <c:v>0.57999999999999996</c:v>
                </c:pt>
                <c:pt idx="1">
                  <c:v>0.56000000000000005</c:v>
                </c:pt>
                <c:pt idx="2">
                  <c:v>0.54</c:v>
                </c:pt>
                <c:pt idx="3">
                  <c:v>0.55000000000000004</c:v>
                </c:pt>
                <c:pt idx="4">
                  <c:v>0.55000000000000004</c:v>
                </c:pt>
              </c:numCache>
            </c:numRef>
          </c:val>
          <c:extLst>
            <c:ext xmlns:c16="http://schemas.microsoft.com/office/drawing/2014/chart" uri="{C3380CC4-5D6E-409C-BE32-E72D297353CC}">
              <c16:uniqueId val="{00000000-49E9-439D-99D6-20212BF09E7E}"/>
            </c:ext>
          </c:extLst>
        </c:ser>
        <c:ser>
          <c:idx val="1"/>
          <c:order val="1"/>
          <c:tx>
            <c:strRef>
              <c:f>Sheet1!$C$1</c:f>
              <c:strCache>
                <c:ptCount val="1"/>
                <c:pt idx="0">
                  <c:v>Somewhat likely</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Sheet1!$C$2:$C$6</c:f>
              <c:numCache>
                <c:formatCode>0%</c:formatCode>
                <c:ptCount val="5"/>
                <c:pt idx="0">
                  <c:v>0.22</c:v>
                </c:pt>
                <c:pt idx="1">
                  <c:v>0.24</c:v>
                </c:pt>
                <c:pt idx="2">
                  <c:v>0.25</c:v>
                </c:pt>
                <c:pt idx="3">
                  <c:v>0.24</c:v>
                </c:pt>
                <c:pt idx="4">
                  <c:v>0.24</c:v>
                </c:pt>
              </c:numCache>
            </c:numRef>
          </c:val>
          <c:extLst>
            <c:ext xmlns:c16="http://schemas.microsoft.com/office/drawing/2014/chart" uri="{C3380CC4-5D6E-409C-BE32-E72D297353CC}">
              <c16:uniqueId val="{00000001-49E9-439D-99D6-20212BF09E7E}"/>
            </c:ext>
          </c:extLst>
        </c:ser>
        <c:ser>
          <c:idx val="2"/>
          <c:order val="2"/>
          <c:tx>
            <c:strRef>
              <c:f>Sheet1!$D$1</c:f>
              <c:strCache>
                <c:ptCount val="1"/>
                <c:pt idx="0">
                  <c:v>Not very likely</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Sheet1!$D$2:$D$6</c:f>
              <c:numCache>
                <c:formatCode>0%</c:formatCode>
                <c:ptCount val="5"/>
                <c:pt idx="0">
                  <c:v>0.12</c:v>
                </c:pt>
                <c:pt idx="1">
                  <c:v>0.12</c:v>
                </c:pt>
                <c:pt idx="2">
                  <c:v>0.13</c:v>
                </c:pt>
                <c:pt idx="3">
                  <c:v>0.13</c:v>
                </c:pt>
                <c:pt idx="4">
                  <c:v>0.13</c:v>
                </c:pt>
              </c:numCache>
            </c:numRef>
          </c:val>
          <c:extLst>
            <c:ext xmlns:c16="http://schemas.microsoft.com/office/drawing/2014/chart" uri="{C3380CC4-5D6E-409C-BE32-E72D297353CC}">
              <c16:uniqueId val="{00000002-49E9-439D-99D6-20212BF09E7E}"/>
            </c:ext>
          </c:extLst>
        </c:ser>
        <c:ser>
          <c:idx val="3"/>
          <c:order val="3"/>
          <c:tx>
            <c:strRef>
              <c:f>Sheet1!$E$1</c:f>
              <c:strCache>
                <c:ptCount val="1"/>
                <c:pt idx="0">
                  <c:v>Not at all likely</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Sheet1!$E$2:$E$6</c:f>
              <c:numCache>
                <c:formatCode>0%</c:formatCode>
                <c:ptCount val="5"/>
                <c:pt idx="0">
                  <c:v>0.08</c:v>
                </c:pt>
                <c:pt idx="1">
                  <c:v>0.08</c:v>
                </c:pt>
                <c:pt idx="2">
                  <c:v>0.08</c:v>
                </c:pt>
                <c:pt idx="3">
                  <c:v>0.08</c:v>
                </c:pt>
                <c:pt idx="4">
                  <c:v>0.08</c:v>
                </c:pt>
              </c:numCache>
            </c:numRef>
          </c:val>
          <c:extLst>
            <c:ext xmlns:c16="http://schemas.microsoft.com/office/drawing/2014/chart" uri="{C3380CC4-5D6E-409C-BE32-E72D297353CC}">
              <c16:uniqueId val="{00000003-49E9-439D-99D6-20212BF09E7E}"/>
            </c:ext>
          </c:extLst>
        </c:ser>
        <c:dLbls>
          <c:showLegendKey val="0"/>
          <c:showVal val="0"/>
          <c:showCatName val="0"/>
          <c:showSerName val="0"/>
          <c:showPercent val="0"/>
          <c:showBubbleSize val="0"/>
        </c:dLbls>
        <c:gapWidth val="150"/>
        <c:overlap val="100"/>
        <c:axId val="-76231200"/>
        <c:axId val="-75535136"/>
      </c:barChart>
      <c:catAx>
        <c:axId val="-76231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35136"/>
        <c:crosses val="autoZero"/>
        <c:auto val="1"/>
        <c:lblAlgn val="ctr"/>
        <c:lblOffset val="100"/>
        <c:noMultiLvlLbl val="0"/>
      </c:catAx>
      <c:valAx>
        <c:axId val="-75535136"/>
        <c:scaling>
          <c:orientation val="minMax"/>
        </c:scaling>
        <c:delete val="1"/>
        <c:axPos val="t"/>
        <c:numFmt formatCode="0%" sourceLinked="1"/>
        <c:majorTickMark val="none"/>
        <c:minorTickMark val="none"/>
        <c:tickLblPos val="nextTo"/>
        <c:crossAx val="-76231200"/>
        <c:crosses val="autoZero"/>
        <c:crossBetween val="between"/>
      </c:valAx>
      <c:spPr>
        <a:noFill/>
        <a:ln>
          <a:noFill/>
        </a:ln>
        <a:effectLst/>
      </c:spPr>
    </c:plotArea>
    <c:legend>
      <c:legendPos val="b"/>
      <c:layout>
        <c:manualLayout>
          <c:xMode val="edge"/>
          <c:yMode val="edge"/>
          <c:x val="0.175645839408963"/>
          <c:y val="0.90547993335939403"/>
          <c:w val="0.60000486050354795"/>
          <c:h val="6.04726270918262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2929-4302-905D-BA9B7918BB9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Great Britain</c:v>
                </c:pt>
                <c:pt idx="3">
                  <c:v>South Africa</c:v>
                </c:pt>
                <c:pt idx="4">
                  <c:v>Canada</c:v>
                </c:pt>
                <c:pt idx="5">
                  <c:v>United States</c:v>
                </c:pt>
                <c:pt idx="6">
                  <c:v>Australia</c:v>
                </c:pt>
                <c:pt idx="7">
                  <c:v>Sweden</c:v>
                </c:pt>
                <c:pt idx="8">
                  <c:v>Indonesia</c:v>
                </c:pt>
                <c:pt idx="9">
                  <c:v>Mexico</c:v>
                </c:pt>
                <c:pt idx="10">
                  <c:v>France</c:v>
                </c:pt>
                <c:pt idx="11">
                  <c:v>Germany</c:v>
                </c:pt>
                <c:pt idx="12">
                  <c:v>South Korea</c:v>
                </c:pt>
                <c:pt idx="13">
                  <c:v>Kenya</c:v>
                </c:pt>
                <c:pt idx="14">
                  <c:v>China</c:v>
                </c:pt>
                <c:pt idx="15">
                  <c:v>India</c:v>
                </c:pt>
                <c:pt idx="16">
                  <c:v>Turkey</c:v>
                </c:pt>
                <c:pt idx="17">
                  <c:v>Brazil</c:v>
                </c:pt>
                <c:pt idx="18">
                  <c:v>Egypt</c:v>
                </c:pt>
                <c:pt idx="19">
                  <c:v>Hong Kong (China)</c:v>
                </c:pt>
                <c:pt idx="20">
                  <c:v>Italy</c:v>
                </c:pt>
                <c:pt idx="21">
                  <c:v>Japan</c:v>
                </c:pt>
                <c:pt idx="22">
                  <c:v>Tunisia</c:v>
                </c:pt>
                <c:pt idx="23">
                  <c:v>Poland</c:v>
                </c:pt>
                <c:pt idx="24">
                  <c:v>Pakistan</c:v>
                </c:pt>
                <c:pt idx="25">
                  <c:v>Nigeria</c:v>
                </c:pt>
              </c:strCache>
            </c:strRef>
          </c:cat>
          <c:val>
            <c:numRef>
              <c:f>Sheet1!$B$2:$B$27</c:f>
              <c:numCache>
                <c:formatCode>General</c:formatCode>
                <c:ptCount val="26"/>
                <c:pt idx="0" formatCode="0%">
                  <c:v>0.79</c:v>
                </c:pt>
                <c:pt idx="2" formatCode="0%">
                  <c:v>0.9</c:v>
                </c:pt>
                <c:pt idx="3" formatCode="0%">
                  <c:v>0.88</c:v>
                </c:pt>
                <c:pt idx="4" formatCode="0%">
                  <c:v>0.88</c:v>
                </c:pt>
                <c:pt idx="5" formatCode="0%">
                  <c:v>0.88</c:v>
                </c:pt>
                <c:pt idx="6" formatCode="0%">
                  <c:v>0.87</c:v>
                </c:pt>
                <c:pt idx="7" formatCode="0%">
                  <c:v>0.86</c:v>
                </c:pt>
                <c:pt idx="8" formatCode="0%">
                  <c:v>0.86</c:v>
                </c:pt>
                <c:pt idx="9" formatCode="0%">
                  <c:v>0.85</c:v>
                </c:pt>
                <c:pt idx="10" formatCode="0%">
                  <c:v>0.83</c:v>
                </c:pt>
                <c:pt idx="11" formatCode="0%">
                  <c:v>0.82</c:v>
                </c:pt>
                <c:pt idx="12" formatCode="0%">
                  <c:v>0.8</c:v>
                </c:pt>
                <c:pt idx="13" formatCode="0%">
                  <c:v>0.8</c:v>
                </c:pt>
                <c:pt idx="14" formatCode="0%">
                  <c:v>0.78</c:v>
                </c:pt>
                <c:pt idx="15" formatCode="0%">
                  <c:v>0.78</c:v>
                </c:pt>
                <c:pt idx="16" formatCode="0%">
                  <c:v>0.77</c:v>
                </c:pt>
                <c:pt idx="17" formatCode="0%">
                  <c:v>0.77</c:v>
                </c:pt>
                <c:pt idx="18" formatCode="0%">
                  <c:v>0.76</c:v>
                </c:pt>
                <c:pt idx="19" formatCode="0%">
                  <c:v>0.76</c:v>
                </c:pt>
                <c:pt idx="20" formatCode="0%">
                  <c:v>0.75</c:v>
                </c:pt>
                <c:pt idx="21" formatCode="0%">
                  <c:v>0.74</c:v>
                </c:pt>
                <c:pt idx="22" formatCode="0%">
                  <c:v>0.72</c:v>
                </c:pt>
                <c:pt idx="23" formatCode="0%">
                  <c:v>0.71</c:v>
                </c:pt>
                <c:pt idx="24" formatCode="0%">
                  <c:v>0.63</c:v>
                </c:pt>
                <c:pt idx="25" formatCode="0%">
                  <c:v>0.59</c:v>
                </c:pt>
              </c:numCache>
            </c:numRef>
          </c:val>
          <c:extLst>
            <c:ext xmlns:c16="http://schemas.microsoft.com/office/drawing/2014/chart" uri="{C3380CC4-5D6E-409C-BE32-E72D297353CC}">
              <c16:uniqueId val="{00000002-2929-4302-905D-BA9B7918BB97}"/>
            </c:ext>
          </c:extLst>
        </c:ser>
        <c:dLbls>
          <c:showLegendKey val="0"/>
          <c:showVal val="0"/>
          <c:showCatName val="0"/>
          <c:showSerName val="0"/>
          <c:showPercent val="0"/>
          <c:showBubbleSize val="0"/>
        </c:dLbls>
        <c:gapWidth val="115"/>
        <c:axId val="-76262000"/>
        <c:axId val="-81120960"/>
      </c:barChart>
      <c:catAx>
        <c:axId val="-76262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120960"/>
        <c:crosses val="autoZero"/>
        <c:auto val="1"/>
        <c:lblAlgn val="ctr"/>
        <c:lblOffset val="0"/>
        <c:noMultiLvlLbl val="0"/>
      </c:catAx>
      <c:valAx>
        <c:axId val="-81120960"/>
        <c:scaling>
          <c:orientation val="minMax"/>
          <c:max val="1"/>
        </c:scaling>
        <c:delete val="1"/>
        <c:axPos val="t"/>
        <c:numFmt formatCode="0%" sourceLinked="1"/>
        <c:majorTickMark val="none"/>
        <c:minorTickMark val="none"/>
        <c:tickLblPos val="nextTo"/>
        <c:crossAx val="-76262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A3A-43EF-ADDA-478D7280A5EA}"/>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A3A-43EF-ADDA-478D7280A5EA}"/>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A3A-43EF-ADDA-478D7280A5EA}"/>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A3A-43EF-ADDA-478D7280A5EA}"/>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A3A-43EF-ADDA-478D7280A5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APAC</c:v>
                </c:pt>
                <c:pt idx="7">
                  <c:v>BIC</c:v>
                </c:pt>
                <c:pt idx="8">
                  <c:v>Middle East/Africa</c:v>
                </c:pt>
              </c:strCache>
            </c:strRef>
          </c:cat>
          <c:val>
            <c:numRef>
              <c:f>Sheet1!$B$2:$B$10</c:f>
              <c:numCache>
                <c:formatCode>General</c:formatCode>
                <c:ptCount val="9"/>
                <c:pt idx="0" formatCode="0%">
                  <c:v>0.79</c:v>
                </c:pt>
                <c:pt idx="2" formatCode="0%">
                  <c:v>0.88</c:v>
                </c:pt>
                <c:pt idx="3" formatCode="0%">
                  <c:v>0.83</c:v>
                </c:pt>
                <c:pt idx="4" formatCode="0%">
                  <c:v>0.81</c:v>
                </c:pt>
                <c:pt idx="5" formatCode="0%">
                  <c:v>0.81</c:v>
                </c:pt>
                <c:pt idx="6" formatCode="0%">
                  <c:v>0.8</c:v>
                </c:pt>
                <c:pt idx="7" formatCode="0%">
                  <c:v>0.77</c:v>
                </c:pt>
                <c:pt idx="8" formatCode="0%">
                  <c:v>0.76</c:v>
                </c:pt>
              </c:numCache>
            </c:numRef>
          </c:val>
          <c:extLst>
            <c:ext xmlns:c16="http://schemas.microsoft.com/office/drawing/2014/chart" uri="{C3380CC4-5D6E-409C-BE32-E72D297353CC}">
              <c16:uniqueId val="{0000000A-CA3A-43EF-ADDA-478D7280A5EA}"/>
            </c:ext>
          </c:extLst>
        </c:ser>
        <c:dLbls>
          <c:showLegendKey val="0"/>
          <c:showVal val="0"/>
          <c:showCatName val="0"/>
          <c:showSerName val="0"/>
          <c:showPercent val="0"/>
          <c:showBubbleSize val="0"/>
        </c:dLbls>
        <c:gapWidth val="139"/>
        <c:axId val="-64422880"/>
        <c:axId val="-64420560"/>
      </c:barChart>
      <c:catAx>
        <c:axId val="-6442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420560"/>
        <c:crosses val="autoZero"/>
        <c:auto val="1"/>
        <c:lblAlgn val="ctr"/>
        <c:lblOffset val="0"/>
        <c:noMultiLvlLbl val="0"/>
      </c:catAx>
      <c:valAx>
        <c:axId val="-64420560"/>
        <c:scaling>
          <c:orientation val="minMax"/>
          <c:max val="1"/>
        </c:scaling>
        <c:delete val="1"/>
        <c:axPos val="t"/>
        <c:numFmt formatCode="0%" sourceLinked="1"/>
        <c:majorTickMark val="none"/>
        <c:minorTickMark val="none"/>
        <c:tickLblPos val="nextTo"/>
        <c:crossAx val="-64422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G-8 Countries</c:v>
                </c:pt>
                <c:pt idx="8">
                  <c:v>Europe</c:v>
                </c:pt>
              </c:strCache>
            </c:strRef>
          </c:cat>
          <c:val>
            <c:numRef>
              <c:f>Sheet1!$B$2:$B$10</c:f>
              <c:numCache>
                <c:formatCode>General</c:formatCode>
                <c:ptCount val="9"/>
                <c:pt idx="0" formatCode="0%">
                  <c:v>0.28999999999999998</c:v>
                </c:pt>
                <c:pt idx="2" formatCode="0%">
                  <c:v>0.42</c:v>
                </c:pt>
                <c:pt idx="3" formatCode="0%">
                  <c:v>0.37</c:v>
                </c:pt>
                <c:pt idx="4" formatCode="0%">
                  <c:v>0.3</c:v>
                </c:pt>
                <c:pt idx="5" formatCode="0%">
                  <c:v>0.24</c:v>
                </c:pt>
                <c:pt idx="6" formatCode="0%">
                  <c:v>0.28000000000000003</c:v>
                </c:pt>
                <c:pt idx="7" formatCode="0%">
                  <c:v>0.21</c:v>
                </c:pt>
                <c:pt idx="8" formatCode="0%">
                  <c:v>0.2</c:v>
                </c:pt>
              </c:numCache>
            </c:numRef>
          </c:val>
          <c:extLst>
            <c:ext xmlns:c16="http://schemas.microsoft.com/office/drawing/2014/chart" uri="{C3380CC4-5D6E-409C-BE32-E72D297353CC}">
              <c16:uniqueId val="{00000000-A4E3-4166-94A3-EAABAF4C1EF0}"/>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G-8 Countries</c:v>
                </c:pt>
                <c:pt idx="8">
                  <c:v>Europe</c:v>
                </c:pt>
              </c:strCache>
            </c:strRef>
          </c:cat>
          <c:val>
            <c:numRef>
              <c:f>Sheet1!$C$2:$C$10</c:f>
              <c:numCache>
                <c:formatCode>General</c:formatCode>
                <c:ptCount val="9"/>
                <c:pt idx="0" formatCode="0%">
                  <c:v>0.38</c:v>
                </c:pt>
                <c:pt idx="2" formatCode="0%">
                  <c:v>0.3</c:v>
                </c:pt>
                <c:pt idx="3" formatCode="0%">
                  <c:v>0.34</c:v>
                </c:pt>
                <c:pt idx="4" formatCode="0%">
                  <c:v>0.37</c:v>
                </c:pt>
                <c:pt idx="5" formatCode="0%">
                  <c:v>0.42</c:v>
                </c:pt>
                <c:pt idx="6" formatCode="0%">
                  <c:v>0.36</c:v>
                </c:pt>
                <c:pt idx="7" formatCode="0%">
                  <c:v>0.41</c:v>
                </c:pt>
                <c:pt idx="8" formatCode="0%">
                  <c:v>0.41</c:v>
                </c:pt>
              </c:numCache>
            </c:numRef>
          </c:val>
          <c:extLst>
            <c:ext xmlns:c16="http://schemas.microsoft.com/office/drawing/2014/chart" uri="{C3380CC4-5D6E-409C-BE32-E72D297353CC}">
              <c16:uniqueId val="{00000001-A4E3-4166-94A3-EAABAF4C1EF0}"/>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G-8 Countries</c:v>
                </c:pt>
                <c:pt idx="8">
                  <c:v>Europe</c:v>
                </c:pt>
              </c:strCache>
            </c:strRef>
          </c:cat>
          <c:val>
            <c:numRef>
              <c:f>Sheet1!$D$2:$D$10</c:f>
              <c:numCache>
                <c:formatCode>General</c:formatCode>
                <c:ptCount val="9"/>
                <c:pt idx="0" formatCode="0%">
                  <c:v>0.67</c:v>
                </c:pt>
                <c:pt idx="2" formatCode="0%">
                  <c:v>0.72</c:v>
                </c:pt>
                <c:pt idx="3" formatCode="0%">
                  <c:v>0.71</c:v>
                </c:pt>
                <c:pt idx="4" formatCode="0%">
                  <c:v>0.67</c:v>
                </c:pt>
                <c:pt idx="5" formatCode="0%">
                  <c:v>0.66</c:v>
                </c:pt>
                <c:pt idx="6" formatCode="0%">
                  <c:v>0.64</c:v>
                </c:pt>
                <c:pt idx="7" formatCode="0%">
                  <c:v>0.62</c:v>
                </c:pt>
                <c:pt idx="8" formatCode="0%">
                  <c:v>0.61</c:v>
                </c:pt>
              </c:numCache>
            </c:numRef>
          </c:val>
          <c:extLst>
            <c:ext xmlns:c16="http://schemas.microsoft.com/office/drawing/2014/chart" uri="{C3380CC4-5D6E-409C-BE32-E72D297353CC}">
              <c16:uniqueId val="{00000002-A4E3-4166-94A3-EAABAF4C1EF0}"/>
            </c:ext>
          </c:extLst>
        </c:ser>
        <c:dLbls>
          <c:showLegendKey val="0"/>
          <c:showVal val="0"/>
          <c:showCatName val="0"/>
          <c:showSerName val="0"/>
          <c:showPercent val="0"/>
          <c:showBubbleSize val="0"/>
        </c:dLbls>
        <c:gapWidth val="94"/>
        <c:overlap val="100"/>
        <c:axId val="-81522016"/>
        <c:axId val="-81519184"/>
      </c:barChart>
      <c:catAx>
        <c:axId val="-81522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519184"/>
        <c:crosses val="autoZero"/>
        <c:auto val="1"/>
        <c:lblAlgn val="ctr"/>
        <c:lblOffset val="0"/>
        <c:noMultiLvlLbl val="0"/>
      </c:catAx>
      <c:valAx>
        <c:axId val="-81519184"/>
        <c:scaling>
          <c:orientation val="minMax"/>
          <c:max val="1"/>
        </c:scaling>
        <c:delete val="1"/>
        <c:axPos val="t"/>
        <c:numFmt formatCode="0%" sourceLinked="1"/>
        <c:majorTickMark val="none"/>
        <c:minorTickMark val="none"/>
        <c:tickLblPos val="nextTo"/>
        <c:crossAx val="-81522016"/>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2929-4302-905D-BA9B7918BB9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Great Britain</c:v>
                </c:pt>
                <c:pt idx="3">
                  <c:v>South Africa</c:v>
                </c:pt>
                <c:pt idx="4">
                  <c:v>Canada</c:v>
                </c:pt>
                <c:pt idx="5">
                  <c:v>Mexico</c:v>
                </c:pt>
                <c:pt idx="6">
                  <c:v>Australia</c:v>
                </c:pt>
                <c:pt idx="7">
                  <c:v>Indonesia</c:v>
                </c:pt>
                <c:pt idx="8">
                  <c:v>United States</c:v>
                </c:pt>
                <c:pt idx="9">
                  <c:v>Sweden</c:v>
                </c:pt>
                <c:pt idx="10">
                  <c:v>France</c:v>
                </c:pt>
                <c:pt idx="11">
                  <c:v>Germany</c:v>
                </c:pt>
                <c:pt idx="12">
                  <c:v>South Korea</c:v>
                </c:pt>
                <c:pt idx="13">
                  <c:v>China</c:v>
                </c:pt>
                <c:pt idx="14">
                  <c:v>Kenya</c:v>
                </c:pt>
                <c:pt idx="15">
                  <c:v>Brazil</c:v>
                </c:pt>
                <c:pt idx="16">
                  <c:v>India</c:v>
                </c:pt>
                <c:pt idx="17">
                  <c:v>Italy</c:v>
                </c:pt>
                <c:pt idx="18">
                  <c:v>Hong Kong (China)</c:v>
                </c:pt>
                <c:pt idx="19">
                  <c:v>Turkey</c:v>
                </c:pt>
                <c:pt idx="20">
                  <c:v>Egypt</c:v>
                </c:pt>
                <c:pt idx="21">
                  <c:v>Poland</c:v>
                </c:pt>
                <c:pt idx="22">
                  <c:v>Japan</c:v>
                </c:pt>
                <c:pt idx="23">
                  <c:v>Tunisia</c:v>
                </c:pt>
                <c:pt idx="24">
                  <c:v>Pakistan</c:v>
                </c:pt>
                <c:pt idx="25">
                  <c:v>Nigeria</c:v>
                </c:pt>
              </c:strCache>
            </c:strRef>
          </c:cat>
          <c:val>
            <c:numRef>
              <c:f>Sheet1!$B$2:$B$27</c:f>
              <c:numCache>
                <c:formatCode>General</c:formatCode>
                <c:ptCount val="26"/>
                <c:pt idx="0" formatCode="0%">
                  <c:v>0.79</c:v>
                </c:pt>
                <c:pt idx="2" formatCode="0%">
                  <c:v>0.91</c:v>
                </c:pt>
                <c:pt idx="3" formatCode="0%">
                  <c:v>0.89</c:v>
                </c:pt>
                <c:pt idx="4" formatCode="0%">
                  <c:v>0.88</c:v>
                </c:pt>
                <c:pt idx="5" formatCode="0%">
                  <c:v>0.87</c:v>
                </c:pt>
                <c:pt idx="6" formatCode="0%">
                  <c:v>0.87</c:v>
                </c:pt>
                <c:pt idx="7" formatCode="0%">
                  <c:v>0.87</c:v>
                </c:pt>
                <c:pt idx="8" formatCode="0%">
                  <c:v>0.86</c:v>
                </c:pt>
                <c:pt idx="9" formatCode="0%">
                  <c:v>0.85</c:v>
                </c:pt>
                <c:pt idx="10" formatCode="0%">
                  <c:v>0.84</c:v>
                </c:pt>
                <c:pt idx="11" formatCode="0%">
                  <c:v>0.83</c:v>
                </c:pt>
                <c:pt idx="12" formatCode="0%">
                  <c:v>0.82</c:v>
                </c:pt>
                <c:pt idx="13" formatCode="0%">
                  <c:v>0.8</c:v>
                </c:pt>
                <c:pt idx="14" formatCode="0%">
                  <c:v>0.8</c:v>
                </c:pt>
                <c:pt idx="15" formatCode="0%">
                  <c:v>0.78</c:v>
                </c:pt>
                <c:pt idx="16" formatCode="0%">
                  <c:v>0.78</c:v>
                </c:pt>
                <c:pt idx="17" formatCode="0%">
                  <c:v>0.78</c:v>
                </c:pt>
                <c:pt idx="18" formatCode="0%">
                  <c:v>0.78</c:v>
                </c:pt>
                <c:pt idx="19" formatCode="0%">
                  <c:v>0.77</c:v>
                </c:pt>
                <c:pt idx="20" formatCode="0%">
                  <c:v>0.76</c:v>
                </c:pt>
                <c:pt idx="21" formatCode="0%">
                  <c:v>0.74</c:v>
                </c:pt>
                <c:pt idx="22" formatCode="0%">
                  <c:v>0.74</c:v>
                </c:pt>
                <c:pt idx="23" formatCode="0%">
                  <c:v>0.71</c:v>
                </c:pt>
                <c:pt idx="24" formatCode="0%">
                  <c:v>0.61</c:v>
                </c:pt>
                <c:pt idx="25" formatCode="0%">
                  <c:v>0.57999999999999996</c:v>
                </c:pt>
              </c:numCache>
            </c:numRef>
          </c:val>
          <c:extLst>
            <c:ext xmlns:c16="http://schemas.microsoft.com/office/drawing/2014/chart" uri="{C3380CC4-5D6E-409C-BE32-E72D297353CC}">
              <c16:uniqueId val="{00000002-2929-4302-905D-BA9B7918BB97}"/>
            </c:ext>
          </c:extLst>
        </c:ser>
        <c:dLbls>
          <c:showLegendKey val="0"/>
          <c:showVal val="0"/>
          <c:showCatName val="0"/>
          <c:showSerName val="0"/>
          <c:showPercent val="0"/>
          <c:showBubbleSize val="0"/>
        </c:dLbls>
        <c:gapWidth val="115"/>
        <c:axId val="-65164336"/>
        <c:axId val="-65162016"/>
      </c:barChart>
      <c:catAx>
        <c:axId val="-65164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62016"/>
        <c:crosses val="autoZero"/>
        <c:auto val="1"/>
        <c:lblAlgn val="ctr"/>
        <c:lblOffset val="0"/>
        <c:noMultiLvlLbl val="0"/>
      </c:catAx>
      <c:valAx>
        <c:axId val="-65162016"/>
        <c:scaling>
          <c:orientation val="minMax"/>
          <c:max val="1"/>
        </c:scaling>
        <c:delete val="1"/>
        <c:axPos val="t"/>
        <c:numFmt formatCode="0%" sourceLinked="1"/>
        <c:majorTickMark val="none"/>
        <c:minorTickMark val="none"/>
        <c:tickLblPos val="nextTo"/>
        <c:crossAx val="-65164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A3A-43EF-ADDA-478D7280A5EA}"/>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A3A-43EF-ADDA-478D7280A5EA}"/>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A3A-43EF-ADDA-478D7280A5EA}"/>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A3A-43EF-ADDA-478D7280A5EA}"/>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A3A-43EF-ADDA-478D7280A5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APAC</c:v>
                </c:pt>
                <c:pt idx="7">
                  <c:v>BIC</c:v>
                </c:pt>
                <c:pt idx="8">
                  <c:v>Middle East/Africa</c:v>
                </c:pt>
              </c:strCache>
            </c:strRef>
          </c:cat>
          <c:val>
            <c:numRef>
              <c:f>Sheet1!$B$2:$B$10</c:f>
              <c:numCache>
                <c:formatCode>General</c:formatCode>
                <c:ptCount val="9"/>
                <c:pt idx="0" formatCode="0%">
                  <c:v>0.79</c:v>
                </c:pt>
                <c:pt idx="2" formatCode="0%">
                  <c:v>0.87</c:v>
                </c:pt>
                <c:pt idx="3" formatCode="0%">
                  <c:v>0.83</c:v>
                </c:pt>
                <c:pt idx="4" formatCode="0%">
                  <c:v>0.82</c:v>
                </c:pt>
                <c:pt idx="5" formatCode="0%">
                  <c:v>0.82</c:v>
                </c:pt>
                <c:pt idx="6" formatCode="0%">
                  <c:v>0.81</c:v>
                </c:pt>
                <c:pt idx="7" formatCode="0%">
                  <c:v>0.79</c:v>
                </c:pt>
                <c:pt idx="8" formatCode="0%">
                  <c:v>0.76</c:v>
                </c:pt>
              </c:numCache>
            </c:numRef>
          </c:val>
          <c:extLst>
            <c:ext xmlns:c16="http://schemas.microsoft.com/office/drawing/2014/chart" uri="{C3380CC4-5D6E-409C-BE32-E72D297353CC}">
              <c16:uniqueId val="{0000000A-CA3A-43EF-ADDA-478D7280A5EA}"/>
            </c:ext>
          </c:extLst>
        </c:ser>
        <c:dLbls>
          <c:showLegendKey val="0"/>
          <c:showVal val="0"/>
          <c:showCatName val="0"/>
          <c:showSerName val="0"/>
          <c:showPercent val="0"/>
          <c:showBubbleSize val="0"/>
        </c:dLbls>
        <c:gapWidth val="139"/>
        <c:axId val="-82037616"/>
        <c:axId val="-82035296"/>
      </c:barChart>
      <c:catAx>
        <c:axId val="-82037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035296"/>
        <c:crosses val="autoZero"/>
        <c:auto val="1"/>
        <c:lblAlgn val="ctr"/>
        <c:lblOffset val="0"/>
        <c:noMultiLvlLbl val="0"/>
      </c:catAx>
      <c:valAx>
        <c:axId val="-82035296"/>
        <c:scaling>
          <c:orientation val="minMax"/>
          <c:max val="1"/>
        </c:scaling>
        <c:delete val="1"/>
        <c:axPos val="t"/>
        <c:numFmt formatCode="0%" sourceLinked="1"/>
        <c:majorTickMark val="none"/>
        <c:minorTickMark val="none"/>
        <c:tickLblPos val="nextTo"/>
        <c:crossAx val="-8203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2929-4302-905D-BA9B7918BB9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Great Britain</c:v>
                </c:pt>
                <c:pt idx="3">
                  <c:v>Mexico</c:v>
                </c:pt>
                <c:pt idx="4">
                  <c:v>South Africa</c:v>
                </c:pt>
                <c:pt idx="5">
                  <c:v>Canada</c:v>
                </c:pt>
                <c:pt idx="6">
                  <c:v>United States</c:v>
                </c:pt>
                <c:pt idx="7">
                  <c:v>Indonesia</c:v>
                </c:pt>
                <c:pt idx="8">
                  <c:v>Sweden</c:v>
                </c:pt>
                <c:pt idx="9">
                  <c:v>Australia</c:v>
                </c:pt>
                <c:pt idx="10">
                  <c:v>France</c:v>
                </c:pt>
                <c:pt idx="11">
                  <c:v>Germany</c:v>
                </c:pt>
                <c:pt idx="12">
                  <c:v>South Korea</c:v>
                </c:pt>
                <c:pt idx="13">
                  <c:v>China</c:v>
                </c:pt>
                <c:pt idx="14">
                  <c:v>Kenya</c:v>
                </c:pt>
                <c:pt idx="15">
                  <c:v>Turkey</c:v>
                </c:pt>
                <c:pt idx="16">
                  <c:v>India</c:v>
                </c:pt>
                <c:pt idx="17">
                  <c:v>Italy</c:v>
                </c:pt>
                <c:pt idx="18">
                  <c:v>Egypt</c:v>
                </c:pt>
                <c:pt idx="19">
                  <c:v>Hong Kong (China)</c:v>
                </c:pt>
                <c:pt idx="20">
                  <c:v>Brazil</c:v>
                </c:pt>
                <c:pt idx="21">
                  <c:v>Japan</c:v>
                </c:pt>
                <c:pt idx="22">
                  <c:v>Poland</c:v>
                </c:pt>
                <c:pt idx="23">
                  <c:v>Tunisia</c:v>
                </c:pt>
                <c:pt idx="24">
                  <c:v>Pakistan</c:v>
                </c:pt>
                <c:pt idx="25">
                  <c:v>Nigeria</c:v>
                </c:pt>
              </c:strCache>
            </c:strRef>
          </c:cat>
          <c:val>
            <c:numRef>
              <c:f>Sheet1!$B$2:$B$27</c:f>
              <c:numCache>
                <c:formatCode>General</c:formatCode>
                <c:ptCount val="26"/>
                <c:pt idx="0" formatCode="0%">
                  <c:v>0.8</c:v>
                </c:pt>
                <c:pt idx="2" formatCode="0%">
                  <c:v>0.92</c:v>
                </c:pt>
                <c:pt idx="3" formatCode="0%">
                  <c:v>0.9</c:v>
                </c:pt>
                <c:pt idx="4" formatCode="0%">
                  <c:v>0.89</c:v>
                </c:pt>
                <c:pt idx="5" formatCode="0%">
                  <c:v>0.88</c:v>
                </c:pt>
                <c:pt idx="6" formatCode="0%">
                  <c:v>0.88</c:v>
                </c:pt>
                <c:pt idx="7" formatCode="0%">
                  <c:v>0.88</c:v>
                </c:pt>
                <c:pt idx="8" formatCode="0%">
                  <c:v>0.87</c:v>
                </c:pt>
                <c:pt idx="9" formatCode="0%">
                  <c:v>0.87</c:v>
                </c:pt>
                <c:pt idx="10" formatCode="0%">
                  <c:v>0.83</c:v>
                </c:pt>
                <c:pt idx="11" formatCode="0%">
                  <c:v>0.83</c:v>
                </c:pt>
                <c:pt idx="12" formatCode="0%">
                  <c:v>0.82</c:v>
                </c:pt>
                <c:pt idx="13" formatCode="0%">
                  <c:v>0.8</c:v>
                </c:pt>
                <c:pt idx="14" formatCode="0%">
                  <c:v>0.8</c:v>
                </c:pt>
                <c:pt idx="15" formatCode="0%">
                  <c:v>0.78</c:v>
                </c:pt>
                <c:pt idx="16" formatCode="0%">
                  <c:v>0.78</c:v>
                </c:pt>
                <c:pt idx="17" formatCode="0%">
                  <c:v>0.78</c:v>
                </c:pt>
                <c:pt idx="18" formatCode="0%">
                  <c:v>0.77</c:v>
                </c:pt>
                <c:pt idx="19" formatCode="0%">
                  <c:v>0.77</c:v>
                </c:pt>
                <c:pt idx="20" formatCode="0%">
                  <c:v>0.76</c:v>
                </c:pt>
                <c:pt idx="21" formatCode="0%">
                  <c:v>0.74</c:v>
                </c:pt>
                <c:pt idx="22" formatCode="0%">
                  <c:v>0.73</c:v>
                </c:pt>
                <c:pt idx="23" formatCode="0%">
                  <c:v>0.73</c:v>
                </c:pt>
                <c:pt idx="24" formatCode="0%">
                  <c:v>0.62</c:v>
                </c:pt>
                <c:pt idx="25" formatCode="0%">
                  <c:v>0.57999999999999996</c:v>
                </c:pt>
              </c:numCache>
            </c:numRef>
          </c:val>
          <c:extLst>
            <c:ext xmlns:c16="http://schemas.microsoft.com/office/drawing/2014/chart" uri="{C3380CC4-5D6E-409C-BE32-E72D297353CC}">
              <c16:uniqueId val="{00000002-2929-4302-905D-BA9B7918BB97}"/>
            </c:ext>
          </c:extLst>
        </c:ser>
        <c:dLbls>
          <c:showLegendKey val="0"/>
          <c:showVal val="0"/>
          <c:showCatName val="0"/>
          <c:showSerName val="0"/>
          <c:showPercent val="0"/>
          <c:showBubbleSize val="0"/>
        </c:dLbls>
        <c:gapWidth val="115"/>
        <c:axId val="-76931568"/>
        <c:axId val="-77416224"/>
      </c:barChart>
      <c:catAx>
        <c:axId val="-76931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416224"/>
        <c:crosses val="autoZero"/>
        <c:auto val="1"/>
        <c:lblAlgn val="ctr"/>
        <c:lblOffset val="0"/>
        <c:noMultiLvlLbl val="0"/>
      </c:catAx>
      <c:valAx>
        <c:axId val="-77416224"/>
        <c:scaling>
          <c:orientation val="minMax"/>
          <c:max val="1"/>
        </c:scaling>
        <c:delete val="1"/>
        <c:axPos val="t"/>
        <c:numFmt formatCode="0%" sourceLinked="1"/>
        <c:majorTickMark val="none"/>
        <c:minorTickMark val="none"/>
        <c:tickLblPos val="nextTo"/>
        <c:crossAx val="-7693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A3A-43EF-ADDA-478D7280A5EA}"/>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A3A-43EF-ADDA-478D7280A5EA}"/>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A3A-43EF-ADDA-478D7280A5EA}"/>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A3A-43EF-ADDA-478D7280A5EA}"/>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A3A-43EF-ADDA-478D7280A5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APAC</c:v>
                </c:pt>
                <c:pt idx="7">
                  <c:v>BIC</c:v>
                </c:pt>
                <c:pt idx="8">
                  <c:v>Middle East/Africa</c:v>
                </c:pt>
              </c:strCache>
            </c:strRef>
          </c:cat>
          <c:val>
            <c:numRef>
              <c:f>Sheet1!$B$2:$B$10</c:f>
              <c:numCache>
                <c:formatCode>General</c:formatCode>
                <c:ptCount val="9"/>
                <c:pt idx="0" formatCode="0%">
                  <c:v>0.8</c:v>
                </c:pt>
                <c:pt idx="2" formatCode="0%">
                  <c:v>0.88</c:v>
                </c:pt>
                <c:pt idx="3" formatCode="0%">
                  <c:v>0.84</c:v>
                </c:pt>
                <c:pt idx="4" formatCode="0%">
                  <c:v>0.83</c:v>
                </c:pt>
                <c:pt idx="5" formatCode="0%">
                  <c:v>0.83</c:v>
                </c:pt>
                <c:pt idx="6" formatCode="0%">
                  <c:v>0.81</c:v>
                </c:pt>
                <c:pt idx="7" formatCode="0%">
                  <c:v>0.78</c:v>
                </c:pt>
                <c:pt idx="8" formatCode="0%">
                  <c:v>0.76</c:v>
                </c:pt>
              </c:numCache>
            </c:numRef>
          </c:val>
          <c:extLst>
            <c:ext xmlns:c16="http://schemas.microsoft.com/office/drawing/2014/chart" uri="{C3380CC4-5D6E-409C-BE32-E72D297353CC}">
              <c16:uniqueId val="{0000000A-CA3A-43EF-ADDA-478D7280A5EA}"/>
            </c:ext>
          </c:extLst>
        </c:ser>
        <c:dLbls>
          <c:showLegendKey val="0"/>
          <c:showVal val="0"/>
          <c:showCatName val="0"/>
          <c:showSerName val="0"/>
          <c:showPercent val="0"/>
          <c:showBubbleSize val="0"/>
        </c:dLbls>
        <c:gapWidth val="139"/>
        <c:axId val="-81086928"/>
        <c:axId val="-81084608"/>
      </c:barChart>
      <c:catAx>
        <c:axId val="-81086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84608"/>
        <c:crosses val="autoZero"/>
        <c:auto val="1"/>
        <c:lblAlgn val="ctr"/>
        <c:lblOffset val="0"/>
        <c:noMultiLvlLbl val="0"/>
      </c:catAx>
      <c:valAx>
        <c:axId val="-81084608"/>
        <c:scaling>
          <c:orientation val="minMax"/>
          <c:max val="1"/>
        </c:scaling>
        <c:delete val="1"/>
        <c:axPos val="t"/>
        <c:numFmt formatCode="0%" sourceLinked="1"/>
        <c:majorTickMark val="none"/>
        <c:minorTickMark val="none"/>
        <c:tickLblPos val="nextTo"/>
        <c:crossAx val="-81086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2929-4302-905D-BA9B7918BB9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Great Britain</c:v>
                </c:pt>
                <c:pt idx="3">
                  <c:v>Mexico</c:v>
                </c:pt>
                <c:pt idx="4">
                  <c:v>Canada</c:v>
                </c:pt>
                <c:pt idx="5">
                  <c:v>South Africa</c:v>
                </c:pt>
                <c:pt idx="6">
                  <c:v>United States</c:v>
                </c:pt>
                <c:pt idx="7">
                  <c:v>Sweden</c:v>
                </c:pt>
                <c:pt idx="8">
                  <c:v>Australia</c:v>
                </c:pt>
                <c:pt idx="9">
                  <c:v>Indonesia</c:v>
                </c:pt>
                <c:pt idx="10">
                  <c:v>France</c:v>
                </c:pt>
                <c:pt idx="11">
                  <c:v>Germany</c:v>
                </c:pt>
                <c:pt idx="12">
                  <c:v>South Korea</c:v>
                </c:pt>
                <c:pt idx="13">
                  <c:v>Kenya</c:v>
                </c:pt>
                <c:pt idx="14">
                  <c:v>India</c:v>
                </c:pt>
                <c:pt idx="15">
                  <c:v>Hong Kong (China)</c:v>
                </c:pt>
                <c:pt idx="16">
                  <c:v>China</c:v>
                </c:pt>
                <c:pt idx="17">
                  <c:v>Italy</c:v>
                </c:pt>
                <c:pt idx="18">
                  <c:v>Turkey</c:v>
                </c:pt>
                <c:pt idx="19">
                  <c:v>Brazil</c:v>
                </c:pt>
                <c:pt idx="20">
                  <c:v>Japan</c:v>
                </c:pt>
                <c:pt idx="21">
                  <c:v>Egypt</c:v>
                </c:pt>
                <c:pt idx="22">
                  <c:v>Poland</c:v>
                </c:pt>
                <c:pt idx="23">
                  <c:v>Tunisia</c:v>
                </c:pt>
                <c:pt idx="24">
                  <c:v>Pakistan</c:v>
                </c:pt>
                <c:pt idx="25">
                  <c:v>Nigeria</c:v>
                </c:pt>
              </c:strCache>
            </c:strRef>
          </c:cat>
          <c:val>
            <c:numRef>
              <c:f>Sheet1!$B$2:$B$27</c:f>
              <c:numCache>
                <c:formatCode>General</c:formatCode>
                <c:ptCount val="26"/>
                <c:pt idx="0" formatCode="0%">
                  <c:v>0.79</c:v>
                </c:pt>
                <c:pt idx="2" formatCode="0%">
                  <c:v>0.91</c:v>
                </c:pt>
                <c:pt idx="3" formatCode="0%">
                  <c:v>0.9</c:v>
                </c:pt>
                <c:pt idx="4" formatCode="0%">
                  <c:v>0.89</c:v>
                </c:pt>
                <c:pt idx="5" formatCode="0%">
                  <c:v>0.87</c:v>
                </c:pt>
                <c:pt idx="6" formatCode="0%">
                  <c:v>0.87</c:v>
                </c:pt>
                <c:pt idx="7" formatCode="0%">
                  <c:v>0.86</c:v>
                </c:pt>
                <c:pt idx="8" formatCode="0%">
                  <c:v>0.86</c:v>
                </c:pt>
                <c:pt idx="9" formatCode="0%">
                  <c:v>0.86</c:v>
                </c:pt>
                <c:pt idx="10" formatCode="0%">
                  <c:v>0.82</c:v>
                </c:pt>
                <c:pt idx="11" formatCode="0%">
                  <c:v>0.82</c:v>
                </c:pt>
                <c:pt idx="12" formatCode="0%">
                  <c:v>0.8</c:v>
                </c:pt>
                <c:pt idx="13" formatCode="0%">
                  <c:v>0.8</c:v>
                </c:pt>
                <c:pt idx="14" formatCode="0%">
                  <c:v>0.79</c:v>
                </c:pt>
                <c:pt idx="15" formatCode="0%">
                  <c:v>0.79</c:v>
                </c:pt>
                <c:pt idx="16" formatCode="0%">
                  <c:v>0.78</c:v>
                </c:pt>
                <c:pt idx="17" formatCode="0%">
                  <c:v>0.78</c:v>
                </c:pt>
                <c:pt idx="18" formatCode="0%">
                  <c:v>0.77</c:v>
                </c:pt>
                <c:pt idx="19" formatCode="0%">
                  <c:v>0.75</c:v>
                </c:pt>
                <c:pt idx="20" formatCode="0%">
                  <c:v>0.74</c:v>
                </c:pt>
                <c:pt idx="21" formatCode="0%">
                  <c:v>0.74</c:v>
                </c:pt>
                <c:pt idx="22" formatCode="0%">
                  <c:v>0.73</c:v>
                </c:pt>
                <c:pt idx="23" formatCode="0%">
                  <c:v>0.71</c:v>
                </c:pt>
                <c:pt idx="24" formatCode="0%">
                  <c:v>0.62</c:v>
                </c:pt>
                <c:pt idx="25" formatCode="0%">
                  <c:v>0.57999999999999996</c:v>
                </c:pt>
              </c:numCache>
            </c:numRef>
          </c:val>
          <c:extLst>
            <c:ext xmlns:c16="http://schemas.microsoft.com/office/drawing/2014/chart" uri="{C3380CC4-5D6E-409C-BE32-E72D297353CC}">
              <c16:uniqueId val="{00000002-2929-4302-905D-BA9B7918BB97}"/>
            </c:ext>
          </c:extLst>
        </c:ser>
        <c:dLbls>
          <c:showLegendKey val="0"/>
          <c:showVal val="0"/>
          <c:showCatName val="0"/>
          <c:showSerName val="0"/>
          <c:showPercent val="0"/>
          <c:showBubbleSize val="0"/>
        </c:dLbls>
        <c:gapWidth val="115"/>
        <c:axId val="-66152640"/>
        <c:axId val="-66150320"/>
      </c:barChart>
      <c:catAx>
        <c:axId val="-66152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150320"/>
        <c:crosses val="autoZero"/>
        <c:auto val="1"/>
        <c:lblAlgn val="ctr"/>
        <c:lblOffset val="0"/>
        <c:noMultiLvlLbl val="0"/>
      </c:catAx>
      <c:valAx>
        <c:axId val="-66150320"/>
        <c:scaling>
          <c:orientation val="minMax"/>
          <c:max val="1"/>
        </c:scaling>
        <c:delete val="1"/>
        <c:axPos val="t"/>
        <c:numFmt formatCode="0%" sourceLinked="1"/>
        <c:majorTickMark val="none"/>
        <c:minorTickMark val="none"/>
        <c:tickLblPos val="nextTo"/>
        <c:crossAx val="-6615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A3A-43EF-ADDA-478D7280A5EA}"/>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A3A-43EF-ADDA-478D7280A5EA}"/>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A3A-43EF-ADDA-478D7280A5EA}"/>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A3A-43EF-ADDA-478D7280A5EA}"/>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A3A-43EF-ADDA-478D7280A5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APAC</c:v>
                </c:pt>
                <c:pt idx="7">
                  <c:v>BIC</c:v>
                </c:pt>
                <c:pt idx="8">
                  <c:v>Middle East/Africa</c:v>
                </c:pt>
              </c:strCache>
            </c:strRef>
          </c:cat>
          <c:val>
            <c:numRef>
              <c:f>Sheet1!$B$2:$B$10</c:f>
              <c:numCache>
                <c:formatCode>General</c:formatCode>
                <c:ptCount val="9"/>
                <c:pt idx="0" formatCode="0%">
                  <c:v>0.79</c:v>
                </c:pt>
                <c:pt idx="2" formatCode="0%">
                  <c:v>0.88</c:v>
                </c:pt>
                <c:pt idx="3" formatCode="0%">
                  <c:v>0.83</c:v>
                </c:pt>
                <c:pt idx="4" formatCode="0%">
                  <c:v>0.82</c:v>
                </c:pt>
                <c:pt idx="5" formatCode="0%">
                  <c:v>0.82</c:v>
                </c:pt>
                <c:pt idx="6" formatCode="0%">
                  <c:v>0.81</c:v>
                </c:pt>
                <c:pt idx="7" formatCode="0%">
                  <c:v>0.77</c:v>
                </c:pt>
                <c:pt idx="8" formatCode="0%">
                  <c:v>0.75</c:v>
                </c:pt>
              </c:numCache>
            </c:numRef>
          </c:val>
          <c:extLst>
            <c:ext xmlns:c16="http://schemas.microsoft.com/office/drawing/2014/chart" uri="{C3380CC4-5D6E-409C-BE32-E72D297353CC}">
              <c16:uniqueId val="{0000000A-CA3A-43EF-ADDA-478D7280A5EA}"/>
            </c:ext>
          </c:extLst>
        </c:ser>
        <c:dLbls>
          <c:showLegendKey val="0"/>
          <c:showVal val="0"/>
          <c:showCatName val="0"/>
          <c:showSerName val="0"/>
          <c:showPercent val="0"/>
          <c:showBubbleSize val="0"/>
        </c:dLbls>
        <c:gapWidth val="139"/>
        <c:axId val="-77363040"/>
        <c:axId val="-77361264"/>
      </c:barChart>
      <c:catAx>
        <c:axId val="-77363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361264"/>
        <c:crosses val="autoZero"/>
        <c:auto val="1"/>
        <c:lblAlgn val="ctr"/>
        <c:lblOffset val="0"/>
        <c:noMultiLvlLbl val="0"/>
      </c:catAx>
      <c:valAx>
        <c:axId val="-77361264"/>
        <c:scaling>
          <c:orientation val="minMax"/>
          <c:max val="1"/>
        </c:scaling>
        <c:delete val="1"/>
        <c:axPos val="t"/>
        <c:numFmt formatCode="0%" sourceLinked="1"/>
        <c:majorTickMark val="none"/>
        <c:minorTickMark val="none"/>
        <c:tickLblPos val="nextTo"/>
        <c:crossAx val="-77363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2929-4302-905D-BA9B7918BB9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Great Britain</c:v>
                </c:pt>
                <c:pt idx="3">
                  <c:v>Canada</c:v>
                </c:pt>
                <c:pt idx="4">
                  <c:v>Mexico</c:v>
                </c:pt>
                <c:pt idx="5">
                  <c:v>South Africa</c:v>
                </c:pt>
                <c:pt idx="6">
                  <c:v>Sweden</c:v>
                </c:pt>
                <c:pt idx="7">
                  <c:v>Australia</c:v>
                </c:pt>
                <c:pt idx="8">
                  <c:v>United States</c:v>
                </c:pt>
                <c:pt idx="9">
                  <c:v>Indonesia</c:v>
                </c:pt>
                <c:pt idx="10">
                  <c:v>France</c:v>
                </c:pt>
                <c:pt idx="11">
                  <c:v>Germany</c:v>
                </c:pt>
                <c:pt idx="12">
                  <c:v>South Korea</c:v>
                </c:pt>
                <c:pt idx="13">
                  <c:v>Kenya</c:v>
                </c:pt>
                <c:pt idx="14">
                  <c:v>Hong Kong (China)</c:v>
                </c:pt>
                <c:pt idx="15">
                  <c:v>China</c:v>
                </c:pt>
                <c:pt idx="16">
                  <c:v>India</c:v>
                </c:pt>
                <c:pt idx="17">
                  <c:v>Turkey</c:v>
                </c:pt>
                <c:pt idx="18">
                  <c:v>Brazil</c:v>
                </c:pt>
                <c:pt idx="19">
                  <c:v>Italy</c:v>
                </c:pt>
                <c:pt idx="20">
                  <c:v>Japan</c:v>
                </c:pt>
                <c:pt idx="21">
                  <c:v>Egypt</c:v>
                </c:pt>
                <c:pt idx="22">
                  <c:v>Tunisia</c:v>
                </c:pt>
                <c:pt idx="23">
                  <c:v>Poland</c:v>
                </c:pt>
                <c:pt idx="24">
                  <c:v>Pakistan</c:v>
                </c:pt>
                <c:pt idx="25">
                  <c:v>Nigeria</c:v>
                </c:pt>
              </c:strCache>
            </c:strRef>
          </c:cat>
          <c:val>
            <c:numRef>
              <c:f>Sheet1!$B$2:$B$27</c:f>
              <c:numCache>
                <c:formatCode>General</c:formatCode>
                <c:ptCount val="26"/>
                <c:pt idx="0" formatCode="0%">
                  <c:v>0.8</c:v>
                </c:pt>
                <c:pt idx="2" formatCode="0%">
                  <c:v>0.93</c:v>
                </c:pt>
                <c:pt idx="3" formatCode="0%">
                  <c:v>0.89</c:v>
                </c:pt>
                <c:pt idx="4" formatCode="0%">
                  <c:v>0.88</c:v>
                </c:pt>
                <c:pt idx="5" formatCode="0%">
                  <c:v>0.88</c:v>
                </c:pt>
                <c:pt idx="6" formatCode="0%">
                  <c:v>0.88</c:v>
                </c:pt>
                <c:pt idx="7" formatCode="0%">
                  <c:v>0.88</c:v>
                </c:pt>
                <c:pt idx="8" formatCode="0%">
                  <c:v>0.88</c:v>
                </c:pt>
                <c:pt idx="9" formatCode="0%">
                  <c:v>0.87</c:v>
                </c:pt>
                <c:pt idx="10" formatCode="0%">
                  <c:v>0.84</c:v>
                </c:pt>
                <c:pt idx="11" formatCode="0%">
                  <c:v>0.84</c:v>
                </c:pt>
                <c:pt idx="12" formatCode="0%">
                  <c:v>0.82</c:v>
                </c:pt>
                <c:pt idx="13" formatCode="0%">
                  <c:v>0.8</c:v>
                </c:pt>
                <c:pt idx="14" formatCode="0%">
                  <c:v>0.79</c:v>
                </c:pt>
                <c:pt idx="15" formatCode="0%">
                  <c:v>0.78</c:v>
                </c:pt>
                <c:pt idx="16" formatCode="0%">
                  <c:v>0.78</c:v>
                </c:pt>
                <c:pt idx="17" formatCode="0%">
                  <c:v>0.77</c:v>
                </c:pt>
                <c:pt idx="18" formatCode="0%">
                  <c:v>0.77</c:v>
                </c:pt>
                <c:pt idx="19" formatCode="0%">
                  <c:v>0.76</c:v>
                </c:pt>
                <c:pt idx="20" formatCode="0%">
                  <c:v>0.76</c:v>
                </c:pt>
                <c:pt idx="21" formatCode="0%">
                  <c:v>0.76</c:v>
                </c:pt>
                <c:pt idx="22" formatCode="0%">
                  <c:v>0.76</c:v>
                </c:pt>
                <c:pt idx="23" formatCode="0%">
                  <c:v>0.75</c:v>
                </c:pt>
                <c:pt idx="24" formatCode="0%">
                  <c:v>0.61</c:v>
                </c:pt>
                <c:pt idx="25" formatCode="0%">
                  <c:v>0.59</c:v>
                </c:pt>
              </c:numCache>
            </c:numRef>
          </c:val>
          <c:extLst>
            <c:ext xmlns:c16="http://schemas.microsoft.com/office/drawing/2014/chart" uri="{C3380CC4-5D6E-409C-BE32-E72D297353CC}">
              <c16:uniqueId val="{00000002-2929-4302-905D-BA9B7918BB97}"/>
            </c:ext>
          </c:extLst>
        </c:ser>
        <c:dLbls>
          <c:showLegendKey val="0"/>
          <c:showVal val="0"/>
          <c:showCatName val="0"/>
          <c:showSerName val="0"/>
          <c:showPercent val="0"/>
          <c:showBubbleSize val="0"/>
        </c:dLbls>
        <c:gapWidth val="115"/>
        <c:axId val="-61910656"/>
        <c:axId val="-61908880"/>
      </c:barChart>
      <c:catAx>
        <c:axId val="-6191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08880"/>
        <c:crosses val="autoZero"/>
        <c:auto val="1"/>
        <c:lblAlgn val="ctr"/>
        <c:lblOffset val="0"/>
        <c:noMultiLvlLbl val="0"/>
      </c:catAx>
      <c:valAx>
        <c:axId val="-61908880"/>
        <c:scaling>
          <c:orientation val="minMax"/>
          <c:max val="1"/>
        </c:scaling>
        <c:delete val="1"/>
        <c:axPos val="t"/>
        <c:numFmt formatCode="0%" sourceLinked="1"/>
        <c:majorTickMark val="none"/>
        <c:minorTickMark val="none"/>
        <c:tickLblPos val="nextTo"/>
        <c:crossAx val="-61910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A3A-43EF-ADDA-478D7280A5EA}"/>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A3A-43EF-ADDA-478D7280A5EA}"/>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A3A-43EF-ADDA-478D7280A5EA}"/>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A3A-43EF-ADDA-478D7280A5EA}"/>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CA3A-43EF-ADDA-478D7280A5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Europe</c:v>
                </c:pt>
                <c:pt idx="5">
                  <c:v>LATAM</c:v>
                </c:pt>
                <c:pt idx="6">
                  <c:v>APAC</c:v>
                </c:pt>
                <c:pt idx="7">
                  <c:v>BIC</c:v>
                </c:pt>
                <c:pt idx="8">
                  <c:v>Middle East/Africa</c:v>
                </c:pt>
              </c:strCache>
            </c:strRef>
          </c:cat>
          <c:val>
            <c:numRef>
              <c:f>Sheet1!$B$2:$B$10</c:f>
              <c:numCache>
                <c:formatCode>General</c:formatCode>
                <c:ptCount val="9"/>
                <c:pt idx="0" formatCode="0%">
                  <c:v>0.8</c:v>
                </c:pt>
                <c:pt idx="2" formatCode="0%">
                  <c:v>0.89</c:v>
                </c:pt>
                <c:pt idx="3" formatCode="0%">
                  <c:v>0.84</c:v>
                </c:pt>
                <c:pt idx="4" formatCode="0%">
                  <c:v>0.83</c:v>
                </c:pt>
                <c:pt idx="5" formatCode="0%">
                  <c:v>0.82</c:v>
                </c:pt>
                <c:pt idx="6" formatCode="0%">
                  <c:v>0.81</c:v>
                </c:pt>
                <c:pt idx="7" formatCode="0%">
                  <c:v>0.78</c:v>
                </c:pt>
                <c:pt idx="8" formatCode="0%">
                  <c:v>0.75</c:v>
                </c:pt>
              </c:numCache>
            </c:numRef>
          </c:val>
          <c:extLst>
            <c:ext xmlns:c16="http://schemas.microsoft.com/office/drawing/2014/chart" uri="{C3380CC4-5D6E-409C-BE32-E72D297353CC}">
              <c16:uniqueId val="{0000000A-CA3A-43EF-ADDA-478D7280A5EA}"/>
            </c:ext>
          </c:extLst>
        </c:ser>
        <c:dLbls>
          <c:showLegendKey val="0"/>
          <c:showVal val="0"/>
          <c:showCatName val="0"/>
          <c:showSerName val="0"/>
          <c:showPercent val="0"/>
          <c:showBubbleSize val="0"/>
        </c:dLbls>
        <c:gapWidth val="139"/>
        <c:axId val="-63986336"/>
        <c:axId val="-64055728"/>
      </c:barChart>
      <c:catAx>
        <c:axId val="-6398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55728"/>
        <c:crosses val="autoZero"/>
        <c:auto val="1"/>
        <c:lblAlgn val="ctr"/>
        <c:lblOffset val="0"/>
        <c:noMultiLvlLbl val="0"/>
      </c:catAx>
      <c:valAx>
        <c:axId val="-64055728"/>
        <c:scaling>
          <c:orientation val="minMax"/>
          <c:max val="1"/>
        </c:scaling>
        <c:delete val="1"/>
        <c:axPos val="t"/>
        <c:numFmt formatCode="0%" sourceLinked="1"/>
        <c:majorTickMark val="none"/>
        <c:minorTickMark val="none"/>
        <c:tickLblPos val="nextTo"/>
        <c:crossAx val="-6398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Trust completely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Nigeria</c:v>
                </c:pt>
                <c:pt idx="4">
                  <c:v>Kenya</c:v>
                </c:pt>
                <c:pt idx="5">
                  <c:v>India</c:v>
                </c:pt>
                <c:pt idx="6">
                  <c:v>Sweden</c:v>
                </c:pt>
                <c:pt idx="7">
                  <c:v>Mexico</c:v>
                </c:pt>
                <c:pt idx="8">
                  <c:v>Egypt</c:v>
                </c:pt>
                <c:pt idx="9">
                  <c:v>China</c:v>
                </c:pt>
                <c:pt idx="10">
                  <c:v>Italy</c:v>
                </c:pt>
                <c:pt idx="11">
                  <c:v>Indonesia</c:v>
                </c:pt>
                <c:pt idx="12">
                  <c:v>United States</c:v>
                </c:pt>
                <c:pt idx="13">
                  <c:v>South Africa</c:v>
                </c:pt>
                <c:pt idx="14">
                  <c:v>Germany</c:v>
                </c:pt>
                <c:pt idx="15">
                  <c:v>Canada</c:v>
                </c:pt>
                <c:pt idx="16">
                  <c:v>Turkey</c:v>
                </c:pt>
                <c:pt idx="17">
                  <c:v>Great Britain</c:v>
                </c:pt>
                <c:pt idx="18">
                  <c:v>Australia</c:v>
                </c:pt>
                <c:pt idx="19">
                  <c:v>Tunisia</c:v>
                </c:pt>
                <c:pt idx="20">
                  <c:v>Brazil</c:v>
                </c:pt>
                <c:pt idx="21">
                  <c:v>Japan</c:v>
                </c:pt>
                <c:pt idx="22">
                  <c:v>Poland</c:v>
                </c:pt>
                <c:pt idx="23">
                  <c:v>France</c:v>
                </c:pt>
                <c:pt idx="24">
                  <c:v>Hong Kong (China)</c:v>
                </c:pt>
                <c:pt idx="25">
                  <c:v>South Korea</c:v>
                </c:pt>
              </c:strCache>
            </c:strRef>
          </c:cat>
          <c:val>
            <c:numRef>
              <c:f>Sheet1!$B$2:$B$27</c:f>
              <c:numCache>
                <c:formatCode>General</c:formatCode>
                <c:ptCount val="26"/>
                <c:pt idx="0" formatCode="0%">
                  <c:v>0.12</c:v>
                </c:pt>
                <c:pt idx="2" formatCode="0%">
                  <c:v>0.36</c:v>
                </c:pt>
                <c:pt idx="3" formatCode="0%">
                  <c:v>0.28000000000000003</c:v>
                </c:pt>
                <c:pt idx="4" formatCode="0%">
                  <c:v>0.28000000000000003</c:v>
                </c:pt>
                <c:pt idx="5" formatCode="0%">
                  <c:v>0.19</c:v>
                </c:pt>
                <c:pt idx="6" formatCode="0%">
                  <c:v>0.13</c:v>
                </c:pt>
                <c:pt idx="7" formatCode="0%">
                  <c:v>0.16</c:v>
                </c:pt>
                <c:pt idx="8" formatCode="0%">
                  <c:v>0.14000000000000001</c:v>
                </c:pt>
                <c:pt idx="9" formatCode="0%">
                  <c:v>0.1</c:v>
                </c:pt>
                <c:pt idx="10" formatCode="0%">
                  <c:v>0.1</c:v>
                </c:pt>
                <c:pt idx="11" formatCode="0%">
                  <c:v>0.13</c:v>
                </c:pt>
                <c:pt idx="12" formatCode="0%">
                  <c:v>0.12</c:v>
                </c:pt>
                <c:pt idx="13" formatCode="0%">
                  <c:v>0.09</c:v>
                </c:pt>
                <c:pt idx="14" formatCode="0%">
                  <c:v>0.09</c:v>
                </c:pt>
                <c:pt idx="15" formatCode="0%">
                  <c:v>0.06</c:v>
                </c:pt>
                <c:pt idx="16" formatCode="0%">
                  <c:v>0.16</c:v>
                </c:pt>
                <c:pt idx="17" formatCode="0%">
                  <c:v>0.06</c:v>
                </c:pt>
                <c:pt idx="18" formatCode="0%">
                  <c:v>0.05</c:v>
                </c:pt>
                <c:pt idx="19" formatCode="0%">
                  <c:v>0.12</c:v>
                </c:pt>
                <c:pt idx="20" formatCode="0%">
                  <c:v>0.11</c:v>
                </c:pt>
                <c:pt idx="21" formatCode="0%">
                  <c:v>0.06</c:v>
                </c:pt>
                <c:pt idx="22" formatCode="0%">
                  <c:v>7.0000000000000007E-2</c:v>
                </c:pt>
                <c:pt idx="23" formatCode="0%">
                  <c:v>0.08</c:v>
                </c:pt>
                <c:pt idx="24" formatCode="0%">
                  <c:v>0.05</c:v>
                </c:pt>
                <c:pt idx="25" formatCode="0%">
                  <c:v>0.04</c:v>
                </c:pt>
              </c:numCache>
            </c:numRef>
          </c:val>
          <c:extLst>
            <c:ext xmlns:c16="http://schemas.microsoft.com/office/drawing/2014/chart" uri="{C3380CC4-5D6E-409C-BE32-E72D297353CC}">
              <c16:uniqueId val="{00000000-DF23-4C88-B9AD-3F5D1BDEFE5C}"/>
            </c:ext>
          </c:extLst>
        </c:ser>
        <c:ser>
          <c:idx val="1"/>
          <c:order val="1"/>
          <c:tx>
            <c:strRef>
              <c:f>Sheet1!$C$1</c:f>
              <c:strCache>
                <c:ptCount val="1"/>
                <c:pt idx="0">
                  <c:v>Trust 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Nigeria</c:v>
                </c:pt>
                <c:pt idx="4">
                  <c:v>Kenya</c:v>
                </c:pt>
                <c:pt idx="5">
                  <c:v>India</c:v>
                </c:pt>
                <c:pt idx="6">
                  <c:v>Sweden</c:v>
                </c:pt>
                <c:pt idx="7">
                  <c:v>Mexico</c:v>
                </c:pt>
                <c:pt idx="8">
                  <c:v>Egypt</c:v>
                </c:pt>
                <c:pt idx="9">
                  <c:v>China</c:v>
                </c:pt>
                <c:pt idx="10">
                  <c:v>Italy</c:v>
                </c:pt>
                <c:pt idx="11">
                  <c:v>Indonesia</c:v>
                </c:pt>
                <c:pt idx="12">
                  <c:v>United States</c:v>
                </c:pt>
                <c:pt idx="13">
                  <c:v>South Africa</c:v>
                </c:pt>
                <c:pt idx="14">
                  <c:v>Germany</c:v>
                </c:pt>
                <c:pt idx="15">
                  <c:v>Canada</c:v>
                </c:pt>
                <c:pt idx="16">
                  <c:v>Turkey</c:v>
                </c:pt>
                <c:pt idx="17">
                  <c:v>Great Britain</c:v>
                </c:pt>
                <c:pt idx="18">
                  <c:v>Australia</c:v>
                </c:pt>
                <c:pt idx="19">
                  <c:v>Tunisia</c:v>
                </c:pt>
                <c:pt idx="20">
                  <c:v>Brazil</c:v>
                </c:pt>
                <c:pt idx="21">
                  <c:v>Japan</c:v>
                </c:pt>
                <c:pt idx="22">
                  <c:v>Poland</c:v>
                </c:pt>
                <c:pt idx="23">
                  <c:v>France</c:v>
                </c:pt>
                <c:pt idx="24">
                  <c:v>Hong Kong (China)</c:v>
                </c:pt>
                <c:pt idx="25">
                  <c:v>South Korea</c:v>
                </c:pt>
              </c:strCache>
            </c:strRef>
          </c:cat>
          <c:val>
            <c:numRef>
              <c:f>Sheet1!$C$2:$C$27</c:f>
              <c:numCache>
                <c:formatCode>General</c:formatCode>
                <c:ptCount val="26"/>
                <c:pt idx="0" formatCode="0%">
                  <c:v>0.34</c:v>
                </c:pt>
                <c:pt idx="2" formatCode="0%">
                  <c:v>0.44</c:v>
                </c:pt>
                <c:pt idx="3" formatCode="0%">
                  <c:v>0.41</c:v>
                </c:pt>
                <c:pt idx="4" formatCode="0%">
                  <c:v>0.37</c:v>
                </c:pt>
                <c:pt idx="5" formatCode="0%">
                  <c:v>0.46</c:v>
                </c:pt>
                <c:pt idx="6" formatCode="0%">
                  <c:v>0.51</c:v>
                </c:pt>
                <c:pt idx="7" formatCode="0%">
                  <c:v>0.45</c:v>
                </c:pt>
                <c:pt idx="8" formatCode="0%">
                  <c:v>0.41</c:v>
                </c:pt>
                <c:pt idx="9" formatCode="0%">
                  <c:v>0.37</c:v>
                </c:pt>
                <c:pt idx="10" formatCode="0%">
                  <c:v>0.37</c:v>
                </c:pt>
                <c:pt idx="11" formatCode="0%">
                  <c:v>0.31</c:v>
                </c:pt>
                <c:pt idx="12" formatCode="0%">
                  <c:v>0.32</c:v>
                </c:pt>
                <c:pt idx="13" formatCode="0%">
                  <c:v>0.36</c:v>
                </c:pt>
                <c:pt idx="14" formatCode="0%">
                  <c:v>0.35</c:v>
                </c:pt>
                <c:pt idx="15" formatCode="0%">
                  <c:v>0.37</c:v>
                </c:pt>
                <c:pt idx="16" formatCode="0%">
                  <c:v>0.26</c:v>
                </c:pt>
                <c:pt idx="17" formatCode="0%">
                  <c:v>0.37</c:v>
                </c:pt>
                <c:pt idx="18" formatCode="0%">
                  <c:v>0.37</c:v>
                </c:pt>
                <c:pt idx="19" formatCode="0%">
                  <c:v>0.26</c:v>
                </c:pt>
                <c:pt idx="20" formatCode="0%">
                  <c:v>0.25</c:v>
                </c:pt>
                <c:pt idx="21" formatCode="0%">
                  <c:v>0.28000000000000003</c:v>
                </c:pt>
                <c:pt idx="22" formatCode="0%">
                  <c:v>0.25</c:v>
                </c:pt>
                <c:pt idx="23" formatCode="0%">
                  <c:v>0.22</c:v>
                </c:pt>
                <c:pt idx="24" formatCode="0%">
                  <c:v>0.24</c:v>
                </c:pt>
                <c:pt idx="25" formatCode="0%">
                  <c:v>0.24</c:v>
                </c:pt>
              </c:numCache>
            </c:numRef>
          </c:val>
          <c:extLst>
            <c:ext xmlns:c16="http://schemas.microsoft.com/office/drawing/2014/chart" uri="{C3380CC4-5D6E-409C-BE32-E72D297353CC}">
              <c16:uniqueId val="{00000001-DF23-4C88-B9AD-3F5D1BDEFE5C}"/>
            </c:ext>
          </c:extLst>
        </c:ser>
        <c:ser>
          <c:idx val="2"/>
          <c:order val="2"/>
          <c:tx>
            <c:strRef>
              <c:f>Sheet1!$D$1</c:f>
              <c:strCache>
                <c:ptCount val="1"/>
                <c:pt idx="0">
                  <c:v>Total Trust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Nigeria</c:v>
                </c:pt>
                <c:pt idx="4">
                  <c:v>Kenya</c:v>
                </c:pt>
                <c:pt idx="5">
                  <c:v>India</c:v>
                </c:pt>
                <c:pt idx="6">
                  <c:v>Sweden</c:v>
                </c:pt>
                <c:pt idx="7">
                  <c:v>Mexico</c:v>
                </c:pt>
                <c:pt idx="8">
                  <c:v>Egypt</c:v>
                </c:pt>
                <c:pt idx="9">
                  <c:v>China</c:v>
                </c:pt>
                <c:pt idx="10">
                  <c:v>Italy</c:v>
                </c:pt>
                <c:pt idx="11">
                  <c:v>Indonesia</c:v>
                </c:pt>
                <c:pt idx="12">
                  <c:v>United States</c:v>
                </c:pt>
                <c:pt idx="13">
                  <c:v>South Africa</c:v>
                </c:pt>
                <c:pt idx="14">
                  <c:v>Germany</c:v>
                </c:pt>
                <c:pt idx="15">
                  <c:v>Canada</c:v>
                </c:pt>
                <c:pt idx="16">
                  <c:v>Turkey</c:v>
                </c:pt>
                <c:pt idx="17">
                  <c:v>Great Britain</c:v>
                </c:pt>
                <c:pt idx="18">
                  <c:v>Australia</c:v>
                </c:pt>
                <c:pt idx="19">
                  <c:v>Tunisia</c:v>
                </c:pt>
                <c:pt idx="20">
                  <c:v>Brazil</c:v>
                </c:pt>
                <c:pt idx="21">
                  <c:v>Japan</c:v>
                </c:pt>
                <c:pt idx="22">
                  <c:v>Poland</c:v>
                </c:pt>
                <c:pt idx="23">
                  <c:v>France</c:v>
                </c:pt>
                <c:pt idx="24">
                  <c:v>Hong Kong (China)</c:v>
                </c:pt>
                <c:pt idx="25">
                  <c:v>South Korea</c:v>
                </c:pt>
              </c:strCache>
            </c:strRef>
          </c:cat>
          <c:val>
            <c:numRef>
              <c:f>Sheet1!$D$2:$D$27</c:f>
              <c:numCache>
                <c:formatCode>General</c:formatCode>
                <c:ptCount val="26"/>
                <c:pt idx="0" formatCode="0%">
                  <c:v>0.46</c:v>
                </c:pt>
                <c:pt idx="2" formatCode="0%">
                  <c:v>0.8</c:v>
                </c:pt>
                <c:pt idx="3" formatCode="0%">
                  <c:v>0.69</c:v>
                </c:pt>
                <c:pt idx="4" formatCode="0%">
                  <c:v>0.65</c:v>
                </c:pt>
                <c:pt idx="5" formatCode="0%">
                  <c:v>0.64</c:v>
                </c:pt>
                <c:pt idx="6" formatCode="0%">
                  <c:v>0.64</c:v>
                </c:pt>
                <c:pt idx="7" formatCode="0%">
                  <c:v>0.6</c:v>
                </c:pt>
                <c:pt idx="8" formatCode="0%">
                  <c:v>0.54</c:v>
                </c:pt>
                <c:pt idx="9" formatCode="0%">
                  <c:v>0.47</c:v>
                </c:pt>
                <c:pt idx="10" formatCode="0%">
                  <c:v>0.47</c:v>
                </c:pt>
                <c:pt idx="11" formatCode="0%">
                  <c:v>0.45</c:v>
                </c:pt>
                <c:pt idx="12" formatCode="0%">
                  <c:v>0.44</c:v>
                </c:pt>
                <c:pt idx="13" formatCode="0%">
                  <c:v>0.44</c:v>
                </c:pt>
                <c:pt idx="14" formatCode="0%">
                  <c:v>0.43</c:v>
                </c:pt>
                <c:pt idx="15" formatCode="0%">
                  <c:v>0.43</c:v>
                </c:pt>
                <c:pt idx="16" formatCode="0%">
                  <c:v>0.42</c:v>
                </c:pt>
                <c:pt idx="17" formatCode="0%">
                  <c:v>0.42</c:v>
                </c:pt>
                <c:pt idx="18" formatCode="0%">
                  <c:v>0.42</c:v>
                </c:pt>
                <c:pt idx="19" formatCode="0%">
                  <c:v>0.38</c:v>
                </c:pt>
                <c:pt idx="20" formatCode="0%">
                  <c:v>0.36</c:v>
                </c:pt>
                <c:pt idx="21" formatCode="0%">
                  <c:v>0.33</c:v>
                </c:pt>
                <c:pt idx="22" formatCode="0%">
                  <c:v>0.32</c:v>
                </c:pt>
                <c:pt idx="23" formatCode="0%">
                  <c:v>0.3</c:v>
                </c:pt>
                <c:pt idx="24" formatCode="0%">
                  <c:v>0.28999999999999998</c:v>
                </c:pt>
                <c:pt idx="25" formatCode="0%">
                  <c:v>0.28000000000000003</c:v>
                </c:pt>
              </c:numCache>
            </c:numRef>
          </c:val>
          <c:extLst>
            <c:ext xmlns:c16="http://schemas.microsoft.com/office/drawing/2014/chart" uri="{C3380CC4-5D6E-409C-BE32-E72D297353CC}">
              <c16:uniqueId val="{00000002-DF23-4C88-B9AD-3F5D1BDEFE5C}"/>
            </c:ext>
          </c:extLst>
        </c:ser>
        <c:dLbls>
          <c:showLegendKey val="0"/>
          <c:showVal val="0"/>
          <c:showCatName val="0"/>
          <c:showSerName val="0"/>
          <c:showPercent val="0"/>
          <c:showBubbleSize val="0"/>
        </c:dLbls>
        <c:gapWidth val="40"/>
        <c:overlap val="100"/>
        <c:axId val="-66081424"/>
        <c:axId val="-67022272"/>
      </c:barChart>
      <c:catAx>
        <c:axId val="-6608142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022272"/>
        <c:crosses val="autoZero"/>
        <c:auto val="1"/>
        <c:lblAlgn val="ctr"/>
        <c:lblOffset val="0"/>
        <c:noMultiLvlLbl val="0"/>
      </c:catAx>
      <c:valAx>
        <c:axId val="-67022272"/>
        <c:scaling>
          <c:orientation val="minMax"/>
          <c:max val="1"/>
        </c:scaling>
        <c:delete val="1"/>
        <c:axPos val="t"/>
        <c:numFmt formatCode="0%" sourceLinked="1"/>
        <c:majorTickMark val="none"/>
        <c:minorTickMark val="none"/>
        <c:tickLblPos val="nextTo"/>
        <c:crossAx val="-66081424"/>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Trust completely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North America</c:v>
                </c:pt>
                <c:pt idx="6">
                  <c:v>Europe</c:v>
                </c:pt>
                <c:pt idx="7">
                  <c:v>APAC</c:v>
                </c:pt>
                <c:pt idx="8">
                  <c:v>G-8 Countries</c:v>
                </c:pt>
              </c:strCache>
            </c:strRef>
          </c:cat>
          <c:val>
            <c:numRef>
              <c:f>Sheet1!$B$2:$B$10</c:f>
              <c:numCache>
                <c:formatCode>General</c:formatCode>
                <c:ptCount val="9"/>
                <c:pt idx="0" formatCode="0%">
                  <c:v>0.12</c:v>
                </c:pt>
                <c:pt idx="2" formatCode="0%">
                  <c:v>0.17</c:v>
                </c:pt>
                <c:pt idx="3" formatCode="0%">
                  <c:v>0.13</c:v>
                </c:pt>
                <c:pt idx="4" formatCode="0%">
                  <c:v>0.13</c:v>
                </c:pt>
                <c:pt idx="5" formatCode="0%">
                  <c:v>0.09</c:v>
                </c:pt>
                <c:pt idx="6" formatCode="0%">
                  <c:v>0.09</c:v>
                </c:pt>
                <c:pt idx="7" formatCode="0%">
                  <c:v>0.09</c:v>
                </c:pt>
                <c:pt idx="8" formatCode="0%">
                  <c:v>0.08</c:v>
                </c:pt>
              </c:numCache>
            </c:numRef>
          </c:val>
          <c:extLst>
            <c:ext xmlns:c16="http://schemas.microsoft.com/office/drawing/2014/chart" uri="{C3380CC4-5D6E-409C-BE32-E72D297353CC}">
              <c16:uniqueId val="{00000000-6A81-429E-A65A-1ACD6CC5E666}"/>
            </c:ext>
          </c:extLst>
        </c:ser>
        <c:ser>
          <c:idx val="1"/>
          <c:order val="1"/>
          <c:tx>
            <c:strRef>
              <c:f>Sheet1!$C$1</c:f>
              <c:strCache>
                <c:ptCount val="1"/>
                <c:pt idx="0">
                  <c:v>Trust 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North America</c:v>
                </c:pt>
                <c:pt idx="6">
                  <c:v>Europe</c:v>
                </c:pt>
                <c:pt idx="7">
                  <c:v>APAC</c:v>
                </c:pt>
                <c:pt idx="8">
                  <c:v>G-8 Countries</c:v>
                </c:pt>
              </c:strCache>
            </c:strRef>
          </c:cat>
          <c:val>
            <c:numRef>
              <c:f>Sheet1!$C$2:$C$10</c:f>
              <c:numCache>
                <c:formatCode>General</c:formatCode>
                <c:ptCount val="9"/>
                <c:pt idx="0" formatCode="0%">
                  <c:v>0.34</c:v>
                </c:pt>
                <c:pt idx="2" formatCode="0%">
                  <c:v>0.36</c:v>
                </c:pt>
                <c:pt idx="3" formatCode="0%">
                  <c:v>0.36</c:v>
                </c:pt>
                <c:pt idx="4" formatCode="0%">
                  <c:v>0.35</c:v>
                </c:pt>
                <c:pt idx="5" formatCode="0%">
                  <c:v>0.35</c:v>
                </c:pt>
                <c:pt idx="6" formatCode="0%">
                  <c:v>0.34</c:v>
                </c:pt>
                <c:pt idx="7" formatCode="0%">
                  <c:v>0.32</c:v>
                </c:pt>
                <c:pt idx="8" formatCode="0%">
                  <c:v>0.32</c:v>
                </c:pt>
              </c:numCache>
            </c:numRef>
          </c:val>
          <c:extLst>
            <c:ext xmlns:c16="http://schemas.microsoft.com/office/drawing/2014/chart" uri="{C3380CC4-5D6E-409C-BE32-E72D297353CC}">
              <c16:uniqueId val="{00000001-6A81-429E-A65A-1ACD6CC5E666}"/>
            </c:ext>
          </c:extLst>
        </c:ser>
        <c:ser>
          <c:idx val="2"/>
          <c:order val="2"/>
          <c:tx>
            <c:strRef>
              <c:f>Sheet1!$D$1</c:f>
              <c:strCache>
                <c:ptCount val="1"/>
                <c:pt idx="0">
                  <c:v>Total Trust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North America</c:v>
                </c:pt>
                <c:pt idx="6">
                  <c:v>Europe</c:v>
                </c:pt>
                <c:pt idx="7">
                  <c:v>APAC</c:v>
                </c:pt>
                <c:pt idx="8">
                  <c:v>G-8 Countries</c:v>
                </c:pt>
              </c:strCache>
            </c:strRef>
          </c:cat>
          <c:val>
            <c:numRef>
              <c:f>Sheet1!$D$2:$D$10</c:f>
              <c:numCache>
                <c:formatCode>General</c:formatCode>
                <c:ptCount val="9"/>
                <c:pt idx="0" formatCode="0%">
                  <c:v>0.46</c:v>
                </c:pt>
                <c:pt idx="2" formatCode="0%">
                  <c:v>0.53</c:v>
                </c:pt>
                <c:pt idx="3" formatCode="0%">
                  <c:v>0.49</c:v>
                </c:pt>
                <c:pt idx="4" formatCode="0%">
                  <c:v>0.48</c:v>
                </c:pt>
                <c:pt idx="5" formatCode="0%">
                  <c:v>0.44</c:v>
                </c:pt>
                <c:pt idx="6" formatCode="0%">
                  <c:v>0.43</c:v>
                </c:pt>
                <c:pt idx="7" formatCode="0%">
                  <c:v>0.41</c:v>
                </c:pt>
                <c:pt idx="8" formatCode="0%">
                  <c:v>0.41</c:v>
                </c:pt>
              </c:numCache>
            </c:numRef>
          </c:val>
          <c:extLst>
            <c:ext xmlns:c16="http://schemas.microsoft.com/office/drawing/2014/chart" uri="{C3380CC4-5D6E-409C-BE32-E72D297353CC}">
              <c16:uniqueId val="{00000002-6A81-429E-A65A-1ACD6CC5E666}"/>
            </c:ext>
          </c:extLst>
        </c:ser>
        <c:dLbls>
          <c:showLegendKey val="0"/>
          <c:showVal val="0"/>
          <c:showCatName val="0"/>
          <c:showSerName val="0"/>
          <c:showPercent val="0"/>
          <c:showBubbleSize val="0"/>
        </c:dLbls>
        <c:gapWidth val="94"/>
        <c:overlap val="100"/>
        <c:axId val="-66610208"/>
        <c:axId val="-66113072"/>
      </c:barChart>
      <c:catAx>
        <c:axId val="-66610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113072"/>
        <c:crosses val="autoZero"/>
        <c:auto val="1"/>
        <c:lblAlgn val="ctr"/>
        <c:lblOffset val="0"/>
        <c:noMultiLvlLbl val="0"/>
      </c:catAx>
      <c:valAx>
        <c:axId val="-66113072"/>
        <c:scaling>
          <c:orientation val="minMax"/>
          <c:max val="1"/>
        </c:scaling>
        <c:delete val="1"/>
        <c:axPos val="t"/>
        <c:numFmt formatCode="0%" sourceLinked="1"/>
        <c:majorTickMark val="none"/>
        <c:minorTickMark val="none"/>
        <c:tickLblPos val="nextTo"/>
        <c:crossAx val="-66610208"/>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Brazil</c:v>
                </c:pt>
                <c:pt idx="4">
                  <c:v>India</c:v>
                </c:pt>
                <c:pt idx="5">
                  <c:v>Hong Kong (China)</c:v>
                </c:pt>
                <c:pt idx="6">
                  <c:v>Japan</c:v>
                </c:pt>
                <c:pt idx="7">
                  <c:v>US</c:v>
                </c:pt>
                <c:pt idx="8">
                  <c:v>Canada</c:v>
                </c:pt>
                <c:pt idx="9">
                  <c:v>Great Britain</c:v>
                </c:pt>
                <c:pt idx="10">
                  <c:v>South Africa</c:v>
                </c:pt>
                <c:pt idx="11">
                  <c:v>Pakistan</c:v>
                </c:pt>
                <c:pt idx="12">
                  <c:v>Indonesia</c:v>
                </c:pt>
                <c:pt idx="13">
                  <c:v>Kenya</c:v>
                </c:pt>
                <c:pt idx="14">
                  <c:v>Mexico</c:v>
                </c:pt>
                <c:pt idx="15">
                  <c:v>Tunisia</c:v>
                </c:pt>
                <c:pt idx="16">
                  <c:v>Australia</c:v>
                </c:pt>
                <c:pt idx="17">
                  <c:v>France</c:v>
                </c:pt>
                <c:pt idx="18">
                  <c:v>Italy</c:v>
                </c:pt>
                <c:pt idx="19">
                  <c:v>Turkey</c:v>
                </c:pt>
                <c:pt idx="20">
                  <c:v>South Korea</c:v>
                </c:pt>
                <c:pt idx="21">
                  <c:v>Egypt</c:v>
                </c:pt>
                <c:pt idx="22">
                  <c:v>Sweden</c:v>
                </c:pt>
                <c:pt idx="23">
                  <c:v>Germany</c:v>
                </c:pt>
                <c:pt idx="24">
                  <c:v>Poland</c:v>
                </c:pt>
                <c:pt idx="25">
                  <c:v>China</c:v>
                </c:pt>
              </c:strCache>
            </c:strRef>
          </c:cat>
          <c:val>
            <c:numRef>
              <c:f>Sheet1!$B$2:$B$27</c:f>
              <c:numCache>
                <c:formatCode>General</c:formatCode>
                <c:ptCount val="26"/>
                <c:pt idx="0" formatCode="0%">
                  <c:v>0.22</c:v>
                </c:pt>
                <c:pt idx="2" formatCode="0%">
                  <c:v>0.34</c:v>
                </c:pt>
                <c:pt idx="3" formatCode="0%">
                  <c:v>0.32</c:v>
                </c:pt>
                <c:pt idx="4" formatCode="0%">
                  <c:v>0.25</c:v>
                </c:pt>
                <c:pt idx="5" formatCode="0%">
                  <c:v>0.2</c:v>
                </c:pt>
                <c:pt idx="6" formatCode="0%">
                  <c:v>0.2</c:v>
                </c:pt>
                <c:pt idx="7" formatCode="0%">
                  <c:v>0.25</c:v>
                </c:pt>
                <c:pt idx="8" formatCode="0%">
                  <c:v>0.23</c:v>
                </c:pt>
                <c:pt idx="9" formatCode="0%">
                  <c:v>0.17</c:v>
                </c:pt>
                <c:pt idx="10" formatCode="0%">
                  <c:v>0.24</c:v>
                </c:pt>
                <c:pt idx="11" formatCode="0%">
                  <c:v>0.22</c:v>
                </c:pt>
                <c:pt idx="12" formatCode="0%">
                  <c:v>0.18</c:v>
                </c:pt>
                <c:pt idx="13" formatCode="0%">
                  <c:v>0.3</c:v>
                </c:pt>
                <c:pt idx="14" formatCode="0%">
                  <c:v>0.28000000000000003</c:v>
                </c:pt>
                <c:pt idx="15" formatCode="0%">
                  <c:v>0.32</c:v>
                </c:pt>
                <c:pt idx="16" formatCode="0%">
                  <c:v>0.2</c:v>
                </c:pt>
                <c:pt idx="17" formatCode="0%">
                  <c:v>0.18</c:v>
                </c:pt>
                <c:pt idx="18" formatCode="0%">
                  <c:v>0.19</c:v>
                </c:pt>
                <c:pt idx="19" formatCode="0%">
                  <c:v>0.19</c:v>
                </c:pt>
                <c:pt idx="20" formatCode="0%">
                  <c:v>0.15</c:v>
                </c:pt>
                <c:pt idx="21" formatCode="0%">
                  <c:v>0.23</c:v>
                </c:pt>
                <c:pt idx="22" formatCode="0%">
                  <c:v>0.16</c:v>
                </c:pt>
                <c:pt idx="23" formatCode="0%">
                  <c:v>0.15</c:v>
                </c:pt>
                <c:pt idx="24" formatCode="0%">
                  <c:v>0.13</c:v>
                </c:pt>
                <c:pt idx="25" formatCode="0%">
                  <c:v>0.12</c:v>
                </c:pt>
              </c:numCache>
            </c:numRef>
          </c:val>
          <c:extLst>
            <c:ext xmlns:c16="http://schemas.microsoft.com/office/drawing/2014/chart" uri="{C3380CC4-5D6E-409C-BE32-E72D297353CC}">
              <c16:uniqueId val="{00000000-AC1A-437D-ABCA-1C47F33AD84C}"/>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Brazil</c:v>
                </c:pt>
                <c:pt idx="4">
                  <c:v>India</c:v>
                </c:pt>
                <c:pt idx="5">
                  <c:v>Hong Kong (China)</c:v>
                </c:pt>
                <c:pt idx="6">
                  <c:v>Japan</c:v>
                </c:pt>
                <c:pt idx="7">
                  <c:v>US</c:v>
                </c:pt>
                <c:pt idx="8">
                  <c:v>Canada</c:v>
                </c:pt>
                <c:pt idx="9">
                  <c:v>Great Britain</c:v>
                </c:pt>
                <c:pt idx="10">
                  <c:v>South Africa</c:v>
                </c:pt>
                <c:pt idx="11">
                  <c:v>Pakistan</c:v>
                </c:pt>
                <c:pt idx="12">
                  <c:v>Indonesia</c:v>
                </c:pt>
                <c:pt idx="13">
                  <c:v>Kenya</c:v>
                </c:pt>
                <c:pt idx="14">
                  <c:v>Mexico</c:v>
                </c:pt>
                <c:pt idx="15">
                  <c:v>Tunisia</c:v>
                </c:pt>
                <c:pt idx="16">
                  <c:v>Australia</c:v>
                </c:pt>
                <c:pt idx="17">
                  <c:v>France</c:v>
                </c:pt>
                <c:pt idx="18">
                  <c:v>Italy</c:v>
                </c:pt>
                <c:pt idx="19">
                  <c:v>Turkey</c:v>
                </c:pt>
                <c:pt idx="20">
                  <c:v>South Korea</c:v>
                </c:pt>
                <c:pt idx="21">
                  <c:v>Egypt</c:v>
                </c:pt>
                <c:pt idx="22">
                  <c:v>Sweden</c:v>
                </c:pt>
                <c:pt idx="23">
                  <c:v>Germany</c:v>
                </c:pt>
                <c:pt idx="24">
                  <c:v>Poland</c:v>
                </c:pt>
                <c:pt idx="25">
                  <c:v>China</c:v>
                </c:pt>
              </c:strCache>
            </c:strRef>
          </c:cat>
          <c:val>
            <c:numRef>
              <c:f>Sheet1!$C$2:$C$27</c:f>
              <c:numCache>
                <c:formatCode>General</c:formatCode>
                <c:ptCount val="26"/>
                <c:pt idx="0" formatCode="0%">
                  <c:v>0.4</c:v>
                </c:pt>
                <c:pt idx="2" formatCode="0%">
                  <c:v>0.46</c:v>
                </c:pt>
                <c:pt idx="3" formatCode="0%">
                  <c:v>0.38</c:v>
                </c:pt>
                <c:pt idx="4" formatCode="0%">
                  <c:v>0.44</c:v>
                </c:pt>
                <c:pt idx="5" formatCode="0%">
                  <c:v>0.47</c:v>
                </c:pt>
                <c:pt idx="6" formatCode="0%">
                  <c:v>0.46</c:v>
                </c:pt>
                <c:pt idx="7" formatCode="0%">
                  <c:v>0.41</c:v>
                </c:pt>
                <c:pt idx="8" formatCode="0%">
                  <c:v>0.42</c:v>
                </c:pt>
                <c:pt idx="9" formatCode="0%">
                  <c:v>0.48</c:v>
                </c:pt>
                <c:pt idx="10" formatCode="0%">
                  <c:v>0.4</c:v>
                </c:pt>
                <c:pt idx="11" formatCode="0%">
                  <c:v>0.42</c:v>
                </c:pt>
                <c:pt idx="12" formatCode="0%">
                  <c:v>0.45</c:v>
                </c:pt>
                <c:pt idx="13" formatCode="0%">
                  <c:v>0.33</c:v>
                </c:pt>
                <c:pt idx="14" formatCode="0%">
                  <c:v>0.34</c:v>
                </c:pt>
                <c:pt idx="15" formatCode="0%">
                  <c:v>0.3</c:v>
                </c:pt>
                <c:pt idx="16" formatCode="0%">
                  <c:v>0.41</c:v>
                </c:pt>
                <c:pt idx="17" formatCode="0%">
                  <c:v>0.43</c:v>
                </c:pt>
                <c:pt idx="18" formatCode="0%">
                  <c:v>0.42</c:v>
                </c:pt>
                <c:pt idx="19" formatCode="0%">
                  <c:v>0.38</c:v>
                </c:pt>
                <c:pt idx="20" formatCode="0%">
                  <c:v>0.42</c:v>
                </c:pt>
                <c:pt idx="21" formatCode="0%">
                  <c:v>0.33</c:v>
                </c:pt>
                <c:pt idx="22" formatCode="0%">
                  <c:v>0.35</c:v>
                </c:pt>
                <c:pt idx="23" formatCode="0%">
                  <c:v>0.32</c:v>
                </c:pt>
                <c:pt idx="24" formatCode="0%">
                  <c:v>0.33</c:v>
                </c:pt>
                <c:pt idx="25" formatCode="0%">
                  <c:v>0.33</c:v>
                </c:pt>
              </c:numCache>
            </c:numRef>
          </c:val>
          <c:extLst>
            <c:ext xmlns:c16="http://schemas.microsoft.com/office/drawing/2014/chart" uri="{C3380CC4-5D6E-409C-BE32-E72D297353CC}">
              <c16:uniqueId val="{00000001-AC1A-437D-ABCA-1C47F33AD84C}"/>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Brazil</c:v>
                </c:pt>
                <c:pt idx="4">
                  <c:v>India</c:v>
                </c:pt>
                <c:pt idx="5">
                  <c:v>Hong Kong (China)</c:v>
                </c:pt>
                <c:pt idx="6">
                  <c:v>Japan</c:v>
                </c:pt>
                <c:pt idx="7">
                  <c:v>US</c:v>
                </c:pt>
                <c:pt idx="8">
                  <c:v>Canada</c:v>
                </c:pt>
                <c:pt idx="9">
                  <c:v>Great Britain</c:v>
                </c:pt>
                <c:pt idx="10">
                  <c:v>South Africa</c:v>
                </c:pt>
                <c:pt idx="11">
                  <c:v>Pakistan</c:v>
                </c:pt>
                <c:pt idx="12">
                  <c:v>Indonesia</c:v>
                </c:pt>
                <c:pt idx="13">
                  <c:v>Kenya</c:v>
                </c:pt>
                <c:pt idx="14">
                  <c:v>Mexico</c:v>
                </c:pt>
                <c:pt idx="15">
                  <c:v>Tunisia</c:v>
                </c:pt>
                <c:pt idx="16">
                  <c:v>Australia</c:v>
                </c:pt>
                <c:pt idx="17">
                  <c:v>France</c:v>
                </c:pt>
                <c:pt idx="18">
                  <c:v>Italy</c:v>
                </c:pt>
                <c:pt idx="19">
                  <c:v>Turkey</c:v>
                </c:pt>
                <c:pt idx="20">
                  <c:v>South Korea</c:v>
                </c:pt>
                <c:pt idx="21">
                  <c:v>Egypt</c:v>
                </c:pt>
                <c:pt idx="22">
                  <c:v>Sweden</c:v>
                </c:pt>
                <c:pt idx="23">
                  <c:v>Germany</c:v>
                </c:pt>
                <c:pt idx="24">
                  <c:v>Poland</c:v>
                </c:pt>
                <c:pt idx="25">
                  <c:v>China</c:v>
                </c:pt>
              </c:strCache>
            </c:strRef>
          </c:cat>
          <c:val>
            <c:numRef>
              <c:f>Sheet1!$D$2:$D$27</c:f>
              <c:numCache>
                <c:formatCode>General</c:formatCode>
                <c:ptCount val="26"/>
                <c:pt idx="0" formatCode="0%">
                  <c:v>0.62</c:v>
                </c:pt>
                <c:pt idx="2" formatCode="0%">
                  <c:v>0.8</c:v>
                </c:pt>
                <c:pt idx="3" formatCode="0%">
                  <c:v>0.7</c:v>
                </c:pt>
                <c:pt idx="4" formatCode="0%">
                  <c:v>0.69</c:v>
                </c:pt>
                <c:pt idx="5" formatCode="0%">
                  <c:v>0.67</c:v>
                </c:pt>
                <c:pt idx="6" formatCode="0%">
                  <c:v>0.66</c:v>
                </c:pt>
                <c:pt idx="7" formatCode="0%">
                  <c:v>0.66</c:v>
                </c:pt>
                <c:pt idx="8" formatCode="0%">
                  <c:v>0.65</c:v>
                </c:pt>
                <c:pt idx="9" formatCode="0%">
                  <c:v>0.65</c:v>
                </c:pt>
                <c:pt idx="10" formatCode="0%">
                  <c:v>0.64</c:v>
                </c:pt>
                <c:pt idx="11" formatCode="0%">
                  <c:v>0.64</c:v>
                </c:pt>
                <c:pt idx="12" formatCode="0%">
                  <c:v>0.63</c:v>
                </c:pt>
                <c:pt idx="13" formatCode="0%">
                  <c:v>0.63</c:v>
                </c:pt>
                <c:pt idx="14" formatCode="0%">
                  <c:v>0.62</c:v>
                </c:pt>
                <c:pt idx="15" formatCode="0%">
                  <c:v>0.62</c:v>
                </c:pt>
                <c:pt idx="16" formatCode="0%">
                  <c:v>0.61</c:v>
                </c:pt>
                <c:pt idx="17" formatCode="0%">
                  <c:v>0.61</c:v>
                </c:pt>
                <c:pt idx="18" formatCode="0%">
                  <c:v>0.61</c:v>
                </c:pt>
                <c:pt idx="19" formatCode="0%">
                  <c:v>0.56999999999999995</c:v>
                </c:pt>
                <c:pt idx="20" formatCode="0%">
                  <c:v>0.56999999999999995</c:v>
                </c:pt>
                <c:pt idx="21" formatCode="0%">
                  <c:v>0.56000000000000005</c:v>
                </c:pt>
                <c:pt idx="22" formatCode="0%">
                  <c:v>0.51</c:v>
                </c:pt>
                <c:pt idx="23" formatCode="0%">
                  <c:v>0.47</c:v>
                </c:pt>
                <c:pt idx="24" formatCode="0%">
                  <c:v>0.46</c:v>
                </c:pt>
                <c:pt idx="25" formatCode="0%">
                  <c:v>0.45</c:v>
                </c:pt>
              </c:numCache>
            </c:numRef>
          </c:val>
          <c:extLst>
            <c:ext xmlns:c16="http://schemas.microsoft.com/office/drawing/2014/chart" uri="{C3380CC4-5D6E-409C-BE32-E72D297353CC}">
              <c16:uniqueId val="{00000002-AC1A-437D-ABCA-1C47F33AD84C}"/>
            </c:ext>
          </c:extLst>
        </c:ser>
        <c:dLbls>
          <c:showLegendKey val="0"/>
          <c:showVal val="0"/>
          <c:showCatName val="0"/>
          <c:showSerName val="0"/>
          <c:showPercent val="0"/>
          <c:showBubbleSize val="0"/>
        </c:dLbls>
        <c:gapWidth val="40"/>
        <c:overlap val="100"/>
        <c:axId val="-81707680"/>
        <c:axId val="-87291696"/>
      </c:barChart>
      <c:catAx>
        <c:axId val="-817076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291696"/>
        <c:crosses val="autoZero"/>
        <c:auto val="1"/>
        <c:lblAlgn val="ctr"/>
        <c:lblOffset val="0"/>
        <c:noMultiLvlLbl val="0"/>
      </c:catAx>
      <c:valAx>
        <c:axId val="-87291696"/>
        <c:scaling>
          <c:orientation val="minMax"/>
          <c:max val="1"/>
        </c:scaling>
        <c:delete val="1"/>
        <c:axPos val="t"/>
        <c:numFmt formatCode="0%" sourceLinked="1"/>
        <c:majorTickMark val="none"/>
        <c:minorTickMark val="none"/>
        <c:tickLblPos val="nextTo"/>
        <c:crossAx val="-81707680"/>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Trust completely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Kenya</c:v>
                </c:pt>
                <c:pt idx="4">
                  <c:v>Nigeria</c:v>
                </c:pt>
                <c:pt idx="5">
                  <c:v>India</c:v>
                </c:pt>
                <c:pt idx="6">
                  <c:v>Tunisia</c:v>
                </c:pt>
                <c:pt idx="7">
                  <c:v>Mexico</c:v>
                </c:pt>
                <c:pt idx="8">
                  <c:v>Egypt</c:v>
                </c:pt>
                <c:pt idx="9">
                  <c:v>China</c:v>
                </c:pt>
                <c:pt idx="10">
                  <c:v>Sweden</c:v>
                </c:pt>
                <c:pt idx="11">
                  <c:v>Indonesia</c:v>
                </c:pt>
                <c:pt idx="12">
                  <c:v>Japan</c:v>
                </c:pt>
                <c:pt idx="13">
                  <c:v>Turkey</c:v>
                </c:pt>
                <c:pt idx="14">
                  <c:v>US</c:v>
                </c:pt>
                <c:pt idx="15">
                  <c:v>Italy</c:v>
                </c:pt>
                <c:pt idx="16">
                  <c:v>Great Britain</c:v>
                </c:pt>
                <c:pt idx="17">
                  <c:v>Australia</c:v>
                </c:pt>
                <c:pt idx="18">
                  <c:v>South Africa</c:v>
                </c:pt>
                <c:pt idx="19">
                  <c:v>Canada</c:v>
                </c:pt>
                <c:pt idx="20">
                  <c:v>Brazil</c:v>
                </c:pt>
                <c:pt idx="21">
                  <c:v>Germany</c:v>
                </c:pt>
                <c:pt idx="22">
                  <c:v>Poland</c:v>
                </c:pt>
                <c:pt idx="23">
                  <c:v>Hong Kong (China)</c:v>
                </c:pt>
                <c:pt idx="24">
                  <c:v>South Korea</c:v>
                </c:pt>
                <c:pt idx="25">
                  <c:v>France</c:v>
                </c:pt>
              </c:strCache>
            </c:strRef>
          </c:cat>
          <c:val>
            <c:numRef>
              <c:f>Sheet1!$B$2:$B$27</c:f>
              <c:numCache>
                <c:formatCode>General</c:formatCode>
                <c:ptCount val="26"/>
                <c:pt idx="0" formatCode="0%">
                  <c:v>0.09</c:v>
                </c:pt>
                <c:pt idx="2" formatCode="0%">
                  <c:v>0.26</c:v>
                </c:pt>
                <c:pt idx="3" formatCode="0%">
                  <c:v>0.28000000000000003</c:v>
                </c:pt>
                <c:pt idx="4" formatCode="0%">
                  <c:v>0.23</c:v>
                </c:pt>
                <c:pt idx="5" formatCode="0%">
                  <c:v>0.13</c:v>
                </c:pt>
                <c:pt idx="6" formatCode="0%">
                  <c:v>0.16</c:v>
                </c:pt>
                <c:pt idx="7" formatCode="0%">
                  <c:v>0.08</c:v>
                </c:pt>
                <c:pt idx="8" formatCode="0%">
                  <c:v>0.11</c:v>
                </c:pt>
                <c:pt idx="9" formatCode="0%">
                  <c:v>0.09</c:v>
                </c:pt>
                <c:pt idx="10" formatCode="0%">
                  <c:v>0.06</c:v>
                </c:pt>
                <c:pt idx="11" formatCode="0%">
                  <c:v>0.11</c:v>
                </c:pt>
                <c:pt idx="12" formatCode="0%">
                  <c:v>0.06</c:v>
                </c:pt>
                <c:pt idx="13" formatCode="0%">
                  <c:v>0.1</c:v>
                </c:pt>
                <c:pt idx="14" formatCode="0%">
                  <c:v>0.08</c:v>
                </c:pt>
                <c:pt idx="15" formatCode="0%">
                  <c:v>0.05</c:v>
                </c:pt>
                <c:pt idx="16" formatCode="0%">
                  <c:v>0.05</c:v>
                </c:pt>
                <c:pt idx="17" formatCode="0%">
                  <c:v>0.03</c:v>
                </c:pt>
                <c:pt idx="18" formatCode="0%">
                  <c:v>0.05</c:v>
                </c:pt>
                <c:pt idx="19" formatCode="0%">
                  <c:v>0.03</c:v>
                </c:pt>
                <c:pt idx="20" formatCode="0%">
                  <c:v>7.0000000000000007E-2</c:v>
                </c:pt>
                <c:pt idx="21" formatCode="0%">
                  <c:v>0.04</c:v>
                </c:pt>
                <c:pt idx="22" formatCode="0%">
                  <c:v>0.05</c:v>
                </c:pt>
                <c:pt idx="23" formatCode="0%">
                  <c:v>0.04</c:v>
                </c:pt>
                <c:pt idx="24" formatCode="0%">
                  <c:v>0.03</c:v>
                </c:pt>
                <c:pt idx="25" formatCode="0%">
                  <c:v>0.04</c:v>
                </c:pt>
              </c:numCache>
            </c:numRef>
          </c:val>
          <c:extLst>
            <c:ext xmlns:c16="http://schemas.microsoft.com/office/drawing/2014/chart" uri="{C3380CC4-5D6E-409C-BE32-E72D297353CC}">
              <c16:uniqueId val="{00000000-CA2F-4474-80DF-17109DD748A7}"/>
            </c:ext>
          </c:extLst>
        </c:ser>
        <c:ser>
          <c:idx val="1"/>
          <c:order val="1"/>
          <c:tx>
            <c:strRef>
              <c:f>Sheet1!$C$1</c:f>
              <c:strCache>
                <c:ptCount val="1"/>
                <c:pt idx="0">
                  <c:v>Trust 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Kenya</c:v>
                </c:pt>
                <c:pt idx="4">
                  <c:v>Nigeria</c:v>
                </c:pt>
                <c:pt idx="5">
                  <c:v>India</c:v>
                </c:pt>
                <c:pt idx="6">
                  <c:v>Tunisia</c:v>
                </c:pt>
                <c:pt idx="7">
                  <c:v>Mexico</c:v>
                </c:pt>
                <c:pt idx="8">
                  <c:v>Egypt</c:v>
                </c:pt>
                <c:pt idx="9">
                  <c:v>China</c:v>
                </c:pt>
                <c:pt idx="10">
                  <c:v>Sweden</c:v>
                </c:pt>
                <c:pt idx="11">
                  <c:v>Indonesia</c:v>
                </c:pt>
                <c:pt idx="12">
                  <c:v>Japan</c:v>
                </c:pt>
                <c:pt idx="13">
                  <c:v>Turkey</c:v>
                </c:pt>
                <c:pt idx="14">
                  <c:v>US</c:v>
                </c:pt>
                <c:pt idx="15">
                  <c:v>Italy</c:v>
                </c:pt>
                <c:pt idx="16">
                  <c:v>Great Britain</c:v>
                </c:pt>
                <c:pt idx="17">
                  <c:v>Australia</c:v>
                </c:pt>
                <c:pt idx="18">
                  <c:v>South Africa</c:v>
                </c:pt>
                <c:pt idx="19">
                  <c:v>Canada</c:v>
                </c:pt>
                <c:pt idx="20">
                  <c:v>Brazil</c:v>
                </c:pt>
                <c:pt idx="21">
                  <c:v>Germany</c:v>
                </c:pt>
                <c:pt idx="22">
                  <c:v>Poland</c:v>
                </c:pt>
                <c:pt idx="23">
                  <c:v>Hong Kong (China)</c:v>
                </c:pt>
                <c:pt idx="24">
                  <c:v>South Korea</c:v>
                </c:pt>
                <c:pt idx="25">
                  <c:v>France</c:v>
                </c:pt>
              </c:strCache>
            </c:strRef>
          </c:cat>
          <c:val>
            <c:numRef>
              <c:f>Sheet1!$C$2:$C$27</c:f>
              <c:numCache>
                <c:formatCode>General</c:formatCode>
                <c:ptCount val="26"/>
                <c:pt idx="0" formatCode="0%">
                  <c:v>0.28999999999999998</c:v>
                </c:pt>
                <c:pt idx="2" formatCode="0%">
                  <c:v>0.49</c:v>
                </c:pt>
                <c:pt idx="3" formatCode="0%">
                  <c:v>0.33</c:v>
                </c:pt>
                <c:pt idx="4" formatCode="0%">
                  <c:v>0.35</c:v>
                </c:pt>
                <c:pt idx="5" formatCode="0%">
                  <c:v>0.43</c:v>
                </c:pt>
                <c:pt idx="6" formatCode="0%">
                  <c:v>0.32</c:v>
                </c:pt>
                <c:pt idx="7" formatCode="0%">
                  <c:v>0.39</c:v>
                </c:pt>
                <c:pt idx="8" formatCode="0%">
                  <c:v>0.33</c:v>
                </c:pt>
                <c:pt idx="9" formatCode="0%">
                  <c:v>0.33</c:v>
                </c:pt>
                <c:pt idx="10" formatCode="0%">
                  <c:v>0.35</c:v>
                </c:pt>
                <c:pt idx="11" formatCode="0%">
                  <c:v>0.25</c:v>
                </c:pt>
                <c:pt idx="12" formatCode="0%">
                  <c:v>0.3</c:v>
                </c:pt>
                <c:pt idx="13" formatCode="0%">
                  <c:v>0.26</c:v>
                </c:pt>
                <c:pt idx="14" formatCode="0%">
                  <c:v>0.27</c:v>
                </c:pt>
                <c:pt idx="15" formatCode="0%">
                  <c:v>0.28000000000000003</c:v>
                </c:pt>
                <c:pt idx="16" formatCode="0%">
                  <c:v>0.27</c:v>
                </c:pt>
                <c:pt idx="17" formatCode="0%">
                  <c:v>0.28999999999999998</c:v>
                </c:pt>
                <c:pt idx="18" formatCode="0%">
                  <c:v>0.26</c:v>
                </c:pt>
                <c:pt idx="19" formatCode="0%">
                  <c:v>0.28999999999999998</c:v>
                </c:pt>
                <c:pt idx="20" formatCode="0%">
                  <c:v>0.23</c:v>
                </c:pt>
                <c:pt idx="21" formatCode="0%">
                  <c:v>0.25</c:v>
                </c:pt>
                <c:pt idx="22" formatCode="0%">
                  <c:v>0.19</c:v>
                </c:pt>
                <c:pt idx="23" formatCode="0%">
                  <c:v>0.2</c:v>
                </c:pt>
                <c:pt idx="24" formatCode="0%">
                  <c:v>0.21</c:v>
                </c:pt>
                <c:pt idx="25" formatCode="0%">
                  <c:v>0.14000000000000001</c:v>
                </c:pt>
              </c:numCache>
            </c:numRef>
          </c:val>
          <c:extLst>
            <c:ext xmlns:c16="http://schemas.microsoft.com/office/drawing/2014/chart" uri="{C3380CC4-5D6E-409C-BE32-E72D297353CC}">
              <c16:uniqueId val="{00000001-CA2F-4474-80DF-17109DD748A7}"/>
            </c:ext>
          </c:extLst>
        </c:ser>
        <c:ser>
          <c:idx val="2"/>
          <c:order val="2"/>
          <c:tx>
            <c:strRef>
              <c:f>Sheet1!$D$1</c:f>
              <c:strCache>
                <c:ptCount val="1"/>
                <c:pt idx="0">
                  <c:v>Total Trust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Kenya</c:v>
                </c:pt>
                <c:pt idx="4">
                  <c:v>Nigeria</c:v>
                </c:pt>
                <c:pt idx="5">
                  <c:v>India</c:v>
                </c:pt>
                <c:pt idx="6">
                  <c:v>Tunisia</c:v>
                </c:pt>
                <c:pt idx="7">
                  <c:v>Mexico</c:v>
                </c:pt>
                <c:pt idx="8">
                  <c:v>Egypt</c:v>
                </c:pt>
                <c:pt idx="9">
                  <c:v>China</c:v>
                </c:pt>
                <c:pt idx="10">
                  <c:v>Sweden</c:v>
                </c:pt>
                <c:pt idx="11">
                  <c:v>Indonesia</c:v>
                </c:pt>
                <c:pt idx="12">
                  <c:v>Japan</c:v>
                </c:pt>
                <c:pt idx="13">
                  <c:v>Turkey</c:v>
                </c:pt>
                <c:pt idx="14">
                  <c:v>US</c:v>
                </c:pt>
                <c:pt idx="15">
                  <c:v>Italy</c:v>
                </c:pt>
                <c:pt idx="16">
                  <c:v>Great Britain</c:v>
                </c:pt>
                <c:pt idx="17">
                  <c:v>Australia</c:v>
                </c:pt>
                <c:pt idx="18">
                  <c:v>South Africa</c:v>
                </c:pt>
                <c:pt idx="19">
                  <c:v>Canada</c:v>
                </c:pt>
                <c:pt idx="20">
                  <c:v>Brazil</c:v>
                </c:pt>
                <c:pt idx="21">
                  <c:v>Germany</c:v>
                </c:pt>
                <c:pt idx="22">
                  <c:v>Poland</c:v>
                </c:pt>
                <c:pt idx="23">
                  <c:v>Hong Kong (China)</c:v>
                </c:pt>
                <c:pt idx="24">
                  <c:v>South Korea</c:v>
                </c:pt>
                <c:pt idx="25">
                  <c:v>France</c:v>
                </c:pt>
              </c:strCache>
            </c:strRef>
          </c:cat>
          <c:val>
            <c:numRef>
              <c:f>Sheet1!$D$2:$D$27</c:f>
              <c:numCache>
                <c:formatCode>General</c:formatCode>
                <c:ptCount val="26"/>
                <c:pt idx="0" formatCode="0%">
                  <c:v>0.37</c:v>
                </c:pt>
                <c:pt idx="2" formatCode="0%">
                  <c:v>0.75</c:v>
                </c:pt>
                <c:pt idx="3" formatCode="0%">
                  <c:v>0.61</c:v>
                </c:pt>
                <c:pt idx="4" formatCode="0%">
                  <c:v>0.57999999999999996</c:v>
                </c:pt>
                <c:pt idx="5" formatCode="0%">
                  <c:v>0.55000000000000004</c:v>
                </c:pt>
                <c:pt idx="6" formatCode="0%">
                  <c:v>0.47</c:v>
                </c:pt>
                <c:pt idx="7" formatCode="0%">
                  <c:v>0.47</c:v>
                </c:pt>
                <c:pt idx="8" formatCode="0%">
                  <c:v>0.44</c:v>
                </c:pt>
                <c:pt idx="9" formatCode="0%">
                  <c:v>0.42</c:v>
                </c:pt>
                <c:pt idx="10" formatCode="0%">
                  <c:v>0.41</c:v>
                </c:pt>
                <c:pt idx="11" formatCode="0%">
                  <c:v>0.36</c:v>
                </c:pt>
                <c:pt idx="12" formatCode="0%">
                  <c:v>0.36</c:v>
                </c:pt>
                <c:pt idx="13" formatCode="0%">
                  <c:v>0.35</c:v>
                </c:pt>
                <c:pt idx="14" formatCode="0%">
                  <c:v>0.34</c:v>
                </c:pt>
                <c:pt idx="15" formatCode="0%">
                  <c:v>0.33</c:v>
                </c:pt>
                <c:pt idx="16" formatCode="0%">
                  <c:v>0.32</c:v>
                </c:pt>
                <c:pt idx="17" formatCode="0%">
                  <c:v>0.32</c:v>
                </c:pt>
                <c:pt idx="18" formatCode="0%">
                  <c:v>0.31</c:v>
                </c:pt>
                <c:pt idx="19" formatCode="0%">
                  <c:v>0.31</c:v>
                </c:pt>
                <c:pt idx="20" formatCode="0%">
                  <c:v>0.3</c:v>
                </c:pt>
                <c:pt idx="21" formatCode="0%">
                  <c:v>0.3</c:v>
                </c:pt>
                <c:pt idx="22" formatCode="0%">
                  <c:v>0.24</c:v>
                </c:pt>
                <c:pt idx="23" formatCode="0%">
                  <c:v>0.24</c:v>
                </c:pt>
                <c:pt idx="24" formatCode="0%">
                  <c:v>0.24</c:v>
                </c:pt>
                <c:pt idx="25" formatCode="0%">
                  <c:v>0.18</c:v>
                </c:pt>
              </c:numCache>
            </c:numRef>
          </c:val>
          <c:extLst>
            <c:ext xmlns:c16="http://schemas.microsoft.com/office/drawing/2014/chart" uri="{C3380CC4-5D6E-409C-BE32-E72D297353CC}">
              <c16:uniqueId val="{00000002-CA2F-4474-80DF-17109DD748A7}"/>
            </c:ext>
          </c:extLst>
        </c:ser>
        <c:dLbls>
          <c:showLegendKey val="0"/>
          <c:showVal val="0"/>
          <c:showCatName val="0"/>
          <c:showSerName val="0"/>
          <c:showPercent val="0"/>
          <c:showBubbleSize val="0"/>
        </c:dLbls>
        <c:gapWidth val="40"/>
        <c:overlap val="100"/>
        <c:axId val="-81124752"/>
        <c:axId val="-77334304"/>
      </c:barChart>
      <c:catAx>
        <c:axId val="-8112475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334304"/>
        <c:crosses val="autoZero"/>
        <c:auto val="1"/>
        <c:lblAlgn val="ctr"/>
        <c:lblOffset val="0"/>
        <c:noMultiLvlLbl val="0"/>
      </c:catAx>
      <c:valAx>
        <c:axId val="-77334304"/>
        <c:scaling>
          <c:orientation val="minMax"/>
          <c:max val="1"/>
        </c:scaling>
        <c:delete val="1"/>
        <c:axPos val="t"/>
        <c:numFmt formatCode="0%" sourceLinked="1"/>
        <c:majorTickMark val="none"/>
        <c:minorTickMark val="none"/>
        <c:tickLblPos val="nextTo"/>
        <c:crossAx val="-81124752"/>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Trust completely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North America</c:v>
                </c:pt>
                <c:pt idx="7">
                  <c:v>G-8 Countries</c:v>
                </c:pt>
                <c:pt idx="8">
                  <c:v>Europe</c:v>
                </c:pt>
              </c:strCache>
            </c:strRef>
          </c:cat>
          <c:val>
            <c:numRef>
              <c:f>Sheet1!$B$2:$B$10</c:f>
              <c:numCache>
                <c:formatCode>General</c:formatCode>
                <c:ptCount val="9"/>
                <c:pt idx="0" formatCode="0%">
                  <c:v>0.09</c:v>
                </c:pt>
                <c:pt idx="2" formatCode="0%">
                  <c:v>0.12</c:v>
                </c:pt>
                <c:pt idx="3" formatCode="0%">
                  <c:v>0.1</c:v>
                </c:pt>
                <c:pt idx="4" formatCode="0%">
                  <c:v>0.08</c:v>
                </c:pt>
                <c:pt idx="5" formatCode="0%">
                  <c:v>7.0000000000000007E-2</c:v>
                </c:pt>
                <c:pt idx="6" formatCode="0%">
                  <c:v>0.05</c:v>
                </c:pt>
                <c:pt idx="7" formatCode="0%">
                  <c:v>0.05</c:v>
                </c:pt>
                <c:pt idx="8" formatCode="0%">
                  <c:v>0.05</c:v>
                </c:pt>
              </c:numCache>
            </c:numRef>
          </c:val>
          <c:extLst>
            <c:ext xmlns:c16="http://schemas.microsoft.com/office/drawing/2014/chart" uri="{C3380CC4-5D6E-409C-BE32-E72D297353CC}">
              <c16:uniqueId val="{00000000-8C2B-463A-9E21-59AED81F4697}"/>
            </c:ext>
          </c:extLst>
        </c:ser>
        <c:ser>
          <c:idx val="1"/>
          <c:order val="1"/>
          <c:tx>
            <c:strRef>
              <c:f>Sheet1!$C$1</c:f>
              <c:strCache>
                <c:ptCount val="1"/>
                <c:pt idx="0">
                  <c:v>Trust 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North America</c:v>
                </c:pt>
                <c:pt idx="7">
                  <c:v>G-8 Countries</c:v>
                </c:pt>
                <c:pt idx="8">
                  <c:v>Europe</c:v>
                </c:pt>
              </c:strCache>
            </c:strRef>
          </c:cat>
          <c:val>
            <c:numRef>
              <c:f>Sheet1!$C$2:$C$10</c:f>
              <c:numCache>
                <c:formatCode>General</c:formatCode>
                <c:ptCount val="9"/>
                <c:pt idx="0" formatCode="0%">
                  <c:v>0.28999999999999998</c:v>
                </c:pt>
                <c:pt idx="2" formatCode="0%">
                  <c:v>0.32</c:v>
                </c:pt>
                <c:pt idx="3" formatCode="0%">
                  <c:v>0.33</c:v>
                </c:pt>
                <c:pt idx="4" formatCode="0%">
                  <c:v>0.31</c:v>
                </c:pt>
                <c:pt idx="5" formatCode="0%">
                  <c:v>0.28999999999999998</c:v>
                </c:pt>
                <c:pt idx="6" formatCode="0%">
                  <c:v>0.28000000000000003</c:v>
                </c:pt>
                <c:pt idx="7" formatCode="0%">
                  <c:v>0.26</c:v>
                </c:pt>
                <c:pt idx="8" formatCode="0%">
                  <c:v>0.25</c:v>
                </c:pt>
              </c:numCache>
            </c:numRef>
          </c:val>
          <c:extLst>
            <c:ext xmlns:c16="http://schemas.microsoft.com/office/drawing/2014/chart" uri="{C3380CC4-5D6E-409C-BE32-E72D297353CC}">
              <c16:uniqueId val="{00000001-8C2B-463A-9E21-59AED81F4697}"/>
            </c:ext>
          </c:extLst>
        </c:ser>
        <c:ser>
          <c:idx val="2"/>
          <c:order val="2"/>
          <c:tx>
            <c:strRef>
              <c:f>Sheet1!$D$1</c:f>
              <c:strCache>
                <c:ptCount val="1"/>
                <c:pt idx="0">
                  <c:v>Total Trust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North America</c:v>
                </c:pt>
                <c:pt idx="7">
                  <c:v>G-8 Countries</c:v>
                </c:pt>
                <c:pt idx="8">
                  <c:v>Europe</c:v>
                </c:pt>
              </c:strCache>
            </c:strRef>
          </c:cat>
          <c:val>
            <c:numRef>
              <c:f>Sheet1!$D$2:$D$10</c:f>
              <c:numCache>
                <c:formatCode>General</c:formatCode>
                <c:ptCount val="9"/>
                <c:pt idx="0" formatCode="0%">
                  <c:v>0.37</c:v>
                </c:pt>
                <c:pt idx="2" formatCode="0%">
                  <c:v>0.43</c:v>
                </c:pt>
                <c:pt idx="3" formatCode="0%">
                  <c:v>0.42</c:v>
                </c:pt>
                <c:pt idx="4" formatCode="0%">
                  <c:v>0.39</c:v>
                </c:pt>
                <c:pt idx="5" formatCode="0%">
                  <c:v>0.36</c:v>
                </c:pt>
                <c:pt idx="6" formatCode="0%">
                  <c:v>0.33</c:v>
                </c:pt>
                <c:pt idx="7" formatCode="0%">
                  <c:v>0.31</c:v>
                </c:pt>
                <c:pt idx="8" formatCode="0%">
                  <c:v>0.3</c:v>
                </c:pt>
              </c:numCache>
            </c:numRef>
          </c:val>
          <c:extLst>
            <c:ext xmlns:c16="http://schemas.microsoft.com/office/drawing/2014/chart" uri="{C3380CC4-5D6E-409C-BE32-E72D297353CC}">
              <c16:uniqueId val="{00000002-8C2B-463A-9E21-59AED81F4697}"/>
            </c:ext>
          </c:extLst>
        </c:ser>
        <c:dLbls>
          <c:showLegendKey val="0"/>
          <c:showVal val="0"/>
          <c:showCatName val="0"/>
          <c:showSerName val="0"/>
          <c:showPercent val="0"/>
          <c:showBubbleSize val="0"/>
        </c:dLbls>
        <c:gapWidth val="94"/>
        <c:overlap val="100"/>
        <c:axId val="-63724656"/>
        <c:axId val="-63722368"/>
      </c:barChart>
      <c:catAx>
        <c:axId val="-63724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22368"/>
        <c:crosses val="autoZero"/>
        <c:auto val="1"/>
        <c:lblAlgn val="ctr"/>
        <c:lblOffset val="0"/>
        <c:noMultiLvlLbl val="0"/>
      </c:catAx>
      <c:valAx>
        <c:axId val="-63722368"/>
        <c:scaling>
          <c:orientation val="minMax"/>
          <c:max val="1"/>
        </c:scaling>
        <c:delete val="1"/>
        <c:axPos val="t"/>
        <c:numFmt formatCode="0%" sourceLinked="1"/>
        <c:majorTickMark val="none"/>
        <c:minorTickMark val="none"/>
        <c:tickLblPos val="nextTo"/>
        <c:crossAx val="-63724656"/>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Sheet1!$B$2:$B$8</c:f>
              <c:numCache>
                <c:formatCode>0%</c:formatCode>
                <c:ptCount val="7"/>
                <c:pt idx="0">
                  <c:v>0.16</c:v>
                </c:pt>
                <c:pt idx="1">
                  <c:v>0.17</c:v>
                </c:pt>
                <c:pt idx="2">
                  <c:v>0.14000000000000001</c:v>
                </c:pt>
                <c:pt idx="3">
                  <c:v>0.12</c:v>
                </c:pt>
                <c:pt idx="4">
                  <c:v>0.13</c:v>
                </c:pt>
                <c:pt idx="5">
                  <c:v>0.13</c:v>
                </c:pt>
                <c:pt idx="6">
                  <c:v>0.1</c:v>
                </c:pt>
              </c:numCache>
            </c:numRef>
          </c:val>
          <c:extLst>
            <c:ext xmlns:c16="http://schemas.microsoft.com/office/drawing/2014/chart" uri="{C3380CC4-5D6E-409C-BE32-E72D297353CC}">
              <c16:uniqueId val="{00000000-3BBF-4CD4-8F1F-B2881799698C}"/>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Sheet1!$C$2:$C$8</c:f>
              <c:numCache>
                <c:formatCode>0%</c:formatCode>
                <c:ptCount val="7"/>
                <c:pt idx="0">
                  <c:v>0.5</c:v>
                </c:pt>
                <c:pt idx="1">
                  <c:v>0.48</c:v>
                </c:pt>
                <c:pt idx="2">
                  <c:v>0.47</c:v>
                </c:pt>
                <c:pt idx="3">
                  <c:v>0.43</c:v>
                </c:pt>
                <c:pt idx="4">
                  <c:v>0.41</c:v>
                </c:pt>
                <c:pt idx="5">
                  <c:v>0.38</c:v>
                </c:pt>
                <c:pt idx="6">
                  <c:v>0.33</c:v>
                </c:pt>
              </c:numCache>
            </c:numRef>
          </c:val>
          <c:extLst>
            <c:ext xmlns:c16="http://schemas.microsoft.com/office/drawing/2014/chart" uri="{C3380CC4-5D6E-409C-BE32-E72D297353CC}">
              <c16:uniqueId val="{00000001-3BBF-4CD4-8F1F-B2881799698C}"/>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Sheet1!$D$2:$D$8</c:f>
              <c:numCache>
                <c:formatCode>0%</c:formatCode>
                <c:ptCount val="7"/>
                <c:pt idx="0">
                  <c:v>0.66</c:v>
                </c:pt>
                <c:pt idx="1">
                  <c:v>0.65</c:v>
                </c:pt>
                <c:pt idx="2">
                  <c:v>0.62</c:v>
                </c:pt>
                <c:pt idx="3">
                  <c:v>0.56000000000000005</c:v>
                </c:pt>
                <c:pt idx="4">
                  <c:v>0.54</c:v>
                </c:pt>
                <c:pt idx="5">
                  <c:v>0.51</c:v>
                </c:pt>
                <c:pt idx="6">
                  <c:v>0.43</c:v>
                </c:pt>
              </c:numCache>
            </c:numRef>
          </c:val>
          <c:extLst>
            <c:ext xmlns:c16="http://schemas.microsoft.com/office/drawing/2014/chart" uri="{C3380CC4-5D6E-409C-BE32-E72D297353CC}">
              <c16:uniqueId val="{00000002-3BBF-4CD4-8F1F-B2881799698C}"/>
            </c:ext>
          </c:extLst>
        </c:ser>
        <c:dLbls>
          <c:showLegendKey val="0"/>
          <c:showVal val="0"/>
          <c:showCatName val="0"/>
          <c:showSerName val="0"/>
          <c:showPercent val="0"/>
          <c:showBubbleSize val="0"/>
        </c:dLbls>
        <c:gapWidth val="175"/>
        <c:overlap val="100"/>
        <c:axId val="-80963104"/>
        <c:axId val="-80914704"/>
      </c:barChart>
      <c:catAx>
        <c:axId val="-80963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14704"/>
        <c:crosses val="autoZero"/>
        <c:auto val="1"/>
        <c:lblAlgn val="ctr"/>
        <c:lblOffset val="0"/>
        <c:noMultiLvlLbl val="0"/>
      </c:catAx>
      <c:valAx>
        <c:axId val="-80914704"/>
        <c:scaling>
          <c:orientation val="minMax"/>
          <c:max val="1"/>
        </c:scaling>
        <c:delete val="1"/>
        <c:axPos val="t"/>
        <c:numFmt formatCode="0%" sourceLinked="1"/>
        <c:majorTickMark val="none"/>
        <c:minorTickMark val="none"/>
        <c:tickLblPos val="nextTo"/>
        <c:crossAx val="-80963104"/>
        <c:crosses val="autoZero"/>
        <c:crossBetween val="between"/>
      </c:valAx>
      <c:spPr>
        <a:noFill/>
        <a:ln>
          <a:noFill/>
        </a:ln>
        <a:effectLst/>
      </c:spPr>
    </c:plotArea>
    <c:legend>
      <c:legendPos val="b"/>
      <c:layout>
        <c:manualLayout>
          <c:xMode val="edge"/>
          <c:yMode val="edge"/>
          <c:x val="0.47036399095946302"/>
          <c:y val="0.91103883753661197"/>
          <c:w val="0.523888420197474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Sheet1!$B$2:$B$27</c:f>
              <c:numCache>
                <c:formatCode>General</c:formatCode>
                <c:ptCount val="26"/>
                <c:pt idx="0" formatCode="0%">
                  <c:v>0.12</c:v>
                </c:pt>
                <c:pt idx="2" formatCode="0%">
                  <c:v>0.33</c:v>
                </c:pt>
                <c:pt idx="3" formatCode="0%">
                  <c:v>0.24</c:v>
                </c:pt>
                <c:pt idx="4" formatCode="0%">
                  <c:v>0.11</c:v>
                </c:pt>
                <c:pt idx="5" formatCode="0%">
                  <c:v>0.32</c:v>
                </c:pt>
                <c:pt idx="6" formatCode="0%">
                  <c:v>0.37</c:v>
                </c:pt>
                <c:pt idx="7" formatCode="0%">
                  <c:v>0.18</c:v>
                </c:pt>
                <c:pt idx="8" formatCode="0%">
                  <c:v>0.15</c:v>
                </c:pt>
                <c:pt idx="9" formatCode="0%">
                  <c:v>0.06</c:v>
                </c:pt>
                <c:pt idx="10" formatCode="0%">
                  <c:v>0.08</c:v>
                </c:pt>
                <c:pt idx="11" formatCode="0%">
                  <c:v>0.06</c:v>
                </c:pt>
                <c:pt idx="12" formatCode="0%">
                  <c:v>0.06</c:v>
                </c:pt>
                <c:pt idx="13" formatCode="0%">
                  <c:v>0.05</c:v>
                </c:pt>
                <c:pt idx="14" formatCode="0%">
                  <c:v>0.08</c:v>
                </c:pt>
                <c:pt idx="15" formatCode="0%">
                  <c:v>0.11</c:v>
                </c:pt>
                <c:pt idx="16" formatCode="0%">
                  <c:v>0.05</c:v>
                </c:pt>
                <c:pt idx="17" formatCode="0%">
                  <c:v>0.15</c:v>
                </c:pt>
                <c:pt idx="18" formatCode="0%">
                  <c:v>0.06</c:v>
                </c:pt>
                <c:pt idx="19" formatCode="0%">
                  <c:v>0.09</c:v>
                </c:pt>
                <c:pt idx="20" formatCode="0%">
                  <c:v>0.12</c:v>
                </c:pt>
                <c:pt idx="21" formatCode="0%">
                  <c:v>0.08</c:v>
                </c:pt>
                <c:pt idx="22" formatCode="0%">
                  <c:v>0.05</c:v>
                </c:pt>
                <c:pt idx="23" formatCode="0%">
                  <c:v>0.04</c:v>
                </c:pt>
                <c:pt idx="24" formatCode="0%">
                  <c:v>0.03</c:v>
                </c:pt>
                <c:pt idx="25" formatCode="0%">
                  <c:v>0.04</c:v>
                </c:pt>
              </c:numCache>
            </c:numRef>
          </c:val>
          <c:extLst>
            <c:ext xmlns:c16="http://schemas.microsoft.com/office/drawing/2014/chart" uri="{C3380CC4-5D6E-409C-BE32-E72D297353CC}">
              <c16:uniqueId val="{00000000-EB10-42AF-85BC-2CDC0109D609}"/>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Sheet1!$C$2:$C$27</c:f>
              <c:numCache>
                <c:formatCode>General</c:formatCode>
                <c:ptCount val="26"/>
                <c:pt idx="0" formatCode="0%">
                  <c:v>0.43</c:v>
                </c:pt>
                <c:pt idx="2" formatCode="0%">
                  <c:v>0.45</c:v>
                </c:pt>
                <c:pt idx="3" formatCode="0%">
                  <c:v>0.48</c:v>
                </c:pt>
                <c:pt idx="4" formatCode="0%">
                  <c:v>0.6</c:v>
                </c:pt>
                <c:pt idx="5" formatCode="0%">
                  <c:v>0.38</c:v>
                </c:pt>
                <c:pt idx="6" formatCode="0%">
                  <c:v>0.32</c:v>
                </c:pt>
                <c:pt idx="7" formatCode="0%">
                  <c:v>0.5</c:v>
                </c:pt>
                <c:pt idx="8" formatCode="0%">
                  <c:v>0.5</c:v>
                </c:pt>
                <c:pt idx="9" formatCode="0%">
                  <c:v>0.54</c:v>
                </c:pt>
                <c:pt idx="10" formatCode="0%">
                  <c:v>0.5</c:v>
                </c:pt>
                <c:pt idx="11" formatCode="0%">
                  <c:v>0.49</c:v>
                </c:pt>
                <c:pt idx="12" formatCode="0%">
                  <c:v>0.49</c:v>
                </c:pt>
                <c:pt idx="13" formatCode="0%">
                  <c:v>0.5</c:v>
                </c:pt>
                <c:pt idx="14" formatCode="0%">
                  <c:v>0.46</c:v>
                </c:pt>
                <c:pt idx="15" formatCode="0%">
                  <c:v>0.42</c:v>
                </c:pt>
                <c:pt idx="16" formatCode="0%">
                  <c:v>0.47</c:v>
                </c:pt>
                <c:pt idx="17" formatCode="0%">
                  <c:v>0.37</c:v>
                </c:pt>
                <c:pt idx="18" formatCode="0%">
                  <c:v>0.45</c:v>
                </c:pt>
                <c:pt idx="19" formatCode="0%">
                  <c:v>0.4</c:v>
                </c:pt>
                <c:pt idx="20" formatCode="0%">
                  <c:v>0.37</c:v>
                </c:pt>
                <c:pt idx="21" formatCode="0%">
                  <c:v>0.37</c:v>
                </c:pt>
                <c:pt idx="22" formatCode="0%">
                  <c:v>0.4</c:v>
                </c:pt>
                <c:pt idx="23" formatCode="0%">
                  <c:v>0.39</c:v>
                </c:pt>
                <c:pt idx="24" formatCode="0%">
                  <c:v>0.32</c:v>
                </c:pt>
                <c:pt idx="25" formatCode="0%">
                  <c:v>0.28000000000000003</c:v>
                </c:pt>
              </c:numCache>
            </c:numRef>
          </c:val>
          <c:extLst>
            <c:ext xmlns:c16="http://schemas.microsoft.com/office/drawing/2014/chart" uri="{C3380CC4-5D6E-409C-BE32-E72D297353CC}">
              <c16:uniqueId val="{00000001-EB10-42AF-85BC-2CDC0109D609}"/>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Sheet1!$D$2:$D$27</c:f>
              <c:numCache>
                <c:formatCode>General</c:formatCode>
                <c:ptCount val="26"/>
                <c:pt idx="0" formatCode="0%">
                  <c:v>0.56000000000000005</c:v>
                </c:pt>
                <c:pt idx="2" formatCode="0%">
                  <c:v>0.78</c:v>
                </c:pt>
                <c:pt idx="3" formatCode="0%">
                  <c:v>0.72</c:v>
                </c:pt>
                <c:pt idx="4" formatCode="0%">
                  <c:v>0.71</c:v>
                </c:pt>
                <c:pt idx="5" formatCode="0%">
                  <c:v>0.7</c:v>
                </c:pt>
                <c:pt idx="6" formatCode="0%">
                  <c:v>0.69</c:v>
                </c:pt>
                <c:pt idx="7" formatCode="0%">
                  <c:v>0.68</c:v>
                </c:pt>
                <c:pt idx="8" formatCode="0%">
                  <c:v>0.65</c:v>
                </c:pt>
                <c:pt idx="9" formatCode="0%">
                  <c:v>0.6</c:v>
                </c:pt>
                <c:pt idx="10" formatCode="0%">
                  <c:v>0.57999999999999996</c:v>
                </c:pt>
                <c:pt idx="11" formatCode="0%">
                  <c:v>0.55000000000000004</c:v>
                </c:pt>
                <c:pt idx="12" formatCode="0%">
                  <c:v>0.55000000000000004</c:v>
                </c:pt>
                <c:pt idx="13" formatCode="0%">
                  <c:v>0.55000000000000004</c:v>
                </c:pt>
                <c:pt idx="14" formatCode="0%">
                  <c:v>0.54</c:v>
                </c:pt>
                <c:pt idx="15" formatCode="0%">
                  <c:v>0.53</c:v>
                </c:pt>
                <c:pt idx="16" formatCode="0%">
                  <c:v>0.52</c:v>
                </c:pt>
                <c:pt idx="17" formatCode="0%">
                  <c:v>0.52</c:v>
                </c:pt>
                <c:pt idx="18" formatCode="0%">
                  <c:v>0.51</c:v>
                </c:pt>
                <c:pt idx="19" formatCode="0%">
                  <c:v>0.49</c:v>
                </c:pt>
                <c:pt idx="20" formatCode="0%">
                  <c:v>0.48</c:v>
                </c:pt>
                <c:pt idx="21" formatCode="0%">
                  <c:v>0.46</c:v>
                </c:pt>
                <c:pt idx="22" formatCode="0%">
                  <c:v>0.44</c:v>
                </c:pt>
                <c:pt idx="23" formatCode="0%">
                  <c:v>0.43</c:v>
                </c:pt>
                <c:pt idx="24" formatCode="0%">
                  <c:v>0.34</c:v>
                </c:pt>
                <c:pt idx="25" formatCode="0%">
                  <c:v>0.32</c:v>
                </c:pt>
              </c:numCache>
            </c:numRef>
          </c:val>
          <c:extLst>
            <c:ext xmlns:c16="http://schemas.microsoft.com/office/drawing/2014/chart" uri="{C3380CC4-5D6E-409C-BE32-E72D297353CC}">
              <c16:uniqueId val="{00000002-EB10-42AF-85BC-2CDC0109D609}"/>
            </c:ext>
          </c:extLst>
        </c:ser>
        <c:dLbls>
          <c:showLegendKey val="0"/>
          <c:showVal val="0"/>
          <c:showCatName val="0"/>
          <c:showSerName val="0"/>
          <c:showPercent val="0"/>
          <c:showBubbleSize val="0"/>
        </c:dLbls>
        <c:gapWidth val="40"/>
        <c:overlap val="100"/>
        <c:axId val="-66823312"/>
        <c:axId val="-66821024"/>
      </c:barChart>
      <c:catAx>
        <c:axId val="-6682331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21024"/>
        <c:crosses val="autoZero"/>
        <c:auto val="1"/>
        <c:lblAlgn val="ctr"/>
        <c:lblOffset val="0"/>
        <c:noMultiLvlLbl val="0"/>
      </c:catAx>
      <c:valAx>
        <c:axId val="-66821024"/>
        <c:scaling>
          <c:orientation val="minMax"/>
          <c:max val="1"/>
        </c:scaling>
        <c:delete val="1"/>
        <c:axPos val="t"/>
        <c:numFmt formatCode="0%" sourceLinked="1"/>
        <c:majorTickMark val="none"/>
        <c:minorTickMark val="none"/>
        <c:tickLblPos val="nextTo"/>
        <c:crossAx val="-66823312"/>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North America</c:v>
                </c:pt>
                <c:pt idx="5">
                  <c:v>APAC</c:v>
                </c:pt>
                <c:pt idx="6">
                  <c:v>Europe</c:v>
                </c:pt>
                <c:pt idx="7">
                  <c:v>LATAM</c:v>
                </c:pt>
                <c:pt idx="8">
                  <c:v>G-8 Countries</c:v>
                </c:pt>
              </c:strCache>
            </c:strRef>
          </c:cat>
          <c:val>
            <c:numRef>
              <c:f>Sheet1!$B$2:$B$10</c:f>
              <c:numCache>
                <c:formatCode>General</c:formatCode>
                <c:ptCount val="9"/>
                <c:pt idx="0" formatCode="0%">
                  <c:v>0.12</c:v>
                </c:pt>
                <c:pt idx="2" formatCode="0%">
                  <c:v>0.15</c:v>
                </c:pt>
                <c:pt idx="3" formatCode="0%">
                  <c:v>0.18</c:v>
                </c:pt>
                <c:pt idx="4" formatCode="0%">
                  <c:v>0.09</c:v>
                </c:pt>
                <c:pt idx="5" formatCode="0%">
                  <c:v>0.1</c:v>
                </c:pt>
                <c:pt idx="6" formatCode="0%">
                  <c:v>0.06</c:v>
                </c:pt>
                <c:pt idx="7" formatCode="0%">
                  <c:v>0.08</c:v>
                </c:pt>
                <c:pt idx="8" formatCode="0%">
                  <c:v>0.06</c:v>
                </c:pt>
              </c:numCache>
            </c:numRef>
          </c:val>
          <c:extLst>
            <c:ext xmlns:c16="http://schemas.microsoft.com/office/drawing/2014/chart" uri="{C3380CC4-5D6E-409C-BE32-E72D297353CC}">
              <c16:uniqueId val="{00000000-7BA0-4EC7-B921-6DBA78DFD30F}"/>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North America</c:v>
                </c:pt>
                <c:pt idx="5">
                  <c:v>APAC</c:v>
                </c:pt>
                <c:pt idx="6">
                  <c:v>Europe</c:v>
                </c:pt>
                <c:pt idx="7">
                  <c:v>LATAM</c:v>
                </c:pt>
                <c:pt idx="8">
                  <c:v>G-8 Countries</c:v>
                </c:pt>
              </c:strCache>
            </c:strRef>
          </c:cat>
          <c:val>
            <c:numRef>
              <c:f>Sheet1!$C$2:$C$10</c:f>
              <c:numCache>
                <c:formatCode>General</c:formatCode>
                <c:ptCount val="9"/>
                <c:pt idx="0" formatCode="0%">
                  <c:v>0.43</c:v>
                </c:pt>
                <c:pt idx="2" formatCode="0%">
                  <c:v>0.49</c:v>
                </c:pt>
                <c:pt idx="3" formatCode="0%">
                  <c:v>0.36</c:v>
                </c:pt>
                <c:pt idx="4" formatCode="0%">
                  <c:v>0.45</c:v>
                </c:pt>
                <c:pt idx="5" formatCode="0%">
                  <c:v>0.45</c:v>
                </c:pt>
                <c:pt idx="6" formatCode="0%">
                  <c:v>0.46</c:v>
                </c:pt>
                <c:pt idx="7" formatCode="0%">
                  <c:v>0.42</c:v>
                </c:pt>
                <c:pt idx="8" formatCode="0%">
                  <c:v>0.43</c:v>
                </c:pt>
              </c:numCache>
            </c:numRef>
          </c:val>
          <c:extLst>
            <c:ext xmlns:c16="http://schemas.microsoft.com/office/drawing/2014/chart" uri="{C3380CC4-5D6E-409C-BE32-E72D297353CC}">
              <c16:uniqueId val="{00000001-7BA0-4EC7-B921-6DBA78DFD30F}"/>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North America</c:v>
                </c:pt>
                <c:pt idx="5">
                  <c:v>APAC</c:v>
                </c:pt>
                <c:pt idx="6">
                  <c:v>Europe</c:v>
                </c:pt>
                <c:pt idx="7">
                  <c:v>LATAM</c:v>
                </c:pt>
                <c:pt idx="8">
                  <c:v>G-8 Countries</c:v>
                </c:pt>
              </c:strCache>
            </c:strRef>
          </c:cat>
          <c:val>
            <c:numRef>
              <c:f>Sheet1!$D$2:$D$10</c:f>
              <c:numCache>
                <c:formatCode>General</c:formatCode>
                <c:ptCount val="9"/>
                <c:pt idx="0" formatCode="0%">
                  <c:v>0.56000000000000005</c:v>
                </c:pt>
                <c:pt idx="2" formatCode="0%">
                  <c:v>0.63</c:v>
                </c:pt>
                <c:pt idx="3" formatCode="0%">
                  <c:v>0.55000000000000004</c:v>
                </c:pt>
                <c:pt idx="4" formatCode="0%">
                  <c:v>0.54</c:v>
                </c:pt>
                <c:pt idx="5" formatCode="0%">
                  <c:v>0.54</c:v>
                </c:pt>
                <c:pt idx="6" formatCode="0%">
                  <c:v>0.52</c:v>
                </c:pt>
                <c:pt idx="7" formatCode="0%">
                  <c:v>0.5</c:v>
                </c:pt>
                <c:pt idx="8" formatCode="0%">
                  <c:v>0.49</c:v>
                </c:pt>
              </c:numCache>
            </c:numRef>
          </c:val>
          <c:extLst>
            <c:ext xmlns:c16="http://schemas.microsoft.com/office/drawing/2014/chart" uri="{C3380CC4-5D6E-409C-BE32-E72D297353CC}">
              <c16:uniqueId val="{00000002-7BA0-4EC7-B921-6DBA78DFD30F}"/>
            </c:ext>
          </c:extLst>
        </c:ser>
        <c:dLbls>
          <c:showLegendKey val="0"/>
          <c:showVal val="0"/>
          <c:showCatName val="0"/>
          <c:showSerName val="0"/>
          <c:showPercent val="0"/>
          <c:showBubbleSize val="0"/>
        </c:dLbls>
        <c:gapWidth val="94"/>
        <c:overlap val="100"/>
        <c:axId val="-66336528"/>
        <c:axId val="-66333696"/>
      </c:barChart>
      <c:catAx>
        <c:axId val="-66336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333696"/>
        <c:crosses val="autoZero"/>
        <c:auto val="1"/>
        <c:lblAlgn val="ctr"/>
        <c:lblOffset val="0"/>
        <c:noMultiLvlLbl val="0"/>
      </c:catAx>
      <c:valAx>
        <c:axId val="-66333696"/>
        <c:scaling>
          <c:orientation val="minMax"/>
          <c:max val="1"/>
        </c:scaling>
        <c:delete val="1"/>
        <c:axPos val="t"/>
        <c:numFmt formatCode="0%" sourceLinked="1"/>
        <c:majorTickMark val="none"/>
        <c:minorTickMark val="none"/>
        <c:tickLblPos val="nextTo"/>
        <c:crossAx val="-66336528"/>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Canada</c:v>
                </c:pt>
                <c:pt idx="5">
                  <c:v>Kenya</c:v>
                </c:pt>
                <c:pt idx="6">
                  <c:v>Nigeria</c:v>
                </c:pt>
                <c:pt idx="7">
                  <c:v>Tunisia</c:v>
                </c:pt>
                <c:pt idx="8">
                  <c:v>South Africa</c:v>
                </c:pt>
                <c:pt idx="9">
                  <c:v>Great Britain</c:v>
                </c:pt>
                <c:pt idx="10">
                  <c:v>Sweden</c:v>
                </c:pt>
                <c:pt idx="11">
                  <c:v>Australia</c:v>
                </c:pt>
                <c:pt idx="12">
                  <c:v>Mexico</c:v>
                </c:pt>
                <c:pt idx="13">
                  <c:v>US</c:v>
                </c:pt>
                <c:pt idx="14">
                  <c:v>Poland</c:v>
                </c:pt>
                <c:pt idx="15">
                  <c:v>China</c:v>
                </c:pt>
                <c:pt idx="16">
                  <c:v>Germany</c:v>
                </c:pt>
                <c:pt idx="17">
                  <c:v>Italy</c:v>
                </c:pt>
                <c:pt idx="18">
                  <c:v>France</c:v>
                </c:pt>
                <c:pt idx="19">
                  <c:v>Pakistan</c:v>
                </c:pt>
                <c:pt idx="20">
                  <c:v>Turkey</c:v>
                </c:pt>
                <c:pt idx="21">
                  <c:v>Egypt</c:v>
                </c:pt>
                <c:pt idx="22">
                  <c:v>Hong Kong (China)</c:v>
                </c:pt>
                <c:pt idx="23">
                  <c:v>Brazil</c:v>
                </c:pt>
                <c:pt idx="24">
                  <c:v>Japan</c:v>
                </c:pt>
                <c:pt idx="25">
                  <c:v>South Korea</c:v>
                </c:pt>
              </c:strCache>
            </c:strRef>
          </c:cat>
          <c:val>
            <c:numRef>
              <c:f>Sheet1!$B$2:$B$27</c:f>
              <c:numCache>
                <c:formatCode>General</c:formatCode>
                <c:ptCount val="26"/>
                <c:pt idx="0" formatCode="0%">
                  <c:v>0.16</c:v>
                </c:pt>
                <c:pt idx="2" formatCode="0%">
                  <c:v>0.24</c:v>
                </c:pt>
                <c:pt idx="3" formatCode="0%">
                  <c:v>0.26</c:v>
                </c:pt>
                <c:pt idx="4" formatCode="0%">
                  <c:v>0.16</c:v>
                </c:pt>
                <c:pt idx="5" formatCode="0%">
                  <c:v>0.38</c:v>
                </c:pt>
                <c:pt idx="6" formatCode="0%">
                  <c:v>0.28000000000000003</c:v>
                </c:pt>
                <c:pt idx="7" formatCode="0%">
                  <c:v>0.25</c:v>
                </c:pt>
                <c:pt idx="8" formatCode="0%">
                  <c:v>0.23</c:v>
                </c:pt>
                <c:pt idx="9" formatCode="0%">
                  <c:v>0.11</c:v>
                </c:pt>
                <c:pt idx="10" formatCode="0%">
                  <c:v>0.17</c:v>
                </c:pt>
                <c:pt idx="11" formatCode="0%">
                  <c:v>0.13</c:v>
                </c:pt>
                <c:pt idx="12" formatCode="0%">
                  <c:v>0.21</c:v>
                </c:pt>
                <c:pt idx="13" formatCode="0%">
                  <c:v>0.15</c:v>
                </c:pt>
                <c:pt idx="14" formatCode="0%">
                  <c:v>0.08</c:v>
                </c:pt>
                <c:pt idx="15" formatCode="0%">
                  <c:v>0.14000000000000001</c:v>
                </c:pt>
                <c:pt idx="16" formatCode="0%">
                  <c:v>0.1</c:v>
                </c:pt>
                <c:pt idx="17" formatCode="0%">
                  <c:v>7.0000000000000007E-2</c:v>
                </c:pt>
                <c:pt idx="18" formatCode="0%">
                  <c:v>0.09</c:v>
                </c:pt>
                <c:pt idx="19" formatCode="0%">
                  <c:v>0.24</c:v>
                </c:pt>
                <c:pt idx="20" formatCode="0%">
                  <c:v>0.16</c:v>
                </c:pt>
                <c:pt idx="21" formatCode="0%">
                  <c:v>0.2</c:v>
                </c:pt>
                <c:pt idx="22" formatCode="0%">
                  <c:v>0.04</c:v>
                </c:pt>
                <c:pt idx="23" formatCode="0%">
                  <c:v>0.12</c:v>
                </c:pt>
                <c:pt idx="24" formatCode="0%">
                  <c:v>0.05</c:v>
                </c:pt>
                <c:pt idx="25" formatCode="0%">
                  <c:v>0.02</c:v>
                </c:pt>
              </c:numCache>
            </c:numRef>
          </c:val>
          <c:extLst>
            <c:ext xmlns:c16="http://schemas.microsoft.com/office/drawing/2014/chart" uri="{C3380CC4-5D6E-409C-BE32-E72D297353CC}">
              <c16:uniqueId val="{00000000-9674-4032-B207-2AD7FF924AE6}"/>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Canada</c:v>
                </c:pt>
                <c:pt idx="5">
                  <c:v>Kenya</c:v>
                </c:pt>
                <c:pt idx="6">
                  <c:v>Nigeria</c:v>
                </c:pt>
                <c:pt idx="7">
                  <c:v>Tunisia</c:v>
                </c:pt>
                <c:pt idx="8">
                  <c:v>South Africa</c:v>
                </c:pt>
                <c:pt idx="9">
                  <c:v>Great Britain</c:v>
                </c:pt>
                <c:pt idx="10">
                  <c:v>Sweden</c:v>
                </c:pt>
                <c:pt idx="11">
                  <c:v>Australia</c:v>
                </c:pt>
                <c:pt idx="12">
                  <c:v>Mexico</c:v>
                </c:pt>
                <c:pt idx="13">
                  <c:v>US</c:v>
                </c:pt>
                <c:pt idx="14">
                  <c:v>Poland</c:v>
                </c:pt>
                <c:pt idx="15">
                  <c:v>China</c:v>
                </c:pt>
                <c:pt idx="16">
                  <c:v>Germany</c:v>
                </c:pt>
                <c:pt idx="17">
                  <c:v>Italy</c:v>
                </c:pt>
                <c:pt idx="18">
                  <c:v>France</c:v>
                </c:pt>
                <c:pt idx="19">
                  <c:v>Pakistan</c:v>
                </c:pt>
                <c:pt idx="20">
                  <c:v>Turkey</c:v>
                </c:pt>
                <c:pt idx="21">
                  <c:v>Egypt</c:v>
                </c:pt>
                <c:pt idx="22">
                  <c:v>Hong Kong (China)</c:v>
                </c:pt>
                <c:pt idx="23">
                  <c:v>Brazil</c:v>
                </c:pt>
                <c:pt idx="24">
                  <c:v>Japan</c:v>
                </c:pt>
                <c:pt idx="25">
                  <c:v>South Korea</c:v>
                </c:pt>
              </c:strCache>
            </c:strRef>
          </c:cat>
          <c:val>
            <c:numRef>
              <c:f>Sheet1!$C$2:$C$27</c:f>
              <c:numCache>
                <c:formatCode>General</c:formatCode>
                <c:ptCount val="26"/>
                <c:pt idx="0" formatCode="0%">
                  <c:v>0.5</c:v>
                </c:pt>
                <c:pt idx="2" formatCode="0%">
                  <c:v>0.57999999999999996</c:v>
                </c:pt>
                <c:pt idx="3" formatCode="0%">
                  <c:v>0.52</c:v>
                </c:pt>
                <c:pt idx="4" formatCode="0%">
                  <c:v>0.6</c:v>
                </c:pt>
                <c:pt idx="5" formatCode="0%">
                  <c:v>0.39</c:v>
                </c:pt>
                <c:pt idx="6" formatCode="0%">
                  <c:v>0.47</c:v>
                </c:pt>
                <c:pt idx="7" formatCode="0%">
                  <c:v>0.52</c:v>
                </c:pt>
                <c:pt idx="8" formatCode="0%">
                  <c:v>0.51</c:v>
                </c:pt>
                <c:pt idx="9" formatCode="0%">
                  <c:v>0.62</c:v>
                </c:pt>
                <c:pt idx="10" formatCode="0%">
                  <c:v>0.55000000000000004</c:v>
                </c:pt>
                <c:pt idx="11" formatCode="0%">
                  <c:v>0.59</c:v>
                </c:pt>
                <c:pt idx="12" formatCode="0%">
                  <c:v>0.48</c:v>
                </c:pt>
                <c:pt idx="13" formatCode="0%">
                  <c:v>0.55000000000000004</c:v>
                </c:pt>
                <c:pt idx="14" formatCode="0%">
                  <c:v>0.6</c:v>
                </c:pt>
                <c:pt idx="15" formatCode="0%">
                  <c:v>0.55000000000000004</c:v>
                </c:pt>
                <c:pt idx="16" formatCode="0%">
                  <c:v>0.53</c:v>
                </c:pt>
                <c:pt idx="17" formatCode="0%">
                  <c:v>0.56000000000000005</c:v>
                </c:pt>
                <c:pt idx="18" formatCode="0%">
                  <c:v>0.53</c:v>
                </c:pt>
                <c:pt idx="19" formatCode="0%">
                  <c:v>0.38</c:v>
                </c:pt>
                <c:pt idx="20" formatCode="0%">
                  <c:v>0.43</c:v>
                </c:pt>
                <c:pt idx="21" formatCode="0%">
                  <c:v>0.39</c:v>
                </c:pt>
                <c:pt idx="22" formatCode="0%">
                  <c:v>0.53</c:v>
                </c:pt>
                <c:pt idx="23" formatCode="0%">
                  <c:v>0.43</c:v>
                </c:pt>
                <c:pt idx="24" formatCode="0%">
                  <c:v>0.38</c:v>
                </c:pt>
                <c:pt idx="25" formatCode="0%">
                  <c:v>0.3</c:v>
                </c:pt>
              </c:numCache>
            </c:numRef>
          </c:val>
          <c:extLst>
            <c:ext xmlns:c16="http://schemas.microsoft.com/office/drawing/2014/chart" uri="{C3380CC4-5D6E-409C-BE32-E72D297353CC}">
              <c16:uniqueId val="{00000001-9674-4032-B207-2AD7FF924AE6}"/>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Canada</c:v>
                </c:pt>
                <c:pt idx="5">
                  <c:v>Kenya</c:v>
                </c:pt>
                <c:pt idx="6">
                  <c:v>Nigeria</c:v>
                </c:pt>
                <c:pt idx="7">
                  <c:v>Tunisia</c:v>
                </c:pt>
                <c:pt idx="8">
                  <c:v>South Africa</c:v>
                </c:pt>
                <c:pt idx="9">
                  <c:v>Great Britain</c:v>
                </c:pt>
                <c:pt idx="10">
                  <c:v>Sweden</c:v>
                </c:pt>
                <c:pt idx="11">
                  <c:v>Australia</c:v>
                </c:pt>
                <c:pt idx="12">
                  <c:v>Mexico</c:v>
                </c:pt>
                <c:pt idx="13">
                  <c:v>US</c:v>
                </c:pt>
                <c:pt idx="14">
                  <c:v>Poland</c:v>
                </c:pt>
                <c:pt idx="15">
                  <c:v>China</c:v>
                </c:pt>
                <c:pt idx="16">
                  <c:v>Germany</c:v>
                </c:pt>
                <c:pt idx="17">
                  <c:v>Italy</c:v>
                </c:pt>
                <c:pt idx="18">
                  <c:v>France</c:v>
                </c:pt>
                <c:pt idx="19">
                  <c:v>Pakistan</c:v>
                </c:pt>
                <c:pt idx="20">
                  <c:v>Turkey</c:v>
                </c:pt>
                <c:pt idx="21">
                  <c:v>Egypt</c:v>
                </c:pt>
                <c:pt idx="22">
                  <c:v>Hong Kong (China)</c:v>
                </c:pt>
                <c:pt idx="23">
                  <c:v>Brazil</c:v>
                </c:pt>
                <c:pt idx="24">
                  <c:v>Japan</c:v>
                </c:pt>
                <c:pt idx="25">
                  <c:v>South Korea</c:v>
                </c:pt>
              </c:strCache>
            </c:strRef>
          </c:cat>
          <c:val>
            <c:numRef>
              <c:f>Sheet1!$D$2:$D$27</c:f>
              <c:numCache>
                <c:formatCode>General</c:formatCode>
                <c:ptCount val="26"/>
                <c:pt idx="0" formatCode="0%">
                  <c:v>0.66</c:v>
                </c:pt>
                <c:pt idx="2" formatCode="0%">
                  <c:v>0.82</c:v>
                </c:pt>
                <c:pt idx="3" formatCode="0%">
                  <c:v>0.78</c:v>
                </c:pt>
                <c:pt idx="4" formatCode="0%">
                  <c:v>0.76</c:v>
                </c:pt>
                <c:pt idx="5" formatCode="0%">
                  <c:v>0.76</c:v>
                </c:pt>
                <c:pt idx="6" formatCode="0%">
                  <c:v>0.76</c:v>
                </c:pt>
                <c:pt idx="7" formatCode="0%">
                  <c:v>0.76</c:v>
                </c:pt>
                <c:pt idx="8" formatCode="0%">
                  <c:v>0.75</c:v>
                </c:pt>
                <c:pt idx="9" formatCode="0%">
                  <c:v>0.74</c:v>
                </c:pt>
                <c:pt idx="10" formatCode="0%">
                  <c:v>0.73</c:v>
                </c:pt>
                <c:pt idx="11" formatCode="0%">
                  <c:v>0.72</c:v>
                </c:pt>
                <c:pt idx="12" formatCode="0%">
                  <c:v>0.7</c:v>
                </c:pt>
                <c:pt idx="13" formatCode="0%">
                  <c:v>0.7</c:v>
                </c:pt>
                <c:pt idx="14" formatCode="0%">
                  <c:v>0.69</c:v>
                </c:pt>
                <c:pt idx="15" formatCode="0%">
                  <c:v>0.69</c:v>
                </c:pt>
                <c:pt idx="16" formatCode="0%">
                  <c:v>0.63</c:v>
                </c:pt>
                <c:pt idx="17" formatCode="0%">
                  <c:v>0.63</c:v>
                </c:pt>
                <c:pt idx="18" formatCode="0%">
                  <c:v>0.62</c:v>
                </c:pt>
                <c:pt idx="19" formatCode="0%">
                  <c:v>0.62</c:v>
                </c:pt>
                <c:pt idx="20" formatCode="0%">
                  <c:v>0.6</c:v>
                </c:pt>
                <c:pt idx="21" formatCode="0%">
                  <c:v>0.59</c:v>
                </c:pt>
                <c:pt idx="22" formatCode="0%">
                  <c:v>0.56999999999999995</c:v>
                </c:pt>
                <c:pt idx="23" formatCode="0%">
                  <c:v>0.55000000000000004</c:v>
                </c:pt>
                <c:pt idx="24" formatCode="0%">
                  <c:v>0.43</c:v>
                </c:pt>
                <c:pt idx="25" formatCode="0%">
                  <c:v>0.32</c:v>
                </c:pt>
              </c:numCache>
            </c:numRef>
          </c:val>
          <c:extLst>
            <c:ext xmlns:c16="http://schemas.microsoft.com/office/drawing/2014/chart" uri="{C3380CC4-5D6E-409C-BE32-E72D297353CC}">
              <c16:uniqueId val="{00000002-9674-4032-B207-2AD7FF924AE6}"/>
            </c:ext>
          </c:extLst>
        </c:ser>
        <c:dLbls>
          <c:showLegendKey val="0"/>
          <c:showVal val="0"/>
          <c:showCatName val="0"/>
          <c:showSerName val="0"/>
          <c:showPercent val="0"/>
          <c:showBubbleSize val="0"/>
        </c:dLbls>
        <c:gapWidth val="40"/>
        <c:overlap val="100"/>
        <c:axId val="-82079216"/>
        <c:axId val="-62908368"/>
      </c:barChart>
      <c:catAx>
        <c:axId val="-8207921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908368"/>
        <c:crosses val="autoZero"/>
        <c:auto val="1"/>
        <c:lblAlgn val="ctr"/>
        <c:lblOffset val="0"/>
        <c:noMultiLvlLbl val="0"/>
      </c:catAx>
      <c:valAx>
        <c:axId val="-62908368"/>
        <c:scaling>
          <c:orientation val="minMax"/>
          <c:max val="1"/>
        </c:scaling>
        <c:delete val="1"/>
        <c:axPos val="t"/>
        <c:numFmt formatCode="0%" sourceLinked="1"/>
        <c:majorTickMark val="none"/>
        <c:minorTickMark val="none"/>
        <c:tickLblPos val="nextTo"/>
        <c:crossAx val="-82079216"/>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BIC</c:v>
                </c:pt>
                <c:pt idx="4">
                  <c:v>Europe</c:v>
                </c:pt>
                <c:pt idx="5">
                  <c:v>Middle East/Africa</c:v>
                </c:pt>
                <c:pt idx="6">
                  <c:v>G-8 Countries</c:v>
                </c:pt>
                <c:pt idx="7">
                  <c:v>LATAM</c:v>
                </c:pt>
                <c:pt idx="8">
                  <c:v>APAC</c:v>
                </c:pt>
              </c:strCache>
            </c:strRef>
          </c:cat>
          <c:val>
            <c:numRef>
              <c:f>Sheet1!$B$2:$B$10</c:f>
              <c:numCache>
                <c:formatCode>General</c:formatCode>
                <c:ptCount val="9"/>
                <c:pt idx="0" formatCode="0%">
                  <c:v>0.16</c:v>
                </c:pt>
                <c:pt idx="2" formatCode="0%">
                  <c:v>0.15</c:v>
                </c:pt>
                <c:pt idx="3" formatCode="0%">
                  <c:v>0.17</c:v>
                </c:pt>
                <c:pt idx="4" formatCode="0%">
                  <c:v>0.1</c:v>
                </c:pt>
                <c:pt idx="5" formatCode="0%">
                  <c:v>0.21</c:v>
                </c:pt>
                <c:pt idx="6" formatCode="0%">
                  <c:v>0.1</c:v>
                </c:pt>
                <c:pt idx="7" formatCode="0%">
                  <c:v>0.17</c:v>
                </c:pt>
                <c:pt idx="8" formatCode="0%">
                  <c:v>0.13</c:v>
                </c:pt>
              </c:numCache>
            </c:numRef>
          </c:val>
          <c:extLst>
            <c:ext xmlns:c16="http://schemas.microsoft.com/office/drawing/2014/chart" uri="{C3380CC4-5D6E-409C-BE32-E72D297353CC}">
              <c16:uniqueId val="{00000000-9FD9-4835-A2D1-CB70E2808B15}"/>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BIC</c:v>
                </c:pt>
                <c:pt idx="4">
                  <c:v>Europe</c:v>
                </c:pt>
                <c:pt idx="5">
                  <c:v>Middle East/Africa</c:v>
                </c:pt>
                <c:pt idx="6">
                  <c:v>G-8 Countries</c:v>
                </c:pt>
                <c:pt idx="7">
                  <c:v>LATAM</c:v>
                </c:pt>
                <c:pt idx="8">
                  <c:v>APAC</c:v>
                </c:pt>
              </c:strCache>
            </c:strRef>
          </c:cat>
          <c:val>
            <c:numRef>
              <c:f>Sheet1!$C$2:$C$10</c:f>
              <c:numCache>
                <c:formatCode>General</c:formatCode>
                <c:ptCount val="9"/>
                <c:pt idx="0" formatCode="0%">
                  <c:v>0.5</c:v>
                </c:pt>
                <c:pt idx="2" formatCode="0%">
                  <c:v>0.57999999999999996</c:v>
                </c:pt>
                <c:pt idx="3" formatCode="0%">
                  <c:v>0.5</c:v>
                </c:pt>
                <c:pt idx="4" formatCode="0%">
                  <c:v>0.56999999999999995</c:v>
                </c:pt>
                <c:pt idx="5" formatCode="0%">
                  <c:v>0.43</c:v>
                </c:pt>
                <c:pt idx="6" formatCode="0%">
                  <c:v>0.54</c:v>
                </c:pt>
                <c:pt idx="7" formatCode="0%">
                  <c:v>0.46</c:v>
                </c:pt>
                <c:pt idx="8" formatCode="0%">
                  <c:v>0.49</c:v>
                </c:pt>
              </c:numCache>
            </c:numRef>
          </c:val>
          <c:extLst>
            <c:ext xmlns:c16="http://schemas.microsoft.com/office/drawing/2014/chart" uri="{C3380CC4-5D6E-409C-BE32-E72D297353CC}">
              <c16:uniqueId val="{00000001-9FD9-4835-A2D1-CB70E2808B15}"/>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BIC</c:v>
                </c:pt>
                <c:pt idx="4">
                  <c:v>Europe</c:v>
                </c:pt>
                <c:pt idx="5">
                  <c:v>Middle East/Africa</c:v>
                </c:pt>
                <c:pt idx="6">
                  <c:v>G-8 Countries</c:v>
                </c:pt>
                <c:pt idx="7">
                  <c:v>LATAM</c:v>
                </c:pt>
                <c:pt idx="8">
                  <c:v>APAC</c:v>
                </c:pt>
              </c:strCache>
            </c:strRef>
          </c:cat>
          <c:val>
            <c:numRef>
              <c:f>Sheet1!$D$2:$D$10</c:f>
              <c:numCache>
                <c:formatCode>General</c:formatCode>
                <c:ptCount val="9"/>
                <c:pt idx="0" formatCode="0%">
                  <c:v>0.66</c:v>
                </c:pt>
                <c:pt idx="2" formatCode="0%">
                  <c:v>0.73</c:v>
                </c:pt>
                <c:pt idx="3" formatCode="0%">
                  <c:v>0.67</c:v>
                </c:pt>
                <c:pt idx="4" formatCode="0%">
                  <c:v>0.67</c:v>
                </c:pt>
                <c:pt idx="5" formatCode="0%">
                  <c:v>0.64</c:v>
                </c:pt>
                <c:pt idx="6" formatCode="0%">
                  <c:v>0.64</c:v>
                </c:pt>
                <c:pt idx="7" formatCode="0%">
                  <c:v>0.62</c:v>
                </c:pt>
                <c:pt idx="8" formatCode="0%">
                  <c:v>0.62</c:v>
                </c:pt>
              </c:numCache>
            </c:numRef>
          </c:val>
          <c:extLst>
            <c:ext xmlns:c16="http://schemas.microsoft.com/office/drawing/2014/chart" uri="{C3380CC4-5D6E-409C-BE32-E72D297353CC}">
              <c16:uniqueId val="{00000002-9FD9-4835-A2D1-CB70E2808B15}"/>
            </c:ext>
          </c:extLst>
        </c:ser>
        <c:dLbls>
          <c:showLegendKey val="0"/>
          <c:showVal val="0"/>
          <c:showCatName val="0"/>
          <c:showSerName val="0"/>
          <c:showPercent val="0"/>
          <c:showBubbleSize val="0"/>
        </c:dLbls>
        <c:gapWidth val="94"/>
        <c:overlap val="100"/>
        <c:axId val="-65136576"/>
        <c:axId val="-65133744"/>
      </c:barChart>
      <c:catAx>
        <c:axId val="-65136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33744"/>
        <c:crosses val="autoZero"/>
        <c:auto val="1"/>
        <c:lblAlgn val="ctr"/>
        <c:lblOffset val="0"/>
        <c:noMultiLvlLbl val="0"/>
      </c:catAx>
      <c:valAx>
        <c:axId val="-65133744"/>
        <c:scaling>
          <c:orientation val="minMax"/>
          <c:max val="1"/>
        </c:scaling>
        <c:delete val="1"/>
        <c:axPos val="t"/>
        <c:numFmt formatCode="0%" sourceLinked="1"/>
        <c:majorTickMark val="none"/>
        <c:minorTickMark val="none"/>
        <c:tickLblPos val="nextTo"/>
        <c:crossAx val="-65136576"/>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Tunisia</c:v>
                </c:pt>
                <c:pt idx="4">
                  <c:v>India</c:v>
                </c:pt>
                <c:pt idx="5">
                  <c:v>Kenya</c:v>
                </c:pt>
                <c:pt idx="6">
                  <c:v>Nigeria</c:v>
                </c:pt>
                <c:pt idx="7">
                  <c:v>China</c:v>
                </c:pt>
                <c:pt idx="8">
                  <c:v>Mexico</c:v>
                </c:pt>
                <c:pt idx="9">
                  <c:v>South Africa</c:v>
                </c:pt>
                <c:pt idx="10">
                  <c:v>Canada</c:v>
                </c:pt>
                <c:pt idx="11">
                  <c:v>Great Britain</c:v>
                </c:pt>
                <c:pt idx="12">
                  <c:v>US</c:v>
                </c:pt>
                <c:pt idx="13">
                  <c:v>Egypt</c:v>
                </c:pt>
                <c:pt idx="14">
                  <c:v>Hong Kong (China)</c:v>
                </c:pt>
                <c:pt idx="15">
                  <c:v>Australia</c:v>
                </c:pt>
                <c:pt idx="16">
                  <c:v>Poland</c:v>
                </c:pt>
                <c:pt idx="17">
                  <c:v>Sweden</c:v>
                </c:pt>
                <c:pt idx="18">
                  <c:v>Pakistan</c:v>
                </c:pt>
                <c:pt idx="19">
                  <c:v>Italy</c:v>
                </c:pt>
                <c:pt idx="20">
                  <c:v>Turkey</c:v>
                </c:pt>
                <c:pt idx="21">
                  <c:v>Brazil</c:v>
                </c:pt>
                <c:pt idx="22">
                  <c:v>Germany</c:v>
                </c:pt>
                <c:pt idx="23">
                  <c:v>France</c:v>
                </c:pt>
                <c:pt idx="24">
                  <c:v>South Korea</c:v>
                </c:pt>
                <c:pt idx="25">
                  <c:v>Japan</c:v>
                </c:pt>
              </c:strCache>
            </c:strRef>
          </c:cat>
          <c:val>
            <c:numRef>
              <c:f>Sheet1!$B$2:$B$27</c:f>
              <c:numCache>
                <c:formatCode>General</c:formatCode>
                <c:ptCount val="26"/>
                <c:pt idx="0" formatCode="0%">
                  <c:v>0.14000000000000001</c:v>
                </c:pt>
                <c:pt idx="2" formatCode="0%">
                  <c:v>0.27</c:v>
                </c:pt>
                <c:pt idx="3" formatCode="0%">
                  <c:v>0.28000000000000003</c:v>
                </c:pt>
                <c:pt idx="4" formatCode="0%">
                  <c:v>0.24</c:v>
                </c:pt>
                <c:pt idx="5" formatCode="0%">
                  <c:v>0.37</c:v>
                </c:pt>
                <c:pt idx="6" formatCode="0%">
                  <c:v>0.24</c:v>
                </c:pt>
                <c:pt idx="7" formatCode="0%">
                  <c:v>0.13</c:v>
                </c:pt>
                <c:pt idx="8" formatCode="0%">
                  <c:v>0.14000000000000001</c:v>
                </c:pt>
                <c:pt idx="9" formatCode="0%">
                  <c:v>0.15</c:v>
                </c:pt>
                <c:pt idx="10" formatCode="0%">
                  <c:v>0.08</c:v>
                </c:pt>
                <c:pt idx="11" formatCode="0%">
                  <c:v>0.08</c:v>
                </c:pt>
                <c:pt idx="12" formatCode="0%">
                  <c:v>0.12</c:v>
                </c:pt>
                <c:pt idx="13" formatCode="0%">
                  <c:v>0.16</c:v>
                </c:pt>
                <c:pt idx="14" formatCode="0%">
                  <c:v>0.05</c:v>
                </c:pt>
                <c:pt idx="15" formatCode="0%">
                  <c:v>0.06</c:v>
                </c:pt>
                <c:pt idx="16" formatCode="0%">
                  <c:v>0.06</c:v>
                </c:pt>
                <c:pt idx="17" formatCode="0%">
                  <c:v>0.12</c:v>
                </c:pt>
                <c:pt idx="18" formatCode="0%">
                  <c:v>0.28000000000000003</c:v>
                </c:pt>
                <c:pt idx="19" formatCode="0%">
                  <c:v>0.06</c:v>
                </c:pt>
                <c:pt idx="20" formatCode="0%">
                  <c:v>0.17</c:v>
                </c:pt>
                <c:pt idx="21" formatCode="0%">
                  <c:v>0.13</c:v>
                </c:pt>
                <c:pt idx="22" formatCode="0%">
                  <c:v>0.06</c:v>
                </c:pt>
                <c:pt idx="23" formatCode="0%">
                  <c:v>0.05</c:v>
                </c:pt>
                <c:pt idx="24" formatCode="0%">
                  <c:v>0.03</c:v>
                </c:pt>
                <c:pt idx="25" formatCode="0%">
                  <c:v>0.06</c:v>
                </c:pt>
              </c:numCache>
            </c:numRef>
          </c:val>
          <c:extLst>
            <c:ext xmlns:c16="http://schemas.microsoft.com/office/drawing/2014/chart" uri="{C3380CC4-5D6E-409C-BE32-E72D297353CC}">
              <c16:uniqueId val="{00000000-24C9-4F1F-912A-7C937B323257}"/>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Tunisia</c:v>
                </c:pt>
                <c:pt idx="4">
                  <c:v>India</c:v>
                </c:pt>
                <c:pt idx="5">
                  <c:v>Kenya</c:v>
                </c:pt>
                <c:pt idx="6">
                  <c:v>Nigeria</c:v>
                </c:pt>
                <c:pt idx="7">
                  <c:v>China</c:v>
                </c:pt>
                <c:pt idx="8">
                  <c:v>Mexico</c:v>
                </c:pt>
                <c:pt idx="9">
                  <c:v>South Africa</c:v>
                </c:pt>
                <c:pt idx="10">
                  <c:v>Canada</c:v>
                </c:pt>
                <c:pt idx="11">
                  <c:v>Great Britain</c:v>
                </c:pt>
                <c:pt idx="12">
                  <c:v>US</c:v>
                </c:pt>
                <c:pt idx="13">
                  <c:v>Egypt</c:v>
                </c:pt>
                <c:pt idx="14">
                  <c:v>Hong Kong (China)</c:v>
                </c:pt>
                <c:pt idx="15">
                  <c:v>Australia</c:v>
                </c:pt>
                <c:pt idx="16">
                  <c:v>Poland</c:v>
                </c:pt>
                <c:pt idx="17">
                  <c:v>Sweden</c:v>
                </c:pt>
                <c:pt idx="18">
                  <c:v>Pakistan</c:v>
                </c:pt>
                <c:pt idx="19">
                  <c:v>Italy</c:v>
                </c:pt>
                <c:pt idx="20">
                  <c:v>Turkey</c:v>
                </c:pt>
                <c:pt idx="21">
                  <c:v>Brazil</c:v>
                </c:pt>
                <c:pt idx="22">
                  <c:v>Germany</c:v>
                </c:pt>
                <c:pt idx="23">
                  <c:v>France</c:v>
                </c:pt>
                <c:pt idx="24">
                  <c:v>South Korea</c:v>
                </c:pt>
                <c:pt idx="25">
                  <c:v>Japan</c:v>
                </c:pt>
              </c:strCache>
            </c:strRef>
          </c:cat>
          <c:val>
            <c:numRef>
              <c:f>Sheet1!$C$2:$C$27</c:f>
              <c:numCache>
                <c:formatCode>General</c:formatCode>
                <c:ptCount val="26"/>
                <c:pt idx="0" formatCode="0%">
                  <c:v>0.47</c:v>
                </c:pt>
                <c:pt idx="2" formatCode="0%">
                  <c:v>0.55000000000000004</c:v>
                </c:pt>
                <c:pt idx="3" formatCode="0%">
                  <c:v>0.51</c:v>
                </c:pt>
                <c:pt idx="4" formatCode="0%">
                  <c:v>0.52</c:v>
                </c:pt>
                <c:pt idx="5" formatCode="0%">
                  <c:v>0.38</c:v>
                </c:pt>
                <c:pt idx="6" formatCode="0%">
                  <c:v>0.45</c:v>
                </c:pt>
                <c:pt idx="7" formatCode="0%">
                  <c:v>0.55000000000000004</c:v>
                </c:pt>
                <c:pt idx="8" formatCode="0%">
                  <c:v>0.51</c:v>
                </c:pt>
                <c:pt idx="9" formatCode="0%">
                  <c:v>0.5</c:v>
                </c:pt>
                <c:pt idx="10" formatCode="0%">
                  <c:v>0.56999999999999995</c:v>
                </c:pt>
                <c:pt idx="11" formatCode="0%">
                  <c:v>0.56999999999999995</c:v>
                </c:pt>
                <c:pt idx="12" formatCode="0%">
                  <c:v>0.51</c:v>
                </c:pt>
                <c:pt idx="13" formatCode="0%">
                  <c:v>0.47</c:v>
                </c:pt>
                <c:pt idx="14" formatCode="0%">
                  <c:v>0.57999999999999996</c:v>
                </c:pt>
                <c:pt idx="15" formatCode="0%">
                  <c:v>0.55000000000000004</c:v>
                </c:pt>
                <c:pt idx="16" formatCode="0%">
                  <c:v>0.55000000000000004</c:v>
                </c:pt>
                <c:pt idx="17" formatCode="0%">
                  <c:v>0.49</c:v>
                </c:pt>
                <c:pt idx="18" formatCode="0%">
                  <c:v>0.32</c:v>
                </c:pt>
                <c:pt idx="19" formatCode="0%">
                  <c:v>0.53</c:v>
                </c:pt>
                <c:pt idx="20" formatCode="0%">
                  <c:v>0.4</c:v>
                </c:pt>
                <c:pt idx="21" formatCode="0%">
                  <c:v>0.4</c:v>
                </c:pt>
                <c:pt idx="22" formatCode="0%">
                  <c:v>0.44</c:v>
                </c:pt>
                <c:pt idx="23" formatCode="0%">
                  <c:v>0.4</c:v>
                </c:pt>
                <c:pt idx="24" formatCode="0%">
                  <c:v>0.36</c:v>
                </c:pt>
                <c:pt idx="25" formatCode="0%">
                  <c:v>0.32</c:v>
                </c:pt>
              </c:numCache>
            </c:numRef>
          </c:val>
          <c:extLst>
            <c:ext xmlns:c16="http://schemas.microsoft.com/office/drawing/2014/chart" uri="{C3380CC4-5D6E-409C-BE32-E72D297353CC}">
              <c16:uniqueId val="{00000001-24C9-4F1F-912A-7C937B323257}"/>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Tunisia</c:v>
                </c:pt>
                <c:pt idx="4">
                  <c:v>India</c:v>
                </c:pt>
                <c:pt idx="5">
                  <c:v>Kenya</c:v>
                </c:pt>
                <c:pt idx="6">
                  <c:v>Nigeria</c:v>
                </c:pt>
                <c:pt idx="7">
                  <c:v>China</c:v>
                </c:pt>
                <c:pt idx="8">
                  <c:v>Mexico</c:v>
                </c:pt>
                <c:pt idx="9">
                  <c:v>South Africa</c:v>
                </c:pt>
                <c:pt idx="10">
                  <c:v>Canada</c:v>
                </c:pt>
                <c:pt idx="11">
                  <c:v>Great Britain</c:v>
                </c:pt>
                <c:pt idx="12">
                  <c:v>US</c:v>
                </c:pt>
                <c:pt idx="13">
                  <c:v>Egypt</c:v>
                </c:pt>
                <c:pt idx="14">
                  <c:v>Hong Kong (China)</c:v>
                </c:pt>
                <c:pt idx="15">
                  <c:v>Australia</c:v>
                </c:pt>
                <c:pt idx="16">
                  <c:v>Poland</c:v>
                </c:pt>
                <c:pt idx="17">
                  <c:v>Sweden</c:v>
                </c:pt>
                <c:pt idx="18">
                  <c:v>Pakistan</c:v>
                </c:pt>
                <c:pt idx="19">
                  <c:v>Italy</c:v>
                </c:pt>
                <c:pt idx="20">
                  <c:v>Turkey</c:v>
                </c:pt>
                <c:pt idx="21">
                  <c:v>Brazil</c:v>
                </c:pt>
                <c:pt idx="22">
                  <c:v>Germany</c:v>
                </c:pt>
                <c:pt idx="23">
                  <c:v>France</c:v>
                </c:pt>
                <c:pt idx="24">
                  <c:v>South Korea</c:v>
                </c:pt>
                <c:pt idx="25">
                  <c:v>Japan</c:v>
                </c:pt>
              </c:strCache>
            </c:strRef>
          </c:cat>
          <c:val>
            <c:numRef>
              <c:f>Sheet1!$D$2:$D$27</c:f>
              <c:numCache>
                <c:formatCode>General</c:formatCode>
                <c:ptCount val="26"/>
                <c:pt idx="0" formatCode="0%">
                  <c:v>0.62</c:v>
                </c:pt>
                <c:pt idx="2" formatCode="0%">
                  <c:v>0.83</c:v>
                </c:pt>
                <c:pt idx="3" formatCode="0%">
                  <c:v>0.79</c:v>
                </c:pt>
                <c:pt idx="4" formatCode="0%">
                  <c:v>0.76</c:v>
                </c:pt>
                <c:pt idx="5" formatCode="0%">
                  <c:v>0.75</c:v>
                </c:pt>
                <c:pt idx="6" formatCode="0%">
                  <c:v>0.69</c:v>
                </c:pt>
                <c:pt idx="7" formatCode="0%">
                  <c:v>0.68</c:v>
                </c:pt>
                <c:pt idx="8" formatCode="0%">
                  <c:v>0.65</c:v>
                </c:pt>
                <c:pt idx="9" formatCode="0%">
                  <c:v>0.65</c:v>
                </c:pt>
                <c:pt idx="10" formatCode="0%">
                  <c:v>0.65</c:v>
                </c:pt>
                <c:pt idx="11" formatCode="0%">
                  <c:v>0.64</c:v>
                </c:pt>
                <c:pt idx="12" formatCode="0%">
                  <c:v>0.63</c:v>
                </c:pt>
                <c:pt idx="13" formatCode="0%">
                  <c:v>0.63</c:v>
                </c:pt>
                <c:pt idx="14" formatCode="0%">
                  <c:v>0.63</c:v>
                </c:pt>
                <c:pt idx="15" formatCode="0%">
                  <c:v>0.62</c:v>
                </c:pt>
                <c:pt idx="16" formatCode="0%">
                  <c:v>0.61</c:v>
                </c:pt>
                <c:pt idx="17" formatCode="0%">
                  <c:v>0.61</c:v>
                </c:pt>
                <c:pt idx="18" formatCode="0%">
                  <c:v>0.6</c:v>
                </c:pt>
                <c:pt idx="19" formatCode="0%">
                  <c:v>0.59</c:v>
                </c:pt>
                <c:pt idx="20" formatCode="0%">
                  <c:v>0.56999999999999995</c:v>
                </c:pt>
                <c:pt idx="21" formatCode="0%">
                  <c:v>0.53</c:v>
                </c:pt>
                <c:pt idx="22" formatCode="0%">
                  <c:v>0.49</c:v>
                </c:pt>
                <c:pt idx="23" formatCode="0%">
                  <c:v>0.45</c:v>
                </c:pt>
                <c:pt idx="24" formatCode="0%">
                  <c:v>0.39</c:v>
                </c:pt>
                <c:pt idx="25" formatCode="0%">
                  <c:v>0.37</c:v>
                </c:pt>
              </c:numCache>
            </c:numRef>
          </c:val>
          <c:extLst>
            <c:ext xmlns:c16="http://schemas.microsoft.com/office/drawing/2014/chart" uri="{C3380CC4-5D6E-409C-BE32-E72D297353CC}">
              <c16:uniqueId val="{00000002-24C9-4F1F-912A-7C937B323257}"/>
            </c:ext>
          </c:extLst>
        </c:ser>
        <c:dLbls>
          <c:showLegendKey val="0"/>
          <c:showVal val="0"/>
          <c:showCatName val="0"/>
          <c:showSerName val="0"/>
          <c:showPercent val="0"/>
          <c:showBubbleSize val="0"/>
        </c:dLbls>
        <c:gapWidth val="40"/>
        <c:overlap val="100"/>
        <c:axId val="-61788016"/>
        <c:axId val="-61779104"/>
      </c:barChart>
      <c:catAx>
        <c:axId val="-6178801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779104"/>
        <c:crosses val="autoZero"/>
        <c:auto val="1"/>
        <c:lblAlgn val="ctr"/>
        <c:lblOffset val="0"/>
        <c:noMultiLvlLbl val="0"/>
      </c:catAx>
      <c:valAx>
        <c:axId val="-61779104"/>
        <c:scaling>
          <c:orientation val="minMax"/>
          <c:max val="1"/>
        </c:scaling>
        <c:delete val="1"/>
        <c:axPos val="t"/>
        <c:numFmt formatCode="0%" sourceLinked="1"/>
        <c:majorTickMark val="none"/>
        <c:minorTickMark val="none"/>
        <c:tickLblPos val="nextTo"/>
        <c:crossAx val="-61788016"/>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North America</c:v>
                </c:pt>
                <c:pt idx="4">
                  <c:v>APAC</c:v>
                </c:pt>
                <c:pt idx="5">
                  <c:v>Middle East/Africa</c:v>
                </c:pt>
                <c:pt idx="6">
                  <c:v>LATAM</c:v>
                </c:pt>
                <c:pt idx="7">
                  <c:v>Europe</c:v>
                </c:pt>
                <c:pt idx="8">
                  <c:v>G-8 Countries</c:v>
                </c:pt>
              </c:strCache>
            </c:strRef>
          </c:cat>
          <c:val>
            <c:numRef>
              <c:f>Sheet1!$B$2:$B$10</c:f>
              <c:numCache>
                <c:formatCode>General</c:formatCode>
                <c:ptCount val="9"/>
                <c:pt idx="0" formatCode="0%">
                  <c:v>0.14000000000000001</c:v>
                </c:pt>
                <c:pt idx="2" formatCode="0%">
                  <c:v>0.17</c:v>
                </c:pt>
                <c:pt idx="3" formatCode="0%">
                  <c:v>0.1</c:v>
                </c:pt>
                <c:pt idx="4" formatCode="0%">
                  <c:v>0.12</c:v>
                </c:pt>
                <c:pt idx="5" formatCode="0%">
                  <c:v>0.19</c:v>
                </c:pt>
                <c:pt idx="6" formatCode="0%">
                  <c:v>0.14000000000000001</c:v>
                </c:pt>
                <c:pt idx="7" formatCode="0%">
                  <c:v>7.0000000000000007E-2</c:v>
                </c:pt>
                <c:pt idx="8" formatCode="0%">
                  <c:v>7.0000000000000007E-2</c:v>
                </c:pt>
              </c:numCache>
            </c:numRef>
          </c:val>
          <c:extLst>
            <c:ext xmlns:c16="http://schemas.microsoft.com/office/drawing/2014/chart" uri="{C3380CC4-5D6E-409C-BE32-E72D297353CC}">
              <c16:uniqueId val="{00000000-CF26-451E-9D24-38A7A5F47739}"/>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North America</c:v>
                </c:pt>
                <c:pt idx="4">
                  <c:v>APAC</c:v>
                </c:pt>
                <c:pt idx="5">
                  <c:v>Middle East/Africa</c:v>
                </c:pt>
                <c:pt idx="6">
                  <c:v>LATAM</c:v>
                </c:pt>
                <c:pt idx="7">
                  <c:v>Europe</c:v>
                </c:pt>
                <c:pt idx="8">
                  <c:v>G-8 Countries</c:v>
                </c:pt>
              </c:strCache>
            </c:strRef>
          </c:cat>
          <c:val>
            <c:numRef>
              <c:f>Sheet1!$C$2:$C$10</c:f>
              <c:numCache>
                <c:formatCode>General</c:formatCode>
                <c:ptCount val="9"/>
                <c:pt idx="0" formatCode="0%">
                  <c:v>0.47</c:v>
                </c:pt>
                <c:pt idx="2" formatCode="0%">
                  <c:v>0.49</c:v>
                </c:pt>
                <c:pt idx="3" formatCode="0%">
                  <c:v>0.54</c:v>
                </c:pt>
                <c:pt idx="4" formatCode="0%">
                  <c:v>0.49</c:v>
                </c:pt>
                <c:pt idx="5" formatCode="0%">
                  <c:v>0.42</c:v>
                </c:pt>
                <c:pt idx="6" formatCode="0%">
                  <c:v>0.45</c:v>
                </c:pt>
                <c:pt idx="7" formatCode="0%">
                  <c:v>0.49</c:v>
                </c:pt>
                <c:pt idx="8" formatCode="0%">
                  <c:v>0.48</c:v>
                </c:pt>
              </c:numCache>
            </c:numRef>
          </c:val>
          <c:extLst>
            <c:ext xmlns:c16="http://schemas.microsoft.com/office/drawing/2014/chart" uri="{C3380CC4-5D6E-409C-BE32-E72D297353CC}">
              <c16:uniqueId val="{00000001-CF26-451E-9D24-38A7A5F47739}"/>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North America</c:v>
                </c:pt>
                <c:pt idx="4">
                  <c:v>APAC</c:v>
                </c:pt>
                <c:pt idx="5">
                  <c:v>Middle East/Africa</c:v>
                </c:pt>
                <c:pt idx="6">
                  <c:v>LATAM</c:v>
                </c:pt>
                <c:pt idx="7">
                  <c:v>Europe</c:v>
                </c:pt>
                <c:pt idx="8">
                  <c:v>G-8 Countries</c:v>
                </c:pt>
              </c:strCache>
            </c:strRef>
          </c:cat>
          <c:val>
            <c:numRef>
              <c:f>Sheet1!$D$2:$D$10</c:f>
              <c:numCache>
                <c:formatCode>General</c:formatCode>
                <c:ptCount val="9"/>
                <c:pt idx="0" formatCode="0%">
                  <c:v>0.62</c:v>
                </c:pt>
                <c:pt idx="2" formatCode="0%">
                  <c:v>0.66</c:v>
                </c:pt>
                <c:pt idx="3" formatCode="0%">
                  <c:v>0.64</c:v>
                </c:pt>
                <c:pt idx="4" formatCode="0%">
                  <c:v>0.61</c:v>
                </c:pt>
                <c:pt idx="5" formatCode="0%">
                  <c:v>0.61</c:v>
                </c:pt>
                <c:pt idx="6" formatCode="0%">
                  <c:v>0.59</c:v>
                </c:pt>
                <c:pt idx="7" formatCode="0%">
                  <c:v>0.56000000000000005</c:v>
                </c:pt>
                <c:pt idx="8" formatCode="0%">
                  <c:v>0.55000000000000004</c:v>
                </c:pt>
              </c:numCache>
            </c:numRef>
          </c:val>
          <c:extLst>
            <c:ext xmlns:c16="http://schemas.microsoft.com/office/drawing/2014/chart" uri="{C3380CC4-5D6E-409C-BE32-E72D297353CC}">
              <c16:uniqueId val="{00000002-CF26-451E-9D24-38A7A5F47739}"/>
            </c:ext>
          </c:extLst>
        </c:ser>
        <c:dLbls>
          <c:showLegendKey val="0"/>
          <c:showVal val="0"/>
          <c:showCatName val="0"/>
          <c:showSerName val="0"/>
          <c:showPercent val="0"/>
          <c:showBubbleSize val="0"/>
        </c:dLbls>
        <c:gapWidth val="94"/>
        <c:overlap val="100"/>
        <c:axId val="-77424816"/>
        <c:axId val="-77422944"/>
      </c:barChart>
      <c:catAx>
        <c:axId val="-77424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422944"/>
        <c:crosses val="autoZero"/>
        <c:auto val="1"/>
        <c:lblAlgn val="ctr"/>
        <c:lblOffset val="0"/>
        <c:noMultiLvlLbl val="0"/>
      </c:catAx>
      <c:valAx>
        <c:axId val="-77422944"/>
        <c:scaling>
          <c:orientation val="minMax"/>
          <c:max val="1"/>
        </c:scaling>
        <c:delete val="1"/>
        <c:axPos val="t"/>
        <c:numFmt formatCode="0%" sourceLinked="1"/>
        <c:majorTickMark val="none"/>
        <c:minorTickMark val="none"/>
        <c:tickLblPos val="nextTo"/>
        <c:crossAx val="-77424816"/>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Indonesia</c:v>
                </c:pt>
                <c:pt idx="4">
                  <c:v>Nigeria</c:v>
                </c:pt>
                <c:pt idx="5">
                  <c:v>China</c:v>
                </c:pt>
                <c:pt idx="6">
                  <c:v>Kenya</c:v>
                </c:pt>
                <c:pt idx="7">
                  <c:v>India</c:v>
                </c:pt>
                <c:pt idx="8">
                  <c:v>Pakistan</c:v>
                </c:pt>
                <c:pt idx="9">
                  <c:v>Mexico</c:v>
                </c:pt>
                <c:pt idx="10">
                  <c:v>South Africa</c:v>
                </c:pt>
                <c:pt idx="11">
                  <c:v>Egypt</c:v>
                </c:pt>
                <c:pt idx="12">
                  <c:v>Sweden</c:v>
                </c:pt>
                <c:pt idx="13">
                  <c:v>Hong Kong (China)</c:v>
                </c:pt>
                <c:pt idx="14">
                  <c:v>Poland</c:v>
                </c:pt>
                <c:pt idx="15">
                  <c:v>Turkey</c:v>
                </c:pt>
                <c:pt idx="16">
                  <c:v>US</c:v>
                </c:pt>
                <c:pt idx="17">
                  <c:v>Canada</c:v>
                </c:pt>
                <c:pt idx="18">
                  <c:v>Italy</c:v>
                </c:pt>
                <c:pt idx="19">
                  <c:v>Australia</c:v>
                </c:pt>
                <c:pt idx="20">
                  <c:v>Great Britain</c:v>
                </c:pt>
                <c:pt idx="21">
                  <c:v>Brazil</c:v>
                </c:pt>
                <c:pt idx="22">
                  <c:v>Germany</c:v>
                </c:pt>
                <c:pt idx="23">
                  <c:v>France</c:v>
                </c:pt>
                <c:pt idx="24">
                  <c:v>South Korea</c:v>
                </c:pt>
                <c:pt idx="25">
                  <c:v>Japan</c:v>
                </c:pt>
              </c:strCache>
            </c:strRef>
          </c:cat>
          <c:val>
            <c:numRef>
              <c:f>Sheet1!$B$2:$B$27</c:f>
              <c:numCache>
                <c:formatCode>General</c:formatCode>
                <c:ptCount val="26"/>
                <c:pt idx="0" formatCode="0%">
                  <c:v>0.13</c:v>
                </c:pt>
                <c:pt idx="2" formatCode="0%">
                  <c:v>0.23</c:v>
                </c:pt>
                <c:pt idx="3" formatCode="0%">
                  <c:v>0.19</c:v>
                </c:pt>
                <c:pt idx="4" formatCode="0%">
                  <c:v>0.23</c:v>
                </c:pt>
                <c:pt idx="5" formatCode="0%">
                  <c:v>0.13</c:v>
                </c:pt>
                <c:pt idx="6" formatCode="0%">
                  <c:v>0.36</c:v>
                </c:pt>
                <c:pt idx="7" formatCode="0%">
                  <c:v>0.23</c:v>
                </c:pt>
                <c:pt idx="8" formatCode="0%">
                  <c:v>0.28000000000000003</c:v>
                </c:pt>
                <c:pt idx="9" formatCode="0%">
                  <c:v>0.15</c:v>
                </c:pt>
                <c:pt idx="10" formatCode="0%">
                  <c:v>0.13</c:v>
                </c:pt>
                <c:pt idx="11" formatCode="0%">
                  <c:v>0.17</c:v>
                </c:pt>
                <c:pt idx="12" formatCode="0%">
                  <c:v>0.09</c:v>
                </c:pt>
                <c:pt idx="13" formatCode="0%">
                  <c:v>0.05</c:v>
                </c:pt>
                <c:pt idx="14" formatCode="0%">
                  <c:v>7.0000000000000007E-2</c:v>
                </c:pt>
                <c:pt idx="15" formatCode="0%">
                  <c:v>0.14000000000000001</c:v>
                </c:pt>
                <c:pt idx="16" formatCode="0%">
                  <c:v>0.09</c:v>
                </c:pt>
                <c:pt idx="17" formatCode="0%">
                  <c:v>0.06</c:v>
                </c:pt>
                <c:pt idx="18" formatCode="0%">
                  <c:v>0.05</c:v>
                </c:pt>
                <c:pt idx="19" formatCode="0%">
                  <c:v>0.06</c:v>
                </c:pt>
                <c:pt idx="20" formatCode="0%">
                  <c:v>0.05</c:v>
                </c:pt>
                <c:pt idx="21" formatCode="0%">
                  <c:v>0.1</c:v>
                </c:pt>
                <c:pt idx="22" formatCode="0%">
                  <c:v>0.05</c:v>
                </c:pt>
                <c:pt idx="23" formatCode="0%">
                  <c:v>0.05</c:v>
                </c:pt>
                <c:pt idx="24" formatCode="0%">
                  <c:v>0.03</c:v>
                </c:pt>
                <c:pt idx="25" formatCode="0%">
                  <c:v>0.02</c:v>
                </c:pt>
              </c:numCache>
            </c:numRef>
          </c:val>
          <c:extLst>
            <c:ext xmlns:c16="http://schemas.microsoft.com/office/drawing/2014/chart" uri="{C3380CC4-5D6E-409C-BE32-E72D297353CC}">
              <c16:uniqueId val="{00000000-3267-4C8D-9363-B76DC0F873B9}"/>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Indonesia</c:v>
                </c:pt>
                <c:pt idx="4">
                  <c:v>Nigeria</c:v>
                </c:pt>
                <c:pt idx="5">
                  <c:v>China</c:v>
                </c:pt>
                <c:pt idx="6">
                  <c:v>Kenya</c:v>
                </c:pt>
                <c:pt idx="7">
                  <c:v>India</c:v>
                </c:pt>
                <c:pt idx="8">
                  <c:v>Pakistan</c:v>
                </c:pt>
                <c:pt idx="9">
                  <c:v>Mexico</c:v>
                </c:pt>
                <c:pt idx="10">
                  <c:v>South Africa</c:v>
                </c:pt>
                <c:pt idx="11">
                  <c:v>Egypt</c:v>
                </c:pt>
                <c:pt idx="12">
                  <c:v>Sweden</c:v>
                </c:pt>
                <c:pt idx="13">
                  <c:v>Hong Kong (China)</c:v>
                </c:pt>
                <c:pt idx="14">
                  <c:v>Poland</c:v>
                </c:pt>
                <c:pt idx="15">
                  <c:v>Turkey</c:v>
                </c:pt>
                <c:pt idx="16">
                  <c:v>US</c:v>
                </c:pt>
                <c:pt idx="17">
                  <c:v>Canada</c:v>
                </c:pt>
                <c:pt idx="18">
                  <c:v>Italy</c:v>
                </c:pt>
                <c:pt idx="19">
                  <c:v>Australia</c:v>
                </c:pt>
                <c:pt idx="20">
                  <c:v>Great Britain</c:v>
                </c:pt>
                <c:pt idx="21">
                  <c:v>Brazil</c:v>
                </c:pt>
                <c:pt idx="22">
                  <c:v>Germany</c:v>
                </c:pt>
                <c:pt idx="23">
                  <c:v>France</c:v>
                </c:pt>
                <c:pt idx="24">
                  <c:v>South Korea</c:v>
                </c:pt>
                <c:pt idx="25">
                  <c:v>Japan</c:v>
                </c:pt>
              </c:strCache>
            </c:strRef>
          </c:cat>
          <c:val>
            <c:numRef>
              <c:f>Sheet1!$C$2:$C$27</c:f>
              <c:numCache>
                <c:formatCode>General</c:formatCode>
                <c:ptCount val="26"/>
                <c:pt idx="0" formatCode="0%">
                  <c:v>0.41</c:v>
                </c:pt>
                <c:pt idx="2" formatCode="0%">
                  <c:v>0.51</c:v>
                </c:pt>
                <c:pt idx="3" formatCode="0%">
                  <c:v>0.53</c:v>
                </c:pt>
                <c:pt idx="4" formatCode="0%">
                  <c:v>0.49</c:v>
                </c:pt>
                <c:pt idx="5" formatCode="0%">
                  <c:v>0.56999999999999995</c:v>
                </c:pt>
                <c:pt idx="6" formatCode="0%">
                  <c:v>0.34</c:v>
                </c:pt>
                <c:pt idx="7" formatCode="0%">
                  <c:v>0.46</c:v>
                </c:pt>
                <c:pt idx="8" formatCode="0%">
                  <c:v>0.34</c:v>
                </c:pt>
                <c:pt idx="9" formatCode="0%">
                  <c:v>0.45</c:v>
                </c:pt>
                <c:pt idx="10" formatCode="0%">
                  <c:v>0.45</c:v>
                </c:pt>
                <c:pt idx="11" formatCode="0%">
                  <c:v>0.4</c:v>
                </c:pt>
                <c:pt idx="12" formatCode="0%">
                  <c:v>0.45</c:v>
                </c:pt>
                <c:pt idx="13" formatCode="0%">
                  <c:v>0.49</c:v>
                </c:pt>
                <c:pt idx="14" formatCode="0%">
                  <c:v>0.46</c:v>
                </c:pt>
                <c:pt idx="15" formatCode="0%">
                  <c:v>0.36</c:v>
                </c:pt>
                <c:pt idx="16" formatCode="0%">
                  <c:v>0.42</c:v>
                </c:pt>
                <c:pt idx="17" formatCode="0%">
                  <c:v>0.43</c:v>
                </c:pt>
                <c:pt idx="18" formatCode="0%">
                  <c:v>0.43</c:v>
                </c:pt>
                <c:pt idx="19" formatCode="0%">
                  <c:v>0.41</c:v>
                </c:pt>
                <c:pt idx="20" formatCode="0%">
                  <c:v>0.42</c:v>
                </c:pt>
                <c:pt idx="21" formatCode="0%">
                  <c:v>0.37</c:v>
                </c:pt>
                <c:pt idx="22" formatCode="0%">
                  <c:v>0.28999999999999998</c:v>
                </c:pt>
                <c:pt idx="23" formatCode="0%">
                  <c:v>0.28000000000000003</c:v>
                </c:pt>
                <c:pt idx="24" formatCode="0%">
                  <c:v>0.28000000000000003</c:v>
                </c:pt>
                <c:pt idx="25" formatCode="0%">
                  <c:v>0.25</c:v>
                </c:pt>
              </c:numCache>
            </c:numRef>
          </c:val>
          <c:extLst>
            <c:ext xmlns:c16="http://schemas.microsoft.com/office/drawing/2014/chart" uri="{C3380CC4-5D6E-409C-BE32-E72D297353CC}">
              <c16:uniqueId val="{00000001-3267-4C8D-9363-B76DC0F873B9}"/>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Indonesia</c:v>
                </c:pt>
                <c:pt idx="4">
                  <c:v>Nigeria</c:v>
                </c:pt>
                <c:pt idx="5">
                  <c:v>China</c:v>
                </c:pt>
                <c:pt idx="6">
                  <c:v>Kenya</c:v>
                </c:pt>
                <c:pt idx="7">
                  <c:v>India</c:v>
                </c:pt>
                <c:pt idx="8">
                  <c:v>Pakistan</c:v>
                </c:pt>
                <c:pt idx="9">
                  <c:v>Mexico</c:v>
                </c:pt>
                <c:pt idx="10">
                  <c:v>South Africa</c:v>
                </c:pt>
                <c:pt idx="11">
                  <c:v>Egypt</c:v>
                </c:pt>
                <c:pt idx="12">
                  <c:v>Sweden</c:v>
                </c:pt>
                <c:pt idx="13">
                  <c:v>Hong Kong (China)</c:v>
                </c:pt>
                <c:pt idx="14">
                  <c:v>Poland</c:v>
                </c:pt>
                <c:pt idx="15">
                  <c:v>Turkey</c:v>
                </c:pt>
                <c:pt idx="16">
                  <c:v>US</c:v>
                </c:pt>
                <c:pt idx="17">
                  <c:v>Canada</c:v>
                </c:pt>
                <c:pt idx="18">
                  <c:v>Italy</c:v>
                </c:pt>
                <c:pt idx="19">
                  <c:v>Australia</c:v>
                </c:pt>
                <c:pt idx="20">
                  <c:v>Great Britain</c:v>
                </c:pt>
                <c:pt idx="21">
                  <c:v>Brazil</c:v>
                </c:pt>
                <c:pt idx="22">
                  <c:v>Germany</c:v>
                </c:pt>
                <c:pt idx="23">
                  <c:v>France</c:v>
                </c:pt>
                <c:pt idx="24">
                  <c:v>South Korea</c:v>
                </c:pt>
                <c:pt idx="25">
                  <c:v>Japan</c:v>
                </c:pt>
              </c:strCache>
            </c:strRef>
          </c:cat>
          <c:val>
            <c:numRef>
              <c:f>Sheet1!$D$2:$D$27</c:f>
              <c:numCache>
                <c:formatCode>General</c:formatCode>
                <c:ptCount val="26"/>
                <c:pt idx="0" formatCode="0%">
                  <c:v>0.54</c:v>
                </c:pt>
                <c:pt idx="2" formatCode="0%">
                  <c:v>0.74</c:v>
                </c:pt>
                <c:pt idx="3" formatCode="0%">
                  <c:v>0.72</c:v>
                </c:pt>
                <c:pt idx="4" formatCode="0%">
                  <c:v>0.72</c:v>
                </c:pt>
                <c:pt idx="5" formatCode="0%">
                  <c:v>0.71</c:v>
                </c:pt>
                <c:pt idx="6" formatCode="0%">
                  <c:v>0.7</c:v>
                </c:pt>
                <c:pt idx="7" formatCode="0%">
                  <c:v>0.68</c:v>
                </c:pt>
                <c:pt idx="8" formatCode="0%">
                  <c:v>0.63</c:v>
                </c:pt>
                <c:pt idx="9" formatCode="0%">
                  <c:v>0.6</c:v>
                </c:pt>
                <c:pt idx="10" formatCode="0%">
                  <c:v>0.57999999999999996</c:v>
                </c:pt>
                <c:pt idx="11" formatCode="0%">
                  <c:v>0.56999999999999995</c:v>
                </c:pt>
                <c:pt idx="12" formatCode="0%">
                  <c:v>0.54</c:v>
                </c:pt>
                <c:pt idx="13" formatCode="0%">
                  <c:v>0.54</c:v>
                </c:pt>
                <c:pt idx="14" formatCode="0%">
                  <c:v>0.52</c:v>
                </c:pt>
                <c:pt idx="15" formatCode="0%">
                  <c:v>0.51</c:v>
                </c:pt>
                <c:pt idx="16" formatCode="0%">
                  <c:v>0.51</c:v>
                </c:pt>
                <c:pt idx="17" formatCode="0%">
                  <c:v>0.49</c:v>
                </c:pt>
                <c:pt idx="18" formatCode="0%">
                  <c:v>0.49</c:v>
                </c:pt>
                <c:pt idx="19" formatCode="0%">
                  <c:v>0.48</c:v>
                </c:pt>
                <c:pt idx="20" formatCode="0%">
                  <c:v>0.48</c:v>
                </c:pt>
                <c:pt idx="21" formatCode="0%">
                  <c:v>0.46</c:v>
                </c:pt>
                <c:pt idx="22" formatCode="0%">
                  <c:v>0.34</c:v>
                </c:pt>
                <c:pt idx="23" formatCode="0%">
                  <c:v>0.33</c:v>
                </c:pt>
                <c:pt idx="24" formatCode="0%">
                  <c:v>0.31</c:v>
                </c:pt>
                <c:pt idx="25" formatCode="0%">
                  <c:v>0.27</c:v>
                </c:pt>
              </c:numCache>
            </c:numRef>
          </c:val>
          <c:extLst>
            <c:ext xmlns:c16="http://schemas.microsoft.com/office/drawing/2014/chart" uri="{C3380CC4-5D6E-409C-BE32-E72D297353CC}">
              <c16:uniqueId val="{00000002-3267-4C8D-9363-B76DC0F873B9}"/>
            </c:ext>
          </c:extLst>
        </c:ser>
        <c:dLbls>
          <c:showLegendKey val="0"/>
          <c:showVal val="0"/>
          <c:showCatName val="0"/>
          <c:showSerName val="0"/>
          <c:showPercent val="0"/>
          <c:showBubbleSize val="0"/>
        </c:dLbls>
        <c:gapWidth val="40"/>
        <c:overlap val="100"/>
        <c:axId val="-75566464"/>
        <c:axId val="-75563632"/>
      </c:barChart>
      <c:catAx>
        <c:axId val="-7556646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63632"/>
        <c:crosses val="autoZero"/>
        <c:auto val="1"/>
        <c:lblAlgn val="ctr"/>
        <c:lblOffset val="0"/>
        <c:noMultiLvlLbl val="0"/>
      </c:catAx>
      <c:valAx>
        <c:axId val="-75563632"/>
        <c:scaling>
          <c:orientation val="minMax"/>
          <c:max val="1"/>
        </c:scaling>
        <c:delete val="1"/>
        <c:axPos val="t"/>
        <c:numFmt formatCode="0%" sourceLinked="1"/>
        <c:majorTickMark val="none"/>
        <c:minorTickMark val="none"/>
        <c:tickLblPos val="nextTo"/>
        <c:crossAx val="-75566464"/>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North America</c:v>
                </c:pt>
                <c:pt idx="4">
                  <c:v>APAC</c:v>
                </c:pt>
                <c:pt idx="5">
                  <c:v>G-8 Countries</c:v>
                </c:pt>
                <c:pt idx="6">
                  <c:v>BIC</c:v>
                </c:pt>
                <c:pt idx="7">
                  <c:v>Middle East/Africa</c:v>
                </c:pt>
                <c:pt idx="8">
                  <c:v>Europe</c:v>
                </c:pt>
              </c:strCache>
            </c:strRef>
          </c:cat>
          <c:val>
            <c:numRef>
              <c:f>Sheet1!$B$2:$B$10</c:f>
              <c:numCache>
                <c:formatCode>General</c:formatCode>
                <c:ptCount val="9"/>
                <c:pt idx="0" formatCode="0%">
                  <c:v>0.22</c:v>
                </c:pt>
                <c:pt idx="2" formatCode="0%">
                  <c:v>0.3</c:v>
                </c:pt>
                <c:pt idx="3" formatCode="0%">
                  <c:v>0.24</c:v>
                </c:pt>
                <c:pt idx="4" formatCode="0%">
                  <c:v>0.19</c:v>
                </c:pt>
                <c:pt idx="5" formatCode="0%">
                  <c:v>0.2</c:v>
                </c:pt>
                <c:pt idx="6" formatCode="0%">
                  <c:v>0.24</c:v>
                </c:pt>
                <c:pt idx="7" formatCode="0%">
                  <c:v>0.22</c:v>
                </c:pt>
                <c:pt idx="8" formatCode="0%">
                  <c:v>0.16</c:v>
                </c:pt>
              </c:numCache>
            </c:numRef>
          </c:val>
          <c:extLst>
            <c:ext xmlns:c16="http://schemas.microsoft.com/office/drawing/2014/chart" uri="{C3380CC4-5D6E-409C-BE32-E72D297353CC}">
              <c16:uniqueId val="{00000000-DEA2-4B1B-9C84-76BF18FE621B}"/>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North America</c:v>
                </c:pt>
                <c:pt idx="4">
                  <c:v>APAC</c:v>
                </c:pt>
                <c:pt idx="5">
                  <c:v>G-8 Countries</c:v>
                </c:pt>
                <c:pt idx="6">
                  <c:v>BIC</c:v>
                </c:pt>
                <c:pt idx="7">
                  <c:v>Middle East/Africa</c:v>
                </c:pt>
                <c:pt idx="8">
                  <c:v>Europe</c:v>
                </c:pt>
              </c:strCache>
            </c:strRef>
          </c:cat>
          <c:val>
            <c:numRef>
              <c:f>Sheet1!$C$2:$C$10</c:f>
              <c:numCache>
                <c:formatCode>General</c:formatCode>
                <c:ptCount val="9"/>
                <c:pt idx="0" formatCode="0%">
                  <c:v>0.4</c:v>
                </c:pt>
                <c:pt idx="2" formatCode="0%">
                  <c:v>0.36</c:v>
                </c:pt>
                <c:pt idx="3" formatCode="0%">
                  <c:v>0.41</c:v>
                </c:pt>
                <c:pt idx="4" formatCode="0%">
                  <c:v>0.43</c:v>
                </c:pt>
                <c:pt idx="5" formatCode="0%">
                  <c:v>0.42</c:v>
                </c:pt>
                <c:pt idx="6" formatCode="0%">
                  <c:v>0.38</c:v>
                </c:pt>
                <c:pt idx="7" formatCode="0%">
                  <c:v>0.37</c:v>
                </c:pt>
                <c:pt idx="8" formatCode="0%">
                  <c:v>0.39</c:v>
                </c:pt>
              </c:numCache>
            </c:numRef>
          </c:val>
          <c:extLst>
            <c:ext xmlns:c16="http://schemas.microsoft.com/office/drawing/2014/chart" uri="{C3380CC4-5D6E-409C-BE32-E72D297353CC}">
              <c16:uniqueId val="{00000001-DEA2-4B1B-9C84-76BF18FE621B}"/>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North America</c:v>
                </c:pt>
                <c:pt idx="4">
                  <c:v>APAC</c:v>
                </c:pt>
                <c:pt idx="5">
                  <c:v>G-8 Countries</c:v>
                </c:pt>
                <c:pt idx="6">
                  <c:v>BIC</c:v>
                </c:pt>
                <c:pt idx="7">
                  <c:v>Middle East/Africa</c:v>
                </c:pt>
                <c:pt idx="8">
                  <c:v>Europe</c:v>
                </c:pt>
              </c:strCache>
            </c:strRef>
          </c:cat>
          <c:val>
            <c:numRef>
              <c:f>Sheet1!$D$2:$D$10</c:f>
              <c:numCache>
                <c:formatCode>General</c:formatCode>
                <c:ptCount val="9"/>
                <c:pt idx="0" formatCode="0%">
                  <c:v>0.62</c:v>
                </c:pt>
                <c:pt idx="2" formatCode="0%">
                  <c:v>0.66</c:v>
                </c:pt>
                <c:pt idx="3" formatCode="0%">
                  <c:v>0.65</c:v>
                </c:pt>
                <c:pt idx="4" formatCode="0%">
                  <c:v>0.62</c:v>
                </c:pt>
                <c:pt idx="5" formatCode="0%">
                  <c:v>0.62</c:v>
                </c:pt>
                <c:pt idx="6" formatCode="0%">
                  <c:v>0.62</c:v>
                </c:pt>
                <c:pt idx="7" formatCode="0%">
                  <c:v>0.59</c:v>
                </c:pt>
                <c:pt idx="8" formatCode="0%">
                  <c:v>0.55000000000000004</c:v>
                </c:pt>
              </c:numCache>
            </c:numRef>
          </c:val>
          <c:extLst>
            <c:ext xmlns:c16="http://schemas.microsoft.com/office/drawing/2014/chart" uri="{C3380CC4-5D6E-409C-BE32-E72D297353CC}">
              <c16:uniqueId val="{00000002-DEA2-4B1B-9C84-76BF18FE621B}"/>
            </c:ext>
          </c:extLst>
        </c:ser>
        <c:dLbls>
          <c:showLegendKey val="0"/>
          <c:showVal val="0"/>
          <c:showCatName val="0"/>
          <c:showSerName val="0"/>
          <c:showPercent val="0"/>
          <c:showBubbleSize val="0"/>
        </c:dLbls>
        <c:gapWidth val="94"/>
        <c:overlap val="100"/>
        <c:axId val="-194034144"/>
        <c:axId val="-80614896"/>
      </c:barChart>
      <c:catAx>
        <c:axId val="-194034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614896"/>
        <c:crosses val="autoZero"/>
        <c:auto val="1"/>
        <c:lblAlgn val="ctr"/>
        <c:lblOffset val="0"/>
        <c:noMultiLvlLbl val="0"/>
      </c:catAx>
      <c:valAx>
        <c:axId val="-80614896"/>
        <c:scaling>
          <c:orientation val="minMax"/>
          <c:max val="1"/>
        </c:scaling>
        <c:delete val="1"/>
        <c:axPos val="t"/>
        <c:numFmt formatCode="0%" sourceLinked="1"/>
        <c:majorTickMark val="none"/>
        <c:minorTickMark val="none"/>
        <c:tickLblPos val="nextTo"/>
        <c:crossAx val="-194034144"/>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APAC</c:v>
                </c:pt>
                <c:pt idx="5">
                  <c:v>LATAM</c:v>
                </c:pt>
                <c:pt idx="6">
                  <c:v>North America</c:v>
                </c:pt>
                <c:pt idx="7">
                  <c:v>Europe</c:v>
                </c:pt>
                <c:pt idx="8">
                  <c:v>G-8 Countries</c:v>
                </c:pt>
              </c:strCache>
            </c:strRef>
          </c:cat>
          <c:val>
            <c:numRef>
              <c:f>Sheet1!$B$2:$B$10</c:f>
              <c:numCache>
                <c:formatCode>General</c:formatCode>
                <c:ptCount val="9"/>
                <c:pt idx="0" formatCode="0%">
                  <c:v>0.13</c:v>
                </c:pt>
                <c:pt idx="2" formatCode="0%">
                  <c:v>0.15</c:v>
                </c:pt>
                <c:pt idx="3" formatCode="0%">
                  <c:v>0.18</c:v>
                </c:pt>
                <c:pt idx="4" formatCode="0%">
                  <c:v>0.1</c:v>
                </c:pt>
                <c:pt idx="5" formatCode="0%">
                  <c:v>0.12</c:v>
                </c:pt>
                <c:pt idx="6" formatCode="0%">
                  <c:v>0.08</c:v>
                </c:pt>
                <c:pt idx="7" formatCode="0%">
                  <c:v>0.06</c:v>
                </c:pt>
                <c:pt idx="8" formatCode="0%">
                  <c:v>0.05</c:v>
                </c:pt>
              </c:numCache>
            </c:numRef>
          </c:val>
          <c:extLst>
            <c:ext xmlns:c16="http://schemas.microsoft.com/office/drawing/2014/chart" uri="{C3380CC4-5D6E-409C-BE32-E72D297353CC}">
              <c16:uniqueId val="{00000000-3570-4378-9CBF-643418ECC5B1}"/>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APAC</c:v>
                </c:pt>
                <c:pt idx="5">
                  <c:v>LATAM</c:v>
                </c:pt>
                <c:pt idx="6">
                  <c:v>North America</c:v>
                </c:pt>
                <c:pt idx="7">
                  <c:v>Europe</c:v>
                </c:pt>
                <c:pt idx="8">
                  <c:v>G-8 Countries</c:v>
                </c:pt>
              </c:strCache>
            </c:strRef>
          </c:cat>
          <c:val>
            <c:numRef>
              <c:f>Sheet1!$C$2:$C$10</c:f>
              <c:numCache>
                <c:formatCode>General</c:formatCode>
                <c:ptCount val="9"/>
                <c:pt idx="0" formatCode="0%">
                  <c:v>0.41</c:v>
                </c:pt>
                <c:pt idx="2" formatCode="0%">
                  <c:v>0.47</c:v>
                </c:pt>
                <c:pt idx="3" formatCode="0%">
                  <c:v>0.39</c:v>
                </c:pt>
                <c:pt idx="4" formatCode="0%">
                  <c:v>0.43</c:v>
                </c:pt>
                <c:pt idx="5" formatCode="0%">
                  <c:v>0.41</c:v>
                </c:pt>
                <c:pt idx="6" formatCode="0%">
                  <c:v>0.42</c:v>
                </c:pt>
                <c:pt idx="7" formatCode="0%">
                  <c:v>0.39</c:v>
                </c:pt>
                <c:pt idx="8" formatCode="0%">
                  <c:v>0.36</c:v>
                </c:pt>
              </c:numCache>
            </c:numRef>
          </c:val>
          <c:extLst>
            <c:ext xmlns:c16="http://schemas.microsoft.com/office/drawing/2014/chart" uri="{C3380CC4-5D6E-409C-BE32-E72D297353CC}">
              <c16:uniqueId val="{00000001-3570-4378-9CBF-643418ECC5B1}"/>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APAC</c:v>
                </c:pt>
                <c:pt idx="5">
                  <c:v>LATAM</c:v>
                </c:pt>
                <c:pt idx="6">
                  <c:v>North America</c:v>
                </c:pt>
                <c:pt idx="7">
                  <c:v>Europe</c:v>
                </c:pt>
                <c:pt idx="8">
                  <c:v>G-8 Countries</c:v>
                </c:pt>
              </c:strCache>
            </c:strRef>
          </c:cat>
          <c:val>
            <c:numRef>
              <c:f>Sheet1!$D$2:$D$10</c:f>
              <c:numCache>
                <c:formatCode>General</c:formatCode>
                <c:ptCount val="9"/>
                <c:pt idx="0" formatCode="0%">
                  <c:v>0.54</c:v>
                </c:pt>
                <c:pt idx="2" formatCode="0%">
                  <c:v>0.62</c:v>
                </c:pt>
                <c:pt idx="3" formatCode="0%">
                  <c:v>0.56999999999999995</c:v>
                </c:pt>
                <c:pt idx="4" formatCode="0%">
                  <c:v>0.53</c:v>
                </c:pt>
                <c:pt idx="5" formatCode="0%">
                  <c:v>0.53</c:v>
                </c:pt>
                <c:pt idx="6" formatCode="0%">
                  <c:v>0.5</c:v>
                </c:pt>
                <c:pt idx="7" formatCode="0%">
                  <c:v>0.45</c:v>
                </c:pt>
                <c:pt idx="8" formatCode="0%">
                  <c:v>0.41</c:v>
                </c:pt>
              </c:numCache>
            </c:numRef>
          </c:val>
          <c:extLst>
            <c:ext xmlns:c16="http://schemas.microsoft.com/office/drawing/2014/chart" uri="{C3380CC4-5D6E-409C-BE32-E72D297353CC}">
              <c16:uniqueId val="{00000002-3570-4378-9CBF-643418ECC5B1}"/>
            </c:ext>
          </c:extLst>
        </c:ser>
        <c:dLbls>
          <c:showLegendKey val="0"/>
          <c:showVal val="0"/>
          <c:showCatName val="0"/>
          <c:showSerName val="0"/>
          <c:showPercent val="0"/>
          <c:showBubbleSize val="0"/>
        </c:dLbls>
        <c:gapWidth val="94"/>
        <c:overlap val="100"/>
        <c:axId val="-62505760"/>
        <c:axId val="-62502928"/>
      </c:barChart>
      <c:catAx>
        <c:axId val="-62505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02928"/>
        <c:crosses val="autoZero"/>
        <c:auto val="1"/>
        <c:lblAlgn val="ctr"/>
        <c:lblOffset val="0"/>
        <c:noMultiLvlLbl val="0"/>
      </c:catAx>
      <c:valAx>
        <c:axId val="-62502928"/>
        <c:scaling>
          <c:orientation val="minMax"/>
          <c:max val="1"/>
        </c:scaling>
        <c:delete val="1"/>
        <c:axPos val="t"/>
        <c:numFmt formatCode="0%" sourceLinked="1"/>
        <c:majorTickMark val="none"/>
        <c:minorTickMark val="none"/>
        <c:tickLblPos val="nextTo"/>
        <c:crossAx val="-62505760"/>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South Africa</c:v>
                </c:pt>
                <c:pt idx="5">
                  <c:v>Sweden</c:v>
                </c:pt>
                <c:pt idx="6">
                  <c:v>Australia</c:v>
                </c:pt>
                <c:pt idx="7">
                  <c:v>Canada</c:v>
                </c:pt>
                <c:pt idx="8">
                  <c:v>China</c:v>
                </c:pt>
                <c:pt idx="9">
                  <c:v>Great Britain</c:v>
                </c:pt>
                <c:pt idx="10">
                  <c:v>Poland</c:v>
                </c:pt>
                <c:pt idx="11">
                  <c:v>Turkey</c:v>
                </c:pt>
                <c:pt idx="12">
                  <c:v>Kenya</c:v>
                </c:pt>
                <c:pt idx="13">
                  <c:v>US</c:v>
                </c:pt>
                <c:pt idx="14">
                  <c:v>Hong Kong (China)</c:v>
                </c:pt>
                <c:pt idx="15">
                  <c:v>Germany</c:v>
                </c:pt>
                <c:pt idx="16">
                  <c:v>Italy</c:v>
                </c:pt>
                <c:pt idx="17">
                  <c:v>Nigeria</c:v>
                </c:pt>
                <c:pt idx="18">
                  <c:v>France</c:v>
                </c:pt>
                <c:pt idx="19">
                  <c:v>Egypt</c:v>
                </c:pt>
                <c:pt idx="20">
                  <c:v>Mexico</c:v>
                </c:pt>
                <c:pt idx="21">
                  <c:v>Brazil</c:v>
                </c:pt>
                <c:pt idx="22">
                  <c:v>Pakistan</c:v>
                </c:pt>
                <c:pt idx="23">
                  <c:v>Tunisia</c:v>
                </c:pt>
                <c:pt idx="24">
                  <c:v>South Korea</c:v>
                </c:pt>
                <c:pt idx="25">
                  <c:v>Japan</c:v>
                </c:pt>
              </c:strCache>
            </c:strRef>
          </c:cat>
          <c:val>
            <c:numRef>
              <c:f>Sheet1!$B$2:$B$27</c:f>
              <c:numCache>
                <c:formatCode>General</c:formatCode>
                <c:ptCount val="26"/>
                <c:pt idx="0" formatCode="0%">
                  <c:v>0.17</c:v>
                </c:pt>
                <c:pt idx="2" formatCode="0%">
                  <c:v>0.26</c:v>
                </c:pt>
                <c:pt idx="3" formatCode="0%">
                  <c:v>0.28999999999999998</c:v>
                </c:pt>
                <c:pt idx="4" formatCode="0%">
                  <c:v>0.24</c:v>
                </c:pt>
                <c:pt idx="5" formatCode="0%">
                  <c:v>0.16</c:v>
                </c:pt>
                <c:pt idx="6" formatCode="0%">
                  <c:v>0.19</c:v>
                </c:pt>
                <c:pt idx="7" formatCode="0%">
                  <c:v>0.19</c:v>
                </c:pt>
                <c:pt idx="8" formatCode="0%">
                  <c:v>0.17</c:v>
                </c:pt>
                <c:pt idx="9" formatCode="0%">
                  <c:v>0.15</c:v>
                </c:pt>
                <c:pt idx="10" formatCode="0%">
                  <c:v>0.16</c:v>
                </c:pt>
                <c:pt idx="11" formatCode="0%">
                  <c:v>0.22</c:v>
                </c:pt>
                <c:pt idx="12" formatCode="0%">
                  <c:v>0.38</c:v>
                </c:pt>
                <c:pt idx="13" formatCode="0%">
                  <c:v>0.18</c:v>
                </c:pt>
                <c:pt idx="14" formatCode="0%">
                  <c:v>0.08</c:v>
                </c:pt>
                <c:pt idx="15" formatCode="0%">
                  <c:v>0.14000000000000001</c:v>
                </c:pt>
                <c:pt idx="16" formatCode="0%">
                  <c:v>0.1</c:v>
                </c:pt>
                <c:pt idx="17" formatCode="0%">
                  <c:v>0.21</c:v>
                </c:pt>
                <c:pt idx="18" formatCode="0%">
                  <c:v>0.08</c:v>
                </c:pt>
                <c:pt idx="19" formatCode="0%">
                  <c:v>0.22</c:v>
                </c:pt>
                <c:pt idx="20" formatCode="0%">
                  <c:v>0.16</c:v>
                </c:pt>
                <c:pt idx="21" formatCode="0%">
                  <c:v>0.13</c:v>
                </c:pt>
                <c:pt idx="22" formatCode="0%">
                  <c:v>0.23</c:v>
                </c:pt>
                <c:pt idx="23" formatCode="0%">
                  <c:v>0.16</c:v>
                </c:pt>
                <c:pt idx="24" formatCode="0%">
                  <c:v>0.04</c:v>
                </c:pt>
                <c:pt idx="25" formatCode="0%">
                  <c:v>0.04</c:v>
                </c:pt>
              </c:numCache>
            </c:numRef>
          </c:val>
          <c:extLst>
            <c:ext xmlns:c16="http://schemas.microsoft.com/office/drawing/2014/chart" uri="{C3380CC4-5D6E-409C-BE32-E72D297353CC}">
              <c16:uniqueId val="{00000000-3267-4C8D-9363-B76DC0F873B9}"/>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South Africa</c:v>
                </c:pt>
                <c:pt idx="5">
                  <c:v>Sweden</c:v>
                </c:pt>
                <c:pt idx="6">
                  <c:v>Australia</c:v>
                </c:pt>
                <c:pt idx="7">
                  <c:v>Canada</c:v>
                </c:pt>
                <c:pt idx="8">
                  <c:v>China</c:v>
                </c:pt>
                <c:pt idx="9">
                  <c:v>Great Britain</c:v>
                </c:pt>
                <c:pt idx="10">
                  <c:v>Poland</c:v>
                </c:pt>
                <c:pt idx="11">
                  <c:v>Turkey</c:v>
                </c:pt>
                <c:pt idx="12">
                  <c:v>Kenya</c:v>
                </c:pt>
                <c:pt idx="13">
                  <c:v>US</c:v>
                </c:pt>
                <c:pt idx="14">
                  <c:v>Hong Kong (China)</c:v>
                </c:pt>
                <c:pt idx="15">
                  <c:v>Germany</c:v>
                </c:pt>
                <c:pt idx="16">
                  <c:v>Italy</c:v>
                </c:pt>
                <c:pt idx="17">
                  <c:v>Nigeria</c:v>
                </c:pt>
                <c:pt idx="18">
                  <c:v>France</c:v>
                </c:pt>
                <c:pt idx="19">
                  <c:v>Egypt</c:v>
                </c:pt>
                <c:pt idx="20">
                  <c:v>Mexico</c:v>
                </c:pt>
                <c:pt idx="21">
                  <c:v>Brazil</c:v>
                </c:pt>
                <c:pt idx="22">
                  <c:v>Pakistan</c:v>
                </c:pt>
                <c:pt idx="23">
                  <c:v>Tunisia</c:v>
                </c:pt>
                <c:pt idx="24">
                  <c:v>South Korea</c:v>
                </c:pt>
                <c:pt idx="25">
                  <c:v>Japan</c:v>
                </c:pt>
              </c:strCache>
            </c:strRef>
          </c:cat>
          <c:val>
            <c:numRef>
              <c:f>Sheet1!$C$2:$C$27</c:f>
              <c:numCache>
                <c:formatCode>General</c:formatCode>
                <c:ptCount val="26"/>
                <c:pt idx="0" formatCode="0%">
                  <c:v>0.48</c:v>
                </c:pt>
                <c:pt idx="2" formatCode="0%">
                  <c:v>0.57999999999999996</c:v>
                </c:pt>
                <c:pt idx="3" formatCode="0%">
                  <c:v>0.49</c:v>
                </c:pt>
                <c:pt idx="4" formatCode="0%">
                  <c:v>0.51</c:v>
                </c:pt>
                <c:pt idx="5" formatCode="0%">
                  <c:v>0.6</c:v>
                </c:pt>
                <c:pt idx="6" formatCode="0%">
                  <c:v>0.56999999999999995</c:v>
                </c:pt>
                <c:pt idx="7" formatCode="0%">
                  <c:v>0.56000000000000005</c:v>
                </c:pt>
                <c:pt idx="8" formatCode="0%">
                  <c:v>0.56999999999999995</c:v>
                </c:pt>
                <c:pt idx="9" formatCode="0%">
                  <c:v>0.59</c:v>
                </c:pt>
                <c:pt idx="10" formatCode="0%">
                  <c:v>0.56000000000000005</c:v>
                </c:pt>
                <c:pt idx="11" formatCode="0%">
                  <c:v>0.47</c:v>
                </c:pt>
                <c:pt idx="12" formatCode="0%">
                  <c:v>0.31</c:v>
                </c:pt>
                <c:pt idx="13" formatCode="0%">
                  <c:v>0.5</c:v>
                </c:pt>
                <c:pt idx="14" formatCode="0%">
                  <c:v>0.59</c:v>
                </c:pt>
                <c:pt idx="15" formatCode="0%">
                  <c:v>0.51</c:v>
                </c:pt>
                <c:pt idx="16" formatCode="0%">
                  <c:v>0.55000000000000004</c:v>
                </c:pt>
                <c:pt idx="17" formatCode="0%">
                  <c:v>0.43</c:v>
                </c:pt>
                <c:pt idx="18" formatCode="0%">
                  <c:v>0.54</c:v>
                </c:pt>
                <c:pt idx="19" formatCode="0%">
                  <c:v>0.39</c:v>
                </c:pt>
                <c:pt idx="20" formatCode="0%">
                  <c:v>0.41</c:v>
                </c:pt>
                <c:pt idx="21" formatCode="0%">
                  <c:v>0.41</c:v>
                </c:pt>
                <c:pt idx="22" formatCode="0%">
                  <c:v>0.3</c:v>
                </c:pt>
                <c:pt idx="23" formatCode="0%">
                  <c:v>0.34</c:v>
                </c:pt>
                <c:pt idx="24" formatCode="0%">
                  <c:v>0.4</c:v>
                </c:pt>
                <c:pt idx="25" formatCode="0%">
                  <c:v>0.32</c:v>
                </c:pt>
              </c:numCache>
            </c:numRef>
          </c:val>
          <c:extLst>
            <c:ext xmlns:c16="http://schemas.microsoft.com/office/drawing/2014/chart" uri="{C3380CC4-5D6E-409C-BE32-E72D297353CC}">
              <c16:uniqueId val="{00000001-3267-4C8D-9363-B76DC0F873B9}"/>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South Africa</c:v>
                </c:pt>
                <c:pt idx="5">
                  <c:v>Sweden</c:v>
                </c:pt>
                <c:pt idx="6">
                  <c:v>Australia</c:v>
                </c:pt>
                <c:pt idx="7">
                  <c:v>Canada</c:v>
                </c:pt>
                <c:pt idx="8">
                  <c:v>China</c:v>
                </c:pt>
                <c:pt idx="9">
                  <c:v>Great Britain</c:v>
                </c:pt>
                <c:pt idx="10">
                  <c:v>Poland</c:v>
                </c:pt>
                <c:pt idx="11">
                  <c:v>Turkey</c:v>
                </c:pt>
                <c:pt idx="12">
                  <c:v>Kenya</c:v>
                </c:pt>
                <c:pt idx="13">
                  <c:v>US</c:v>
                </c:pt>
                <c:pt idx="14">
                  <c:v>Hong Kong (China)</c:v>
                </c:pt>
                <c:pt idx="15">
                  <c:v>Germany</c:v>
                </c:pt>
                <c:pt idx="16">
                  <c:v>Italy</c:v>
                </c:pt>
                <c:pt idx="17">
                  <c:v>Nigeria</c:v>
                </c:pt>
                <c:pt idx="18">
                  <c:v>France</c:v>
                </c:pt>
                <c:pt idx="19">
                  <c:v>Egypt</c:v>
                </c:pt>
                <c:pt idx="20">
                  <c:v>Mexico</c:v>
                </c:pt>
                <c:pt idx="21">
                  <c:v>Brazil</c:v>
                </c:pt>
                <c:pt idx="22">
                  <c:v>Pakistan</c:v>
                </c:pt>
                <c:pt idx="23">
                  <c:v>Tunisia</c:v>
                </c:pt>
                <c:pt idx="24">
                  <c:v>South Korea</c:v>
                </c:pt>
                <c:pt idx="25">
                  <c:v>Japan</c:v>
                </c:pt>
              </c:strCache>
            </c:strRef>
          </c:cat>
          <c:val>
            <c:numRef>
              <c:f>Sheet1!$D$2:$D$27</c:f>
              <c:numCache>
                <c:formatCode>General</c:formatCode>
                <c:ptCount val="26"/>
                <c:pt idx="0" formatCode="0%">
                  <c:v>0.65</c:v>
                </c:pt>
                <c:pt idx="2" formatCode="0%">
                  <c:v>0.84</c:v>
                </c:pt>
                <c:pt idx="3" formatCode="0%">
                  <c:v>0.78</c:v>
                </c:pt>
                <c:pt idx="4" formatCode="0%">
                  <c:v>0.76</c:v>
                </c:pt>
                <c:pt idx="5" formatCode="0%">
                  <c:v>0.76</c:v>
                </c:pt>
                <c:pt idx="6" formatCode="0%">
                  <c:v>0.76</c:v>
                </c:pt>
                <c:pt idx="7" formatCode="0%">
                  <c:v>0.75</c:v>
                </c:pt>
                <c:pt idx="8" formatCode="0%">
                  <c:v>0.74</c:v>
                </c:pt>
                <c:pt idx="9" formatCode="0%">
                  <c:v>0.74</c:v>
                </c:pt>
                <c:pt idx="10" formatCode="0%">
                  <c:v>0.72</c:v>
                </c:pt>
                <c:pt idx="11" formatCode="0%">
                  <c:v>0.69</c:v>
                </c:pt>
                <c:pt idx="12" formatCode="0%">
                  <c:v>0.69</c:v>
                </c:pt>
                <c:pt idx="13" formatCode="0%">
                  <c:v>0.68</c:v>
                </c:pt>
                <c:pt idx="14" formatCode="0%">
                  <c:v>0.67</c:v>
                </c:pt>
                <c:pt idx="15" formatCode="0%">
                  <c:v>0.65</c:v>
                </c:pt>
                <c:pt idx="16" formatCode="0%">
                  <c:v>0.65</c:v>
                </c:pt>
                <c:pt idx="17" formatCode="0%">
                  <c:v>0.63</c:v>
                </c:pt>
                <c:pt idx="18" formatCode="0%">
                  <c:v>0.62</c:v>
                </c:pt>
                <c:pt idx="19" formatCode="0%">
                  <c:v>0.6</c:v>
                </c:pt>
                <c:pt idx="20" formatCode="0%">
                  <c:v>0.56999999999999995</c:v>
                </c:pt>
                <c:pt idx="21" formatCode="0%">
                  <c:v>0.54</c:v>
                </c:pt>
                <c:pt idx="22" formatCode="0%">
                  <c:v>0.53</c:v>
                </c:pt>
                <c:pt idx="23" formatCode="0%">
                  <c:v>0.5</c:v>
                </c:pt>
                <c:pt idx="24" formatCode="0%">
                  <c:v>0.44</c:v>
                </c:pt>
                <c:pt idx="25" formatCode="0%">
                  <c:v>0.36</c:v>
                </c:pt>
              </c:numCache>
            </c:numRef>
          </c:val>
          <c:extLst>
            <c:ext xmlns:c16="http://schemas.microsoft.com/office/drawing/2014/chart" uri="{C3380CC4-5D6E-409C-BE32-E72D297353CC}">
              <c16:uniqueId val="{00000002-3267-4C8D-9363-B76DC0F873B9}"/>
            </c:ext>
          </c:extLst>
        </c:ser>
        <c:dLbls>
          <c:showLegendKey val="0"/>
          <c:showVal val="0"/>
          <c:showCatName val="0"/>
          <c:showSerName val="0"/>
          <c:showPercent val="0"/>
          <c:showBubbleSize val="0"/>
        </c:dLbls>
        <c:gapWidth val="40"/>
        <c:overlap val="100"/>
        <c:axId val="-61726208"/>
        <c:axId val="-61723376"/>
      </c:barChart>
      <c:catAx>
        <c:axId val="-6172620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723376"/>
        <c:crosses val="autoZero"/>
        <c:auto val="1"/>
        <c:lblAlgn val="ctr"/>
        <c:lblOffset val="0"/>
        <c:noMultiLvlLbl val="0"/>
      </c:catAx>
      <c:valAx>
        <c:axId val="-61723376"/>
        <c:scaling>
          <c:orientation val="minMax"/>
          <c:max val="1"/>
        </c:scaling>
        <c:delete val="1"/>
        <c:axPos val="t"/>
        <c:numFmt formatCode="0%" sourceLinked="1"/>
        <c:majorTickMark val="none"/>
        <c:minorTickMark val="none"/>
        <c:tickLblPos val="nextTo"/>
        <c:crossAx val="-61726208"/>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Europe</c:v>
                </c:pt>
                <c:pt idx="4">
                  <c:v>BIC</c:v>
                </c:pt>
                <c:pt idx="5">
                  <c:v>APAC</c:v>
                </c:pt>
                <c:pt idx="6">
                  <c:v>Middle East/Africa</c:v>
                </c:pt>
                <c:pt idx="7">
                  <c:v>G-8 Countries</c:v>
                </c:pt>
                <c:pt idx="8">
                  <c:v>LATAM</c:v>
                </c:pt>
              </c:strCache>
            </c:strRef>
          </c:cat>
          <c:val>
            <c:numRef>
              <c:f>Sheet1!$B$2:$B$10</c:f>
              <c:numCache>
                <c:formatCode>General</c:formatCode>
                <c:ptCount val="9"/>
                <c:pt idx="0" formatCode="0%">
                  <c:v>0.17</c:v>
                </c:pt>
                <c:pt idx="2" formatCode="0%">
                  <c:v>0.19</c:v>
                </c:pt>
                <c:pt idx="3" formatCode="0%">
                  <c:v>0.13</c:v>
                </c:pt>
                <c:pt idx="4" formatCode="0%">
                  <c:v>0.2</c:v>
                </c:pt>
                <c:pt idx="5" formatCode="0%">
                  <c:v>0.15</c:v>
                </c:pt>
                <c:pt idx="6" formatCode="0%">
                  <c:v>0.23</c:v>
                </c:pt>
                <c:pt idx="7" formatCode="0%">
                  <c:v>0.13</c:v>
                </c:pt>
                <c:pt idx="8" formatCode="0%">
                  <c:v>0.15</c:v>
                </c:pt>
              </c:numCache>
            </c:numRef>
          </c:val>
          <c:extLst>
            <c:ext xmlns:c16="http://schemas.microsoft.com/office/drawing/2014/chart" uri="{C3380CC4-5D6E-409C-BE32-E72D297353CC}">
              <c16:uniqueId val="{00000000-3570-4378-9CBF-643418ECC5B1}"/>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Europe</c:v>
                </c:pt>
                <c:pt idx="4">
                  <c:v>BIC</c:v>
                </c:pt>
                <c:pt idx="5">
                  <c:v>APAC</c:v>
                </c:pt>
                <c:pt idx="6">
                  <c:v>Middle East/Africa</c:v>
                </c:pt>
                <c:pt idx="7">
                  <c:v>G-8 Countries</c:v>
                </c:pt>
                <c:pt idx="8">
                  <c:v>LATAM</c:v>
                </c:pt>
              </c:strCache>
            </c:strRef>
          </c:cat>
          <c:val>
            <c:numRef>
              <c:f>Sheet1!$C$2:$C$10</c:f>
              <c:numCache>
                <c:formatCode>General</c:formatCode>
                <c:ptCount val="9"/>
                <c:pt idx="0" formatCode="0%">
                  <c:v>0.48</c:v>
                </c:pt>
                <c:pt idx="2" formatCode="0%">
                  <c:v>0.53</c:v>
                </c:pt>
                <c:pt idx="3" formatCode="0%">
                  <c:v>0.56000000000000005</c:v>
                </c:pt>
                <c:pt idx="4" formatCode="0%">
                  <c:v>0.49</c:v>
                </c:pt>
                <c:pt idx="5" formatCode="0%">
                  <c:v>0.5</c:v>
                </c:pt>
                <c:pt idx="6" formatCode="0%">
                  <c:v>0.42</c:v>
                </c:pt>
                <c:pt idx="7" formatCode="0%">
                  <c:v>0.51</c:v>
                </c:pt>
                <c:pt idx="8" formatCode="0%">
                  <c:v>0.41</c:v>
                </c:pt>
              </c:numCache>
            </c:numRef>
          </c:val>
          <c:extLst>
            <c:ext xmlns:c16="http://schemas.microsoft.com/office/drawing/2014/chart" uri="{C3380CC4-5D6E-409C-BE32-E72D297353CC}">
              <c16:uniqueId val="{00000001-3570-4378-9CBF-643418ECC5B1}"/>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Europe</c:v>
                </c:pt>
                <c:pt idx="4">
                  <c:v>BIC</c:v>
                </c:pt>
                <c:pt idx="5">
                  <c:v>APAC</c:v>
                </c:pt>
                <c:pt idx="6">
                  <c:v>Middle East/Africa</c:v>
                </c:pt>
                <c:pt idx="7">
                  <c:v>G-8 Countries</c:v>
                </c:pt>
                <c:pt idx="8">
                  <c:v>LATAM</c:v>
                </c:pt>
              </c:strCache>
            </c:strRef>
          </c:cat>
          <c:val>
            <c:numRef>
              <c:f>Sheet1!$D$2:$D$10</c:f>
              <c:numCache>
                <c:formatCode>General</c:formatCode>
                <c:ptCount val="9"/>
                <c:pt idx="0" formatCode="0%">
                  <c:v>0.65</c:v>
                </c:pt>
                <c:pt idx="2" formatCode="0%">
                  <c:v>0.72</c:v>
                </c:pt>
                <c:pt idx="3" formatCode="0%">
                  <c:v>0.69</c:v>
                </c:pt>
                <c:pt idx="4" formatCode="0%">
                  <c:v>0.69</c:v>
                </c:pt>
                <c:pt idx="5" formatCode="0%">
                  <c:v>0.66</c:v>
                </c:pt>
                <c:pt idx="6" formatCode="0%">
                  <c:v>0.65</c:v>
                </c:pt>
                <c:pt idx="7" formatCode="0%">
                  <c:v>0.64</c:v>
                </c:pt>
                <c:pt idx="8" formatCode="0%">
                  <c:v>0.56000000000000005</c:v>
                </c:pt>
              </c:numCache>
            </c:numRef>
          </c:val>
          <c:extLst>
            <c:ext xmlns:c16="http://schemas.microsoft.com/office/drawing/2014/chart" uri="{C3380CC4-5D6E-409C-BE32-E72D297353CC}">
              <c16:uniqueId val="{00000002-3570-4378-9CBF-643418ECC5B1}"/>
            </c:ext>
          </c:extLst>
        </c:ser>
        <c:dLbls>
          <c:showLegendKey val="0"/>
          <c:showVal val="0"/>
          <c:showCatName val="0"/>
          <c:showSerName val="0"/>
          <c:showPercent val="0"/>
          <c:showBubbleSize val="0"/>
        </c:dLbls>
        <c:gapWidth val="94"/>
        <c:overlap val="100"/>
        <c:axId val="-61715360"/>
        <c:axId val="-61713072"/>
      </c:barChart>
      <c:catAx>
        <c:axId val="-61715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713072"/>
        <c:crosses val="autoZero"/>
        <c:auto val="1"/>
        <c:lblAlgn val="ctr"/>
        <c:lblOffset val="0"/>
        <c:noMultiLvlLbl val="0"/>
      </c:catAx>
      <c:valAx>
        <c:axId val="-61713072"/>
        <c:scaling>
          <c:orientation val="minMax"/>
          <c:max val="1"/>
        </c:scaling>
        <c:delete val="1"/>
        <c:axPos val="t"/>
        <c:numFmt formatCode="0%" sourceLinked="1"/>
        <c:majorTickMark val="none"/>
        <c:minorTickMark val="none"/>
        <c:tickLblPos val="nextTo"/>
        <c:crossAx val="-61715360"/>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Sheet1!$B$2:$B$27</c:f>
              <c:numCache>
                <c:formatCode>General</c:formatCode>
                <c:ptCount val="26"/>
                <c:pt idx="0" formatCode="0%">
                  <c:v>0.13</c:v>
                </c:pt>
                <c:pt idx="2" formatCode="0%">
                  <c:v>0.28000000000000003</c:v>
                </c:pt>
                <c:pt idx="3" formatCode="0%">
                  <c:v>0.27</c:v>
                </c:pt>
                <c:pt idx="4" formatCode="0%">
                  <c:v>0.12</c:v>
                </c:pt>
                <c:pt idx="5" formatCode="0%">
                  <c:v>0.33</c:v>
                </c:pt>
                <c:pt idx="6" formatCode="0%">
                  <c:v>0.27</c:v>
                </c:pt>
                <c:pt idx="7" formatCode="0%">
                  <c:v>0.17</c:v>
                </c:pt>
                <c:pt idx="8" formatCode="0%">
                  <c:v>0.09</c:v>
                </c:pt>
                <c:pt idx="9" formatCode="0%">
                  <c:v>0.1</c:v>
                </c:pt>
                <c:pt idx="10" formatCode="0%">
                  <c:v>0.15</c:v>
                </c:pt>
                <c:pt idx="11" formatCode="0%">
                  <c:v>0.08</c:v>
                </c:pt>
                <c:pt idx="12" formatCode="0%">
                  <c:v>0.2</c:v>
                </c:pt>
                <c:pt idx="13" formatCode="0%">
                  <c:v>0.06</c:v>
                </c:pt>
                <c:pt idx="14" formatCode="0%">
                  <c:v>0.15</c:v>
                </c:pt>
                <c:pt idx="15" formatCode="0%">
                  <c:v>7.0000000000000007E-2</c:v>
                </c:pt>
                <c:pt idx="16" formatCode="0%">
                  <c:v>0.04</c:v>
                </c:pt>
                <c:pt idx="17" formatCode="0%">
                  <c:v>0.12</c:v>
                </c:pt>
                <c:pt idx="18" formatCode="0%">
                  <c:v>0.1</c:v>
                </c:pt>
                <c:pt idx="19" formatCode="0%">
                  <c:v>0.05</c:v>
                </c:pt>
                <c:pt idx="20" formatCode="0%">
                  <c:v>0.08</c:v>
                </c:pt>
                <c:pt idx="21" formatCode="0%">
                  <c:v>0.04</c:v>
                </c:pt>
                <c:pt idx="22" formatCode="0%">
                  <c:v>7.0000000000000007E-2</c:v>
                </c:pt>
                <c:pt idx="23" formatCode="0%">
                  <c:v>0.03</c:v>
                </c:pt>
                <c:pt idx="24" formatCode="0%">
                  <c:v>0.05</c:v>
                </c:pt>
                <c:pt idx="25" formatCode="0%">
                  <c:v>0</c:v>
                </c:pt>
              </c:numCache>
            </c:numRef>
          </c:val>
          <c:extLst>
            <c:ext xmlns:c16="http://schemas.microsoft.com/office/drawing/2014/chart" uri="{C3380CC4-5D6E-409C-BE32-E72D297353CC}">
              <c16:uniqueId val="{00000000-3267-4C8D-9363-B76DC0F873B9}"/>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Sheet1!$C$2:$C$27</c:f>
              <c:numCache>
                <c:formatCode>General</c:formatCode>
                <c:ptCount val="26"/>
                <c:pt idx="0" formatCode="0%">
                  <c:v>0.38</c:v>
                </c:pt>
                <c:pt idx="2" formatCode="0%">
                  <c:v>0.53</c:v>
                </c:pt>
                <c:pt idx="3" formatCode="0%">
                  <c:v>0.48</c:v>
                </c:pt>
                <c:pt idx="4" formatCode="0%">
                  <c:v>0.54</c:v>
                </c:pt>
                <c:pt idx="5" formatCode="0%">
                  <c:v>0.33</c:v>
                </c:pt>
                <c:pt idx="6" formatCode="0%">
                  <c:v>0.38</c:v>
                </c:pt>
                <c:pt idx="7" formatCode="0%">
                  <c:v>0.44</c:v>
                </c:pt>
                <c:pt idx="8" formatCode="0%">
                  <c:v>0.51</c:v>
                </c:pt>
                <c:pt idx="9" formatCode="0%">
                  <c:v>0.49</c:v>
                </c:pt>
                <c:pt idx="10" formatCode="0%">
                  <c:v>0.44</c:v>
                </c:pt>
                <c:pt idx="11" formatCode="0%">
                  <c:v>0.49</c:v>
                </c:pt>
                <c:pt idx="12" formatCode="0%">
                  <c:v>0.28999999999999998</c:v>
                </c:pt>
                <c:pt idx="13" formatCode="0%">
                  <c:v>0.43</c:v>
                </c:pt>
                <c:pt idx="14" formatCode="0%">
                  <c:v>0.33</c:v>
                </c:pt>
                <c:pt idx="15" formatCode="0%">
                  <c:v>0.39</c:v>
                </c:pt>
                <c:pt idx="16" formatCode="0%">
                  <c:v>0.42</c:v>
                </c:pt>
                <c:pt idx="17" formatCode="0%">
                  <c:v>0.34</c:v>
                </c:pt>
                <c:pt idx="18" formatCode="0%">
                  <c:v>0.28999999999999998</c:v>
                </c:pt>
                <c:pt idx="19" formatCode="0%">
                  <c:v>0.32</c:v>
                </c:pt>
                <c:pt idx="20" formatCode="0%">
                  <c:v>0.27</c:v>
                </c:pt>
                <c:pt idx="21" formatCode="0%">
                  <c:v>0.31</c:v>
                </c:pt>
                <c:pt idx="22" formatCode="0%">
                  <c:v>0.26</c:v>
                </c:pt>
                <c:pt idx="23" formatCode="0%">
                  <c:v>0.24</c:v>
                </c:pt>
                <c:pt idx="24" formatCode="0%">
                  <c:v>0.2</c:v>
                </c:pt>
                <c:pt idx="25" formatCode="0%">
                  <c:v>0</c:v>
                </c:pt>
              </c:numCache>
            </c:numRef>
          </c:val>
          <c:extLst>
            <c:ext xmlns:c16="http://schemas.microsoft.com/office/drawing/2014/chart" uri="{C3380CC4-5D6E-409C-BE32-E72D297353CC}">
              <c16:uniqueId val="{00000001-3267-4C8D-9363-B76DC0F873B9}"/>
            </c:ext>
          </c:extLst>
        </c:ser>
        <c:ser>
          <c:idx val="2"/>
          <c:order val="2"/>
          <c:tx>
            <c:strRef>
              <c:f>Sheet1!$D$1</c:f>
              <c:strCache>
                <c:ptCount val="1"/>
                <c:pt idx="0">
                  <c:v>Total Agree</c:v>
                </c:pt>
              </c:strCache>
            </c:strRef>
          </c:tx>
          <c:spPr>
            <a:noFill/>
            <a:ln>
              <a:noFill/>
            </a:ln>
            <a:effectLst/>
          </c:spPr>
          <c:invertIfNegative val="0"/>
          <c:dLbls>
            <c:dLbl>
              <c:idx val="25"/>
              <c:tx>
                <c:rich>
                  <a:bodyPr/>
                  <a:lstStyle/>
                  <a:p>
                    <a:r>
                      <a:rPr lang="mr-IN"/>
                      <a:t>n/a</a:t>
                    </a:r>
                    <a:endParaRPr lang="mr-IN"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BF-4E1D-9D8D-1EF3C10090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Sheet1!$D$2:$D$27</c:f>
              <c:numCache>
                <c:formatCode>General</c:formatCode>
                <c:ptCount val="26"/>
                <c:pt idx="0" formatCode="0%">
                  <c:v>0.51</c:v>
                </c:pt>
                <c:pt idx="2" formatCode="0%">
                  <c:v>0.81</c:v>
                </c:pt>
                <c:pt idx="3" formatCode="0%">
                  <c:v>0.75</c:v>
                </c:pt>
                <c:pt idx="4" formatCode="0%">
                  <c:v>0.66</c:v>
                </c:pt>
                <c:pt idx="5" formatCode="0%">
                  <c:v>0.66</c:v>
                </c:pt>
                <c:pt idx="6" formatCode="0%">
                  <c:v>0.65</c:v>
                </c:pt>
                <c:pt idx="7" formatCode="0%">
                  <c:v>0.61</c:v>
                </c:pt>
                <c:pt idx="8" formatCode="0%">
                  <c:v>0.6</c:v>
                </c:pt>
                <c:pt idx="9" formatCode="0%">
                  <c:v>0.59</c:v>
                </c:pt>
                <c:pt idx="10" formatCode="0%">
                  <c:v>0.59</c:v>
                </c:pt>
                <c:pt idx="11" formatCode="0%">
                  <c:v>0.56999999999999995</c:v>
                </c:pt>
                <c:pt idx="12" formatCode="0%">
                  <c:v>0.5</c:v>
                </c:pt>
                <c:pt idx="13" formatCode="0%">
                  <c:v>0.5</c:v>
                </c:pt>
                <c:pt idx="14" formatCode="0%">
                  <c:v>0.49</c:v>
                </c:pt>
                <c:pt idx="15" formatCode="0%">
                  <c:v>0.46</c:v>
                </c:pt>
                <c:pt idx="16" formatCode="0%">
                  <c:v>0.46</c:v>
                </c:pt>
                <c:pt idx="17" formatCode="0%">
                  <c:v>0.46</c:v>
                </c:pt>
                <c:pt idx="18" formatCode="0%">
                  <c:v>0.39</c:v>
                </c:pt>
                <c:pt idx="19" formatCode="0%">
                  <c:v>0.37</c:v>
                </c:pt>
                <c:pt idx="20" formatCode="0%">
                  <c:v>0.36</c:v>
                </c:pt>
                <c:pt idx="21" formatCode="0%">
                  <c:v>0.35</c:v>
                </c:pt>
                <c:pt idx="22" formatCode="0%">
                  <c:v>0.33</c:v>
                </c:pt>
                <c:pt idx="23" formatCode="0%">
                  <c:v>0.27</c:v>
                </c:pt>
                <c:pt idx="24" formatCode="0%">
                  <c:v>0.25</c:v>
                </c:pt>
                <c:pt idx="25" formatCode="0%">
                  <c:v>0</c:v>
                </c:pt>
              </c:numCache>
            </c:numRef>
          </c:val>
          <c:extLst>
            <c:ext xmlns:c16="http://schemas.microsoft.com/office/drawing/2014/chart" uri="{C3380CC4-5D6E-409C-BE32-E72D297353CC}">
              <c16:uniqueId val="{00000002-3267-4C8D-9363-B76DC0F873B9}"/>
            </c:ext>
          </c:extLst>
        </c:ser>
        <c:dLbls>
          <c:showLegendKey val="0"/>
          <c:showVal val="0"/>
          <c:showCatName val="0"/>
          <c:showSerName val="0"/>
          <c:showPercent val="0"/>
          <c:showBubbleSize val="0"/>
        </c:dLbls>
        <c:gapWidth val="40"/>
        <c:overlap val="100"/>
        <c:axId val="-80988064"/>
        <c:axId val="-76095472"/>
      </c:barChart>
      <c:catAx>
        <c:axId val="-8098806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095472"/>
        <c:crosses val="autoZero"/>
        <c:auto val="1"/>
        <c:lblAlgn val="ctr"/>
        <c:lblOffset val="0"/>
        <c:noMultiLvlLbl val="0"/>
      </c:catAx>
      <c:valAx>
        <c:axId val="-76095472"/>
        <c:scaling>
          <c:orientation val="minMax"/>
          <c:max val="1"/>
        </c:scaling>
        <c:delete val="1"/>
        <c:axPos val="t"/>
        <c:numFmt formatCode="0%" sourceLinked="1"/>
        <c:majorTickMark val="none"/>
        <c:minorTickMark val="none"/>
        <c:tickLblPos val="nextTo"/>
        <c:crossAx val="-80988064"/>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BIC</c:v>
                </c:pt>
                <c:pt idx="4">
                  <c:v>North America</c:v>
                </c:pt>
                <c:pt idx="5">
                  <c:v>Middle East/Africa</c:v>
                </c:pt>
                <c:pt idx="6">
                  <c:v>Europe</c:v>
                </c:pt>
                <c:pt idx="7">
                  <c:v>G-8 Countries</c:v>
                </c:pt>
                <c:pt idx="8">
                  <c:v>LATAM</c:v>
                </c:pt>
              </c:strCache>
            </c:strRef>
          </c:cat>
          <c:val>
            <c:numRef>
              <c:f>Sheet1!$B$2:$B$10</c:f>
              <c:numCache>
                <c:formatCode>General</c:formatCode>
                <c:ptCount val="9"/>
                <c:pt idx="0" formatCode="0%">
                  <c:v>0.13</c:v>
                </c:pt>
                <c:pt idx="2" formatCode="0%">
                  <c:v>0.13</c:v>
                </c:pt>
                <c:pt idx="3" formatCode="0%">
                  <c:v>0.18</c:v>
                </c:pt>
                <c:pt idx="4" formatCode="0%">
                  <c:v>0.11</c:v>
                </c:pt>
                <c:pt idx="5" formatCode="0%">
                  <c:v>0.18</c:v>
                </c:pt>
                <c:pt idx="6" formatCode="0%">
                  <c:v>7.0000000000000007E-2</c:v>
                </c:pt>
                <c:pt idx="7" formatCode="0%">
                  <c:v>7.0000000000000007E-2</c:v>
                </c:pt>
                <c:pt idx="8" formatCode="0%">
                  <c:v>7.0000000000000007E-2</c:v>
                </c:pt>
              </c:numCache>
            </c:numRef>
          </c:val>
          <c:extLst>
            <c:ext xmlns:c16="http://schemas.microsoft.com/office/drawing/2014/chart" uri="{C3380CC4-5D6E-409C-BE32-E72D297353CC}">
              <c16:uniqueId val="{00000000-3570-4378-9CBF-643418ECC5B1}"/>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BIC</c:v>
                </c:pt>
                <c:pt idx="4">
                  <c:v>North America</c:v>
                </c:pt>
                <c:pt idx="5">
                  <c:v>Middle East/Africa</c:v>
                </c:pt>
                <c:pt idx="6">
                  <c:v>Europe</c:v>
                </c:pt>
                <c:pt idx="7">
                  <c:v>G-8 Countries</c:v>
                </c:pt>
                <c:pt idx="8">
                  <c:v>LATAM</c:v>
                </c:pt>
              </c:strCache>
            </c:strRef>
          </c:cat>
          <c:val>
            <c:numRef>
              <c:f>Sheet1!$C$2:$C$10</c:f>
              <c:numCache>
                <c:formatCode>General</c:formatCode>
                <c:ptCount val="9"/>
                <c:pt idx="0" formatCode="0%">
                  <c:v>0.38</c:v>
                </c:pt>
                <c:pt idx="2" formatCode="0%">
                  <c:v>0.42</c:v>
                </c:pt>
                <c:pt idx="3" formatCode="0%">
                  <c:v>0.38</c:v>
                </c:pt>
                <c:pt idx="4" formatCode="0%">
                  <c:v>0.42</c:v>
                </c:pt>
                <c:pt idx="5" formatCode="0%">
                  <c:v>0.32</c:v>
                </c:pt>
                <c:pt idx="6" formatCode="0%">
                  <c:v>0.4</c:v>
                </c:pt>
                <c:pt idx="7" formatCode="0%">
                  <c:v>0.4</c:v>
                </c:pt>
                <c:pt idx="8" formatCode="0%">
                  <c:v>0.24</c:v>
                </c:pt>
              </c:numCache>
            </c:numRef>
          </c:val>
          <c:extLst>
            <c:ext xmlns:c16="http://schemas.microsoft.com/office/drawing/2014/chart" uri="{C3380CC4-5D6E-409C-BE32-E72D297353CC}">
              <c16:uniqueId val="{00000001-3570-4378-9CBF-643418ECC5B1}"/>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BIC</c:v>
                </c:pt>
                <c:pt idx="4">
                  <c:v>North America</c:v>
                </c:pt>
                <c:pt idx="5">
                  <c:v>Middle East/Africa</c:v>
                </c:pt>
                <c:pt idx="6">
                  <c:v>Europe</c:v>
                </c:pt>
                <c:pt idx="7">
                  <c:v>G-8 Countries</c:v>
                </c:pt>
                <c:pt idx="8">
                  <c:v>LATAM</c:v>
                </c:pt>
              </c:strCache>
            </c:strRef>
          </c:cat>
          <c:val>
            <c:numRef>
              <c:f>Sheet1!$D$2:$D$10</c:f>
              <c:numCache>
                <c:formatCode>General</c:formatCode>
                <c:ptCount val="9"/>
                <c:pt idx="0" formatCode="0%">
                  <c:v>0.51</c:v>
                </c:pt>
                <c:pt idx="2" formatCode="0%">
                  <c:v>0.55000000000000004</c:v>
                </c:pt>
                <c:pt idx="3" formatCode="0%">
                  <c:v>0.55000000000000004</c:v>
                </c:pt>
                <c:pt idx="4" formatCode="0%">
                  <c:v>0.53</c:v>
                </c:pt>
                <c:pt idx="5" formatCode="0%">
                  <c:v>0.51</c:v>
                </c:pt>
                <c:pt idx="6" formatCode="0%">
                  <c:v>0.48</c:v>
                </c:pt>
                <c:pt idx="7" formatCode="0%">
                  <c:v>0.47</c:v>
                </c:pt>
                <c:pt idx="8" formatCode="0%">
                  <c:v>0.3</c:v>
                </c:pt>
              </c:numCache>
            </c:numRef>
          </c:val>
          <c:extLst>
            <c:ext xmlns:c16="http://schemas.microsoft.com/office/drawing/2014/chart" uri="{C3380CC4-5D6E-409C-BE32-E72D297353CC}">
              <c16:uniqueId val="{00000002-3570-4378-9CBF-643418ECC5B1}"/>
            </c:ext>
          </c:extLst>
        </c:ser>
        <c:dLbls>
          <c:showLegendKey val="0"/>
          <c:showVal val="0"/>
          <c:showCatName val="0"/>
          <c:showSerName val="0"/>
          <c:showPercent val="0"/>
          <c:showBubbleSize val="0"/>
        </c:dLbls>
        <c:gapWidth val="94"/>
        <c:overlap val="100"/>
        <c:axId val="-76604112"/>
        <c:axId val="-76601552"/>
      </c:barChart>
      <c:catAx>
        <c:axId val="-76604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601552"/>
        <c:crosses val="autoZero"/>
        <c:auto val="1"/>
        <c:lblAlgn val="ctr"/>
        <c:lblOffset val="0"/>
        <c:noMultiLvlLbl val="0"/>
      </c:catAx>
      <c:valAx>
        <c:axId val="-76601552"/>
        <c:scaling>
          <c:orientation val="minMax"/>
          <c:max val="1"/>
        </c:scaling>
        <c:delete val="1"/>
        <c:axPos val="t"/>
        <c:numFmt formatCode="0%" sourceLinked="1"/>
        <c:majorTickMark val="none"/>
        <c:minorTickMark val="none"/>
        <c:tickLblPos val="nextTo"/>
        <c:crossAx val="-76604112"/>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India</c:v>
                </c:pt>
                <c:pt idx="4">
                  <c:v>China</c:v>
                </c:pt>
                <c:pt idx="5">
                  <c:v>Nigeria</c:v>
                </c:pt>
                <c:pt idx="6">
                  <c:v>Kenya</c:v>
                </c:pt>
                <c:pt idx="7">
                  <c:v>Indonesia</c:v>
                </c:pt>
                <c:pt idx="8">
                  <c:v>Pakistan</c:v>
                </c:pt>
                <c:pt idx="9">
                  <c:v>Egypt</c:v>
                </c:pt>
                <c:pt idx="10">
                  <c:v>Turkey</c:v>
                </c:pt>
                <c:pt idx="11">
                  <c:v>Hong Kong (China)</c:v>
                </c:pt>
                <c:pt idx="12">
                  <c:v>South Africa</c:v>
                </c:pt>
                <c:pt idx="13">
                  <c:v>Australia</c:v>
                </c:pt>
                <c:pt idx="14">
                  <c:v>Brazil</c:v>
                </c:pt>
                <c:pt idx="15">
                  <c:v>Sweden</c:v>
                </c:pt>
                <c:pt idx="16">
                  <c:v>Italy</c:v>
                </c:pt>
                <c:pt idx="17">
                  <c:v>Great Britain</c:v>
                </c:pt>
                <c:pt idx="18">
                  <c:v>Poland</c:v>
                </c:pt>
                <c:pt idx="19">
                  <c:v>Canada</c:v>
                </c:pt>
                <c:pt idx="20">
                  <c:v>US</c:v>
                </c:pt>
                <c:pt idx="21">
                  <c:v>Mexico</c:v>
                </c:pt>
                <c:pt idx="22">
                  <c:v>South Korea</c:v>
                </c:pt>
                <c:pt idx="23">
                  <c:v>Germany</c:v>
                </c:pt>
                <c:pt idx="24">
                  <c:v>Japan</c:v>
                </c:pt>
                <c:pt idx="25">
                  <c:v>France</c:v>
                </c:pt>
              </c:strCache>
            </c:strRef>
          </c:cat>
          <c:val>
            <c:numRef>
              <c:f>Sheet1!$B$2:$B$27</c:f>
              <c:numCache>
                <c:formatCode>General</c:formatCode>
                <c:ptCount val="26"/>
                <c:pt idx="0" formatCode="0%">
                  <c:v>0.1</c:v>
                </c:pt>
                <c:pt idx="2" formatCode="0%">
                  <c:v>0.27</c:v>
                </c:pt>
                <c:pt idx="3" formatCode="0%">
                  <c:v>0.19</c:v>
                </c:pt>
                <c:pt idx="4" formatCode="0%">
                  <c:v>0.14000000000000001</c:v>
                </c:pt>
                <c:pt idx="5" formatCode="0%">
                  <c:v>0.2</c:v>
                </c:pt>
                <c:pt idx="6" formatCode="0%">
                  <c:v>0.26</c:v>
                </c:pt>
                <c:pt idx="7" formatCode="0%">
                  <c:v>0.17</c:v>
                </c:pt>
                <c:pt idx="8" formatCode="0%">
                  <c:v>0.23</c:v>
                </c:pt>
                <c:pt idx="9" formatCode="0%">
                  <c:v>0.16</c:v>
                </c:pt>
                <c:pt idx="10" formatCode="0%">
                  <c:v>0.11</c:v>
                </c:pt>
                <c:pt idx="11" formatCode="0%">
                  <c:v>0.04</c:v>
                </c:pt>
                <c:pt idx="12" formatCode="0%">
                  <c:v>0.08</c:v>
                </c:pt>
                <c:pt idx="13" formatCode="0%">
                  <c:v>0.04</c:v>
                </c:pt>
                <c:pt idx="14" formatCode="0%">
                  <c:v>0.08</c:v>
                </c:pt>
                <c:pt idx="15" formatCode="0%">
                  <c:v>0.05</c:v>
                </c:pt>
                <c:pt idx="16" formatCode="0%">
                  <c:v>0.06</c:v>
                </c:pt>
                <c:pt idx="17" formatCode="0%">
                  <c:v>0.05</c:v>
                </c:pt>
                <c:pt idx="18" formatCode="0%">
                  <c:v>0.03</c:v>
                </c:pt>
                <c:pt idx="19" formatCode="0%">
                  <c:v>0.05</c:v>
                </c:pt>
                <c:pt idx="20" formatCode="0%">
                  <c:v>0.08</c:v>
                </c:pt>
                <c:pt idx="21" formatCode="0%">
                  <c:v>7.0000000000000007E-2</c:v>
                </c:pt>
                <c:pt idx="22" formatCode="0%">
                  <c:v>0.03</c:v>
                </c:pt>
                <c:pt idx="23" formatCode="0%">
                  <c:v>0.05</c:v>
                </c:pt>
                <c:pt idx="24" formatCode="0%">
                  <c:v>0.03</c:v>
                </c:pt>
                <c:pt idx="25" formatCode="0%">
                  <c:v>0.03</c:v>
                </c:pt>
              </c:numCache>
            </c:numRef>
          </c:val>
          <c:extLst>
            <c:ext xmlns:c16="http://schemas.microsoft.com/office/drawing/2014/chart" uri="{C3380CC4-5D6E-409C-BE32-E72D297353CC}">
              <c16:uniqueId val="{00000000-3267-4C8D-9363-B76DC0F873B9}"/>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India</c:v>
                </c:pt>
                <c:pt idx="4">
                  <c:v>China</c:v>
                </c:pt>
                <c:pt idx="5">
                  <c:v>Nigeria</c:v>
                </c:pt>
                <c:pt idx="6">
                  <c:v>Kenya</c:v>
                </c:pt>
                <c:pt idx="7">
                  <c:v>Indonesia</c:v>
                </c:pt>
                <c:pt idx="8">
                  <c:v>Pakistan</c:v>
                </c:pt>
                <c:pt idx="9">
                  <c:v>Egypt</c:v>
                </c:pt>
                <c:pt idx="10">
                  <c:v>Turkey</c:v>
                </c:pt>
                <c:pt idx="11">
                  <c:v>Hong Kong (China)</c:v>
                </c:pt>
                <c:pt idx="12">
                  <c:v>South Africa</c:v>
                </c:pt>
                <c:pt idx="13">
                  <c:v>Australia</c:v>
                </c:pt>
                <c:pt idx="14">
                  <c:v>Brazil</c:v>
                </c:pt>
                <c:pt idx="15">
                  <c:v>Sweden</c:v>
                </c:pt>
                <c:pt idx="16">
                  <c:v>Italy</c:v>
                </c:pt>
                <c:pt idx="17">
                  <c:v>Great Britain</c:v>
                </c:pt>
                <c:pt idx="18">
                  <c:v>Poland</c:v>
                </c:pt>
                <c:pt idx="19">
                  <c:v>Canada</c:v>
                </c:pt>
                <c:pt idx="20">
                  <c:v>US</c:v>
                </c:pt>
                <c:pt idx="21">
                  <c:v>Mexico</c:v>
                </c:pt>
                <c:pt idx="22">
                  <c:v>South Korea</c:v>
                </c:pt>
                <c:pt idx="23">
                  <c:v>Germany</c:v>
                </c:pt>
                <c:pt idx="24">
                  <c:v>Japan</c:v>
                </c:pt>
                <c:pt idx="25">
                  <c:v>France</c:v>
                </c:pt>
              </c:strCache>
            </c:strRef>
          </c:cat>
          <c:val>
            <c:numRef>
              <c:f>Sheet1!$C$2:$C$27</c:f>
              <c:numCache>
                <c:formatCode>General</c:formatCode>
                <c:ptCount val="26"/>
                <c:pt idx="0" formatCode="0%">
                  <c:v>0.33</c:v>
                </c:pt>
                <c:pt idx="2" formatCode="0%">
                  <c:v>0.4</c:v>
                </c:pt>
                <c:pt idx="3" formatCode="0%">
                  <c:v>0.46</c:v>
                </c:pt>
                <c:pt idx="4" formatCode="0%">
                  <c:v>0.5</c:v>
                </c:pt>
                <c:pt idx="5" formatCode="0%">
                  <c:v>0.41</c:v>
                </c:pt>
                <c:pt idx="6" formatCode="0%">
                  <c:v>0.34</c:v>
                </c:pt>
                <c:pt idx="7" formatCode="0%">
                  <c:v>0.42</c:v>
                </c:pt>
                <c:pt idx="8" formatCode="0%">
                  <c:v>0.36</c:v>
                </c:pt>
                <c:pt idx="9" formatCode="0%">
                  <c:v>0.35</c:v>
                </c:pt>
                <c:pt idx="10" formatCode="0%">
                  <c:v>0.32</c:v>
                </c:pt>
                <c:pt idx="11" formatCode="0%">
                  <c:v>0.39</c:v>
                </c:pt>
                <c:pt idx="12" formatCode="0%">
                  <c:v>0.31</c:v>
                </c:pt>
                <c:pt idx="13" formatCode="0%">
                  <c:v>0.36</c:v>
                </c:pt>
                <c:pt idx="14" formatCode="0%">
                  <c:v>0.31</c:v>
                </c:pt>
                <c:pt idx="15" formatCode="0%">
                  <c:v>0.34</c:v>
                </c:pt>
                <c:pt idx="16" formatCode="0%">
                  <c:v>0.32</c:v>
                </c:pt>
                <c:pt idx="17" formatCode="0%">
                  <c:v>0.3</c:v>
                </c:pt>
                <c:pt idx="18" formatCode="0%">
                  <c:v>0.31</c:v>
                </c:pt>
                <c:pt idx="19" formatCode="0%">
                  <c:v>0.28999999999999998</c:v>
                </c:pt>
                <c:pt idx="20" formatCode="0%">
                  <c:v>0.26</c:v>
                </c:pt>
                <c:pt idx="21" formatCode="0%">
                  <c:v>0.23</c:v>
                </c:pt>
                <c:pt idx="22" formatCode="0%">
                  <c:v>0.26</c:v>
                </c:pt>
                <c:pt idx="23" formatCode="0%">
                  <c:v>0.23</c:v>
                </c:pt>
                <c:pt idx="24" formatCode="0%">
                  <c:v>0.19</c:v>
                </c:pt>
                <c:pt idx="25" formatCode="0%">
                  <c:v>0.18</c:v>
                </c:pt>
              </c:numCache>
            </c:numRef>
          </c:val>
          <c:extLst>
            <c:ext xmlns:c16="http://schemas.microsoft.com/office/drawing/2014/chart" uri="{C3380CC4-5D6E-409C-BE32-E72D297353CC}">
              <c16:uniqueId val="{00000001-3267-4C8D-9363-B76DC0F873B9}"/>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India</c:v>
                </c:pt>
                <c:pt idx="4">
                  <c:v>China</c:v>
                </c:pt>
                <c:pt idx="5">
                  <c:v>Nigeria</c:v>
                </c:pt>
                <c:pt idx="6">
                  <c:v>Kenya</c:v>
                </c:pt>
                <c:pt idx="7">
                  <c:v>Indonesia</c:v>
                </c:pt>
                <c:pt idx="8">
                  <c:v>Pakistan</c:v>
                </c:pt>
                <c:pt idx="9">
                  <c:v>Egypt</c:v>
                </c:pt>
                <c:pt idx="10">
                  <c:v>Turkey</c:v>
                </c:pt>
                <c:pt idx="11">
                  <c:v>Hong Kong (China)</c:v>
                </c:pt>
                <c:pt idx="12">
                  <c:v>South Africa</c:v>
                </c:pt>
                <c:pt idx="13">
                  <c:v>Australia</c:v>
                </c:pt>
                <c:pt idx="14">
                  <c:v>Brazil</c:v>
                </c:pt>
                <c:pt idx="15">
                  <c:v>Sweden</c:v>
                </c:pt>
                <c:pt idx="16">
                  <c:v>Italy</c:v>
                </c:pt>
                <c:pt idx="17">
                  <c:v>Great Britain</c:v>
                </c:pt>
                <c:pt idx="18">
                  <c:v>Poland</c:v>
                </c:pt>
                <c:pt idx="19">
                  <c:v>Canada</c:v>
                </c:pt>
                <c:pt idx="20">
                  <c:v>US</c:v>
                </c:pt>
                <c:pt idx="21">
                  <c:v>Mexico</c:v>
                </c:pt>
                <c:pt idx="22">
                  <c:v>South Korea</c:v>
                </c:pt>
                <c:pt idx="23">
                  <c:v>Germany</c:v>
                </c:pt>
                <c:pt idx="24">
                  <c:v>Japan</c:v>
                </c:pt>
                <c:pt idx="25">
                  <c:v>France</c:v>
                </c:pt>
              </c:strCache>
            </c:strRef>
          </c:cat>
          <c:val>
            <c:numRef>
              <c:f>Sheet1!$D$2:$D$27</c:f>
              <c:numCache>
                <c:formatCode>General</c:formatCode>
                <c:ptCount val="26"/>
                <c:pt idx="0" formatCode="0%">
                  <c:v>0.43</c:v>
                </c:pt>
                <c:pt idx="2" formatCode="0%">
                  <c:v>0.68</c:v>
                </c:pt>
                <c:pt idx="3" formatCode="0%">
                  <c:v>0.66</c:v>
                </c:pt>
                <c:pt idx="4" formatCode="0%">
                  <c:v>0.64</c:v>
                </c:pt>
                <c:pt idx="5" formatCode="0%">
                  <c:v>0.61</c:v>
                </c:pt>
                <c:pt idx="6" formatCode="0%">
                  <c:v>0.6</c:v>
                </c:pt>
                <c:pt idx="7" formatCode="0%">
                  <c:v>0.59</c:v>
                </c:pt>
                <c:pt idx="8" formatCode="0%">
                  <c:v>0.59</c:v>
                </c:pt>
                <c:pt idx="9" formatCode="0%">
                  <c:v>0.5</c:v>
                </c:pt>
                <c:pt idx="10" formatCode="0%">
                  <c:v>0.43</c:v>
                </c:pt>
                <c:pt idx="11" formatCode="0%">
                  <c:v>0.43</c:v>
                </c:pt>
                <c:pt idx="12" formatCode="0%">
                  <c:v>0.4</c:v>
                </c:pt>
                <c:pt idx="13" formatCode="0%">
                  <c:v>0.4</c:v>
                </c:pt>
                <c:pt idx="14" formatCode="0%">
                  <c:v>0.4</c:v>
                </c:pt>
                <c:pt idx="15" formatCode="0%">
                  <c:v>0.39</c:v>
                </c:pt>
                <c:pt idx="16" formatCode="0%">
                  <c:v>0.38</c:v>
                </c:pt>
                <c:pt idx="17" formatCode="0%">
                  <c:v>0.35</c:v>
                </c:pt>
                <c:pt idx="18" formatCode="0%">
                  <c:v>0.34</c:v>
                </c:pt>
                <c:pt idx="19" formatCode="0%">
                  <c:v>0.34</c:v>
                </c:pt>
                <c:pt idx="20" formatCode="0%">
                  <c:v>0.34</c:v>
                </c:pt>
                <c:pt idx="21" formatCode="0%">
                  <c:v>0.28999999999999998</c:v>
                </c:pt>
                <c:pt idx="22" formatCode="0%">
                  <c:v>0.28999999999999998</c:v>
                </c:pt>
                <c:pt idx="23" formatCode="0%">
                  <c:v>0.28000000000000003</c:v>
                </c:pt>
                <c:pt idx="24" formatCode="0%">
                  <c:v>0.22</c:v>
                </c:pt>
                <c:pt idx="25" formatCode="0%">
                  <c:v>0.21</c:v>
                </c:pt>
              </c:numCache>
            </c:numRef>
          </c:val>
          <c:extLst>
            <c:ext xmlns:c16="http://schemas.microsoft.com/office/drawing/2014/chart" uri="{C3380CC4-5D6E-409C-BE32-E72D297353CC}">
              <c16:uniqueId val="{00000002-3267-4C8D-9363-B76DC0F873B9}"/>
            </c:ext>
          </c:extLst>
        </c:ser>
        <c:dLbls>
          <c:showLegendKey val="0"/>
          <c:showVal val="0"/>
          <c:showCatName val="0"/>
          <c:showSerName val="0"/>
          <c:showPercent val="0"/>
          <c:showBubbleSize val="0"/>
        </c:dLbls>
        <c:gapWidth val="40"/>
        <c:overlap val="100"/>
        <c:axId val="-61969104"/>
        <c:axId val="-61966272"/>
      </c:barChart>
      <c:catAx>
        <c:axId val="-6196910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66272"/>
        <c:crosses val="autoZero"/>
        <c:auto val="1"/>
        <c:lblAlgn val="ctr"/>
        <c:lblOffset val="0"/>
        <c:noMultiLvlLbl val="0"/>
      </c:catAx>
      <c:valAx>
        <c:axId val="-61966272"/>
        <c:scaling>
          <c:orientation val="minMax"/>
          <c:max val="1"/>
        </c:scaling>
        <c:delete val="1"/>
        <c:axPos val="t"/>
        <c:numFmt formatCode="0%" sourceLinked="1"/>
        <c:majorTickMark val="none"/>
        <c:minorTickMark val="none"/>
        <c:tickLblPos val="nextTo"/>
        <c:crossAx val="-61969104"/>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APAC</c:v>
                </c:pt>
                <c:pt idx="5">
                  <c:v>North America</c:v>
                </c:pt>
                <c:pt idx="6">
                  <c:v>LATAM</c:v>
                </c:pt>
                <c:pt idx="7">
                  <c:v>Europe</c:v>
                </c:pt>
                <c:pt idx="8">
                  <c:v>G-8 Countries</c:v>
                </c:pt>
              </c:strCache>
            </c:strRef>
          </c:cat>
          <c:val>
            <c:numRef>
              <c:f>Sheet1!$B$2:$B$10</c:f>
              <c:numCache>
                <c:formatCode>General</c:formatCode>
                <c:ptCount val="9"/>
                <c:pt idx="0" formatCode="0%">
                  <c:v>0.1</c:v>
                </c:pt>
                <c:pt idx="2" formatCode="0%">
                  <c:v>0.14000000000000001</c:v>
                </c:pt>
                <c:pt idx="3" formatCode="0%">
                  <c:v>0.15</c:v>
                </c:pt>
                <c:pt idx="4" formatCode="0%">
                  <c:v>0.09</c:v>
                </c:pt>
                <c:pt idx="5" formatCode="0%">
                  <c:v>7.0000000000000007E-2</c:v>
                </c:pt>
                <c:pt idx="6" formatCode="0%">
                  <c:v>7.0000000000000007E-2</c:v>
                </c:pt>
                <c:pt idx="7" formatCode="0%">
                  <c:v>0.04</c:v>
                </c:pt>
                <c:pt idx="8" formatCode="0%">
                  <c:v>0.05</c:v>
                </c:pt>
              </c:numCache>
            </c:numRef>
          </c:val>
          <c:extLst>
            <c:ext xmlns:c16="http://schemas.microsoft.com/office/drawing/2014/chart" uri="{C3380CC4-5D6E-409C-BE32-E72D297353CC}">
              <c16:uniqueId val="{00000000-3570-4378-9CBF-643418ECC5B1}"/>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APAC</c:v>
                </c:pt>
                <c:pt idx="5">
                  <c:v>North America</c:v>
                </c:pt>
                <c:pt idx="6">
                  <c:v>LATAM</c:v>
                </c:pt>
                <c:pt idx="7">
                  <c:v>Europe</c:v>
                </c:pt>
                <c:pt idx="8">
                  <c:v>G-8 Countries</c:v>
                </c:pt>
              </c:strCache>
            </c:strRef>
          </c:cat>
          <c:val>
            <c:numRef>
              <c:f>Sheet1!$C$2:$C$10</c:f>
              <c:numCache>
                <c:formatCode>General</c:formatCode>
                <c:ptCount val="9"/>
                <c:pt idx="0" formatCode="0%">
                  <c:v>0.33</c:v>
                </c:pt>
                <c:pt idx="2" formatCode="0%">
                  <c:v>0.43</c:v>
                </c:pt>
                <c:pt idx="3" formatCode="0%">
                  <c:v>0.33</c:v>
                </c:pt>
                <c:pt idx="4" formatCode="0%">
                  <c:v>0.37</c:v>
                </c:pt>
                <c:pt idx="5" formatCode="0%">
                  <c:v>0.28000000000000003</c:v>
                </c:pt>
                <c:pt idx="6" formatCode="0%">
                  <c:v>0.27</c:v>
                </c:pt>
                <c:pt idx="7" formatCode="0%">
                  <c:v>0.28000000000000003</c:v>
                </c:pt>
                <c:pt idx="8" formatCode="0%">
                  <c:v>0.26</c:v>
                </c:pt>
              </c:numCache>
            </c:numRef>
          </c:val>
          <c:extLst>
            <c:ext xmlns:c16="http://schemas.microsoft.com/office/drawing/2014/chart" uri="{C3380CC4-5D6E-409C-BE32-E72D297353CC}">
              <c16:uniqueId val="{00000001-3570-4378-9CBF-643418ECC5B1}"/>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APAC</c:v>
                </c:pt>
                <c:pt idx="5">
                  <c:v>North America</c:v>
                </c:pt>
                <c:pt idx="6">
                  <c:v>LATAM</c:v>
                </c:pt>
                <c:pt idx="7">
                  <c:v>Europe</c:v>
                </c:pt>
                <c:pt idx="8">
                  <c:v>G-8 Countries</c:v>
                </c:pt>
              </c:strCache>
            </c:strRef>
          </c:cat>
          <c:val>
            <c:numRef>
              <c:f>Sheet1!$D$2:$D$10</c:f>
              <c:numCache>
                <c:formatCode>General</c:formatCode>
                <c:ptCount val="9"/>
                <c:pt idx="0" formatCode="0%">
                  <c:v>0.43</c:v>
                </c:pt>
                <c:pt idx="2" formatCode="0%">
                  <c:v>0.56999999999999995</c:v>
                </c:pt>
                <c:pt idx="3" formatCode="0%">
                  <c:v>0.48</c:v>
                </c:pt>
                <c:pt idx="4" formatCode="0%">
                  <c:v>0.46</c:v>
                </c:pt>
                <c:pt idx="5" formatCode="0%">
                  <c:v>0.34</c:v>
                </c:pt>
                <c:pt idx="6" formatCode="0%">
                  <c:v>0.34</c:v>
                </c:pt>
                <c:pt idx="7" formatCode="0%">
                  <c:v>0.33</c:v>
                </c:pt>
                <c:pt idx="8" formatCode="0%">
                  <c:v>0.3</c:v>
                </c:pt>
              </c:numCache>
            </c:numRef>
          </c:val>
          <c:extLst>
            <c:ext xmlns:c16="http://schemas.microsoft.com/office/drawing/2014/chart" uri="{C3380CC4-5D6E-409C-BE32-E72D297353CC}">
              <c16:uniqueId val="{00000002-3570-4378-9CBF-643418ECC5B1}"/>
            </c:ext>
          </c:extLst>
        </c:ser>
        <c:dLbls>
          <c:showLegendKey val="0"/>
          <c:showVal val="0"/>
          <c:showCatName val="0"/>
          <c:showSerName val="0"/>
          <c:showPercent val="0"/>
          <c:showBubbleSize val="0"/>
        </c:dLbls>
        <c:gapWidth val="94"/>
        <c:overlap val="100"/>
        <c:axId val="-77319520"/>
        <c:axId val="-77316688"/>
      </c:barChart>
      <c:catAx>
        <c:axId val="-77319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316688"/>
        <c:crosses val="autoZero"/>
        <c:auto val="1"/>
        <c:lblAlgn val="ctr"/>
        <c:lblOffset val="0"/>
        <c:noMultiLvlLbl val="0"/>
      </c:catAx>
      <c:valAx>
        <c:axId val="-77316688"/>
        <c:scaling>
          <c:orientation val="minMax"/>
          <c:max val="1"/>
        </c:scaling>
        <c:delete val="1"/>
        <c:axPos val="t"/>
        <c:numFmt formatCode="0%" sourceLinked="1"/>
        <c:majorTickMark val="none"/>
        <c:minorTickMark val="none"/>
        <c:tickLblPos val="nextTo"/>
        <c:crossAx val="-77319520"/>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Sheet1!$B$2:$B$8</c:f>
              <c:numCache>
                <c:formatCode>0%</c:formatCode>
                <c:ptCount val="7"/>
                <c:pt idx="0">
                  <c:v>0.16</c:v>
                </c:pt>
                <c:pt idx="1">
                  <c:v>0.17</c:v>
                </c:pt>
                <c:pt idx="2">
                  <c:v>0.14000000000000001</c:v>
                </c:pt>
                <c:pt idx="3">
                  <c:v>0.12</c:v>
                </c:pt>
                <c:pt idx="4">
                  <c:v>0.13</c:v>
                </c:pt>
                <c:pt idx="5">
                  <c:v>0.13</c:v>
                </c:pt>
                <c:pt idx="6">
                  <c:v>0.1</c:v>
                </c:pt>
              </c:numCache>
            </c:numRef>
          </c:val>
          <c:extLst>
            <c:ext xmlns:c16="http://schemas.microsoft.com/office/drawing/2014/chart" uri="{C3380CC4-5D6E-409C-BE32-E72D297353CC}">
              <c16:uniqueId val="{00000000-3BBF-4CD4-8F1F-B2881799698C}"/>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Sheet1!$C$2:$C$8</c:f>
              <c:numCache>
                <c:formatCode>0%</c:formatCode>
                <c:ptCount val="7"/>
                <c:pt idx="0">
                  <c:v>0.5</c:v>
                </c:pt>
                <c:pt idx="1">
                  <c:v>0.48</c:v>
                </c:pt>
                <c:pt idx="2">
                  <c:v>0.47</c:v>
                </c:pt>
                <c:pt idx="3">
                  <c:v>0.43</c:v>
                </c:pt>
                <c:pt idx="4">
                  <c:v>0.41</c:v>
                </c:pt>
                <c:pt idx="5">
                  <c:v>0.38</c:v>
                </c:pt>
                <c:pt idx="6">
                  <c:v>0.33</c:v>
                </c:pt>
              </c:numCache>
            </c:numRef>
          </c:val>
          <c:extLst>
            <c:ext xmlns:c16="http://schemas.microsoft.com/office/drawing/2014/chart" uri="{C3380CC4-5D6E-409C-BE32-E72D297353CC}">
              <c16:uniqueId val="{00000001-3BBF-4CD4-8F1F-B2881799698C}"/>
            </c:ext>
          </c:extLst>
        </c:ser>
        <c:ser>
          <c:idx val="2"/>
          <c:order val="2"/>
          <c:tx>
            <c:strRef>
              <c:f>Sheet1!$D$1</c:f>
              <c:strCache>
                <c:ptCount val="1"/>
                <c:pt idx="0">
                  <c:v>Total Agree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Sheet1!$D$2:$D$8</c:f>
              <c:numCache>
                <c:formatCode>0%</c:formatCode>
                <c:ptCount val="7"/>
                <c:pt idx="0">
                  <c:v>0.66</c:v>
                </c:pt>
                <c:pt idx="1">
                  <c:v>0.65</c:v>
                </c:pt>
                <c:pt idx="2">
                  <c:v>0.62</c:v>
                </c:pt>
                <c:pt idx="3">
                  <c:v>0.56000000000000005</c:v>
                </c:pt>
                <c:pt idx="4">
                  <c:v>0.54</c:v>
                </c:pt>
                <c:pt idx="5">
                  <c:v>0.51</c:v>
                </c:pt>
                <c:pt idx="6">
                  <c:v>0.43</c:v>
                </c:pt>
              </c:numCache>
            </c:numRef>
          </c:val>
          <c:extLst>
            <c:ext xmlns:c16="http://schemas.microsoft.com/office/drawing/2014/chart" uri="{C3380CC4-5D6E-409C-BE32-E72D297353CC}">
              <c16:uniqueId val="{00000002-3BBF-4CD4-8F1F-B2881799698C}"/>
            </c:ext>
          </c:extLst>
        </c:ser>
        <c:dLbls>
          <c:showLegendKey val="0"/>
          <c:showVal val="0"/>
          <c:showCatName val="0"/>
          <c:showSerName val="0"/>
          <c:showPercent val="0"/>
          <c:showBubbleSize val="0"/>
        </c:dLbls>
        <c:gapWidth val="175"/>
        <c:overlap val="100"/>
        <c:axId val="-61595312"/>
        <c:axId val="-61592048"/>
      </c:barChart>
      <c:catAx>
        <c:axId val="-61595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92048"/>
        <c:crosses val="autoZero"/>
        <c:auto val="1"/>
        <c:lblAlgn val="ctr"/>
        <c:lblOffset val="0"/>
        <c:noMultiLvlLbl val="0"/>
      </c:catAx>
      <c:valAx>
        <c:axId val="-61592048"/>
        <c:scaling>
          <c:orientation val="minMax"/>
          <c:max val="1"/>
        </c:scaling>
        <c:delete val="1"/>
        <c:axPos val="t"/>
        <c:numFmt formatCode="0%" sourceLinked="1"/>
        <c:majorTickMark val="none"/>
        <c:minorTickMark val="none"/>
        <c:tickLblPos val="nextTo"/>
        <c:crossAx val="-61595312"/>
        <c:crosses val="autoZero"/>
        <c:crossBetween val="between"/>
      </c:valAx>
      <c:spPr>
        <a:noFill/>
        <a:ln>
          <a:noFill/>
        </a:ln>
        <a:effectLst/>
      </c:spPr>
    </c:plotArea>
    <c:legend>
      <c:legendPos val="b"/>
      <c:layout>
        <c:manualLayout>
          <c:xMode val="edge"/>
          <c:yMode val="edge"/>
          <c:x val="0.47036399095946302"/>
          <c:y val="0.91103883753661197"/>
          <c:w val="0.523888420197474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C953-4A9B-B0B9-21837C2EB666}"/>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C953-4A9B-B0B9-21837C2EB666}"/>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C953-4A9B-B0B9-21837C2EB666}"/>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953-4A9B-B0B9-21837C2EB66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Internet is not secure</c:v>
                </c:pt>
                <c:pt idx="1">
                  <c:v>The Internet is not reliable</c:v>
                </c:pt>
                <c:pt idx="2">
                  <c:v>The Internet is controlled by corporate elites</c:v>
                </c:pt>
                <c:pt idx="3">
                  <c:v>The Internet is controlled by my government</c:v>
                </c:pt>
                <c:pt idx="4">
                  <c:v>The Internet does not allow me to communicate privately</c:v>
                </c:pt>
                <c:pt idx="5">
                  <c:v>The Internet is controlled by foreign governments</c:v>
                </c:pt>
                <c:pt idx="6">
                  <c:v>The Internet does not allow me to access the content I want</c:v>
                </c:pt>
                <c:pt idx="7">
                  <c:v>Other</c:v>
                </c:pt>
              </c:strCache>
            </c:strRef>
          </c:cat>
          <c:val>
            <c:numRef>
              <c:f>Sheet1!$B$2:$B$9</c:f>
              <c:numCache>
                <c:formatCode>0%</c:formatCode>
                <c:ptCount val="8"/>
                <c:pt idx="0">
                  <c:v>0.65</c:v>
                </c:pt>
                <c:pt idx="1">
                  <c:v>0.4</c:v>
                </c:pt>
                <c:pt idx="2">
                  <c:v>0.28999999999999998</c:v>
                </c:pt>
                <c:pt idx="3">
                  <c:v>0.28000000000000003</c:v>
                </c:pt>
                <c:pt idx="4">
                  <c:v>0.27</c:v>
                </c:pt>
                <c:pt idx="5">
                  <c:v>0.26</c:v>
                </c:pt>
                <c:pt idx="6">
                  <c:v>0.11</c:v>
                </c:pt>
                <c:pt idx="7">
                  <c:v>0.09</c:v>
                </c:pt>
              </c:numCache>
            </c:numRef>
          </c:val>
          <c:extLst>
            <c:ext xmlns:c16="http://schemas.microsoft.com/office/drawing/2014/chart" uri="{C3380CC4-5D6E-409C-BE32-E72D297353CC}">
              <c16:uniqueId val="{00000008-C953-4A9B-B0B9-21837C2EB666}"/>
            </c:ext>
          </c:extLst>
        </c:ser>
        <c:dLbls>
          <c:showLegendKey val="0"/>
          <c:showVal val="0"/>
          <c:showCatName val="0"/>
          <c:showSerName val="0"/>
          <c:showPercent val="0"/>
          <c:showBubbleSize val="0"/>
        </c:dLbls>
        <c:gapWidth val="139"/>
        <c:axId val="-66472736"/>
        <c:axId val="-79729248"/>
      </c:barChart>
      <c:catAx>
        <c:axId val="-66472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729248"/>
        <c:crosses val="autoZero"/>
        <c:auto val="1"/>
        <c:lblAlgn val="ctr"/>
        <c:lblOffset val="0"/>
        <c:noMultiLvlLbl val="0"/>
      </c:catAx>
      <c:valAx>
        <c:axId val="-79729248"/>
        <c:scaling>
          <c:orientation val="minMax"/>
          <c:max val="1"/>
        </c:scaling>
        <c:delete val="1"/>
        <c:axPos val="t"/>
        <c:numFmt formatCode="0%" sourceLinked="1"/>
        <c:majorTickMark val="none"/>
        <c:minorTickMark val="none"/>
        <c:tickLblPos val="nextTo"/>
        <c:crossAx val="-6647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BF7D-43CF-8C08-7FD9F3995764}"/>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BF7D-43CF-8C08-7FD9F3995764}"/>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BF7D-43CF-8C08-7FD9F3995764}"/>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BF7D-43CF-8C08-7FD9F3995764}"/>
              </c:ext>
            </c:extLst>
          </c:dPt>
          <c:dPt>
            <c:idx val="12"/>
            <c:invertIfNegative val="0"/>
            <c:bubble3D val="0"/>
            <c:spPr>
              <a:solidFill>
                <a:schemeClr val="accent4"/>
              </a:solidFill>
              <a:ln>
                <a:solidFill>
                  <a:schemeClr val="bg1"/>
                </a:solidFill>
              </a:ln>
              <a:effectLst/>
            </c:spPr>
            <c:extLst>
              <c:ext xmlns:c16="http://schemas.microsoft.com/office/drawing/2014/chart" uri="{C3380CC4-5D6E-409C-BE32-E72D297353CC}">
                <c16:uniqueId val="{00000009-A567-4CA7-A7D0-9B8B569E4BEA}"/>
              </c:ext>
            </c:extLst>
          </c:dPt>
          <c:dPt>
            <c:idx val="13"/>
            <c:invertIfNegative val="0"/>
            <c:bubble3D val="0"/>
            <c:spPr>
              <a:solidFill>
                <a:schemeClr val="bg2"/>
              </a:solidFill>
              <a:ln>
                <a:solidFill>
                  <a:schemeClr val="bg1"/>
                </a:solidFill>
              </a:ln>
              <a:effectLst/>
            </c:spPr>
            <c:extLst>
              <c:ext xmlns:c16="http://schemas.microsoft.com/office/drawing/2014/chart" uri="{C3380CC4-5D6E-409C-BE32-E72D297353CC}">
                <c16:uniqueId val="{00000008-A567-4CA7-A7D0-9B8B569E4B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Disclose less personal information online</c:v>
                </c:pt>
                <c:pt idx="1">
                  <c:v>Take greater care to secure your device</c:v>
                </c:pt>
                <c:pt idx="2">
                  <c:v>Use the Internet more selectively</c:v>
                </c:pt>
                <c:pt idx="3">
                  <c:v>Self-censor what you say online</c:v>
                </c:pt>
                <c:pt idx="4">
                  <c:v>Limit the type of online applications you use</c:v>
                </c:pt>
                <c:pt idx="5">
                  <c:v>Limit the number of online applications you use</c:v>
                </c:pt>
                <c:pt idx="6">
                  <c:v>Use more encryption</c:v>
                </c:pt>
                <c:pt idx="7">
                  <c:v>Limit how much you use online applications</c:v>
                </c:pt>
                <c:pt idx="8">
                  <c:v>Make fewer online purchases</c:v>
                </c:pt>
                <c:pt idx="9">
                  <c:v>Use more false personal information online</c:v>
                </c:pt>
                <c:pt idx="10">
                  <c:v>Use the Internet less often</c:v>
                </c:pt>
                <c:pt idx="11">
                  <c:v>Use technological tools (e.g. VPN or Tor)</c:v>
                </c:pt>
                <c:pt idx="12">
                  <c:v>Other</c:v>
                </c:pt>
                <c:pt idx="13">
                  <c:v>None of the above</c:v>
                </c:pt>
              </c:strCache>
            </c:strRef>
          </c:cat>
          <c:val>
            <c:numRef>
              <c:f>Sheet1!$B$2:$B$15</c:f>
              <c:numCache>
                <c:formatCode>0%</c:formatCode>
                <c:ptCount val="14"/>
                <c:pt idx="0">
                  <c:v>0.49</c:v>
                </c:pt>
                <c:pt idx="1">
                  <c:v>0.4</c:v>
                </c:pt>
                <c:pt idx="2">
                  <c:v>0.4</c:v>
                </c:pt>
                <c:pt idx="3">
                  <c:v>0.28999999999999998</c:v>
                </c:pt>
                <c:pt idx="4">
                  <c:v>0.26</c:v>
                </c:pt>
                <c:pt idx="5">
                  <c:v>0.23</c:v>
                </c:pt>
                <c:pt idx="6">
                  <c:v>0.2</c:v>
                </c:pt>
                <c:pt idx="7">
                  <c:v>0.2</c:v>
                </c:pt>
                <c:pt idx="8">
                  <c:v>0.19</c:v>
                </c:pt>
                <c:pt idx="9">
                  <c:v>0.14000000000000001</c:v>
                </c:pt>
                <c:pt idx="10">
                  <c:v>0.12</c:v>
                </c:pt>
                <c:pt idx="11">
                  <c:v>0.11</c:v>
                </c:pt>
                <c:pt idx="12">
                  <c:v>0.03</c:v>
                </c:pt>
                <c:pt idx="13">
                  <c:v>0.14000000000000001</c:v>
                </c:pt>
              </c:numCache>
            </c:numRef>
          </c:val>
          <c:extLst>
            <c:ext xmlns:c16="http://schemas.microsoft.com/office/drawing/2014/chart" uri="{C3380CC4-5D6E-409C-BE32-E72D297353CC}">
              <c16:uniqueId val="{00000008-BF7D-43CF-8C08-7FD9F3995764}"/>
            </c:ext>
          </c:extLst>
        </c:ser>
        <c:dLbls>
          <c:showLegendKey val="0"/>
          <c:showVal val="0"/>
          <c:showCatName val="0"/>
          <c:showSerName val="0"/>
          <c:showPercent val="0"/>
          <c:showBubbleSize val="0"/>
        </c:dLbls>
        <c:gapWidth val="115"/>
        <c:axId val="-79850912"/>
        <c:axId val="-79848592"/>
      </c:barChart>
      <c:catAx>
        <c:axId val="-7985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848592"/>
        <c:crosses val="autoZero"/>
        <c:auto val="1"/>
        <c:lblAlgn val="ctr"/>
        <c:lblOffset val="0"/>
        <c:noMultiLvlLbl val="0"/>
      </c:catAx>
      <c:valAx>
        <c:axId val="-79848592"/>
        <c:scaling>
          <c:orientation val="minMax"/>
          <c:max val="1"/>
        </c:scaling>
        <c:delete val="1"/>
        <c:axPos val="t"/>
        <c:numFmt formatCode="0%" sourceLinked="1"/>
        <c:majorTickMark val="none"/>
        <c:minorTickMark val="none"/>
        <c:tickLblPos val="nextTo"/>
        <c:crossAx val="-7985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161448568929"/>
          <c:y val="3.3212560386473397E-2"/>
          <c:w val="0.52283855143107105"/>
          <c:h val="0.93357487922705296"/>
        </c:manualLayout>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2"/>
            <c:invertIfNegative val="0"/>
            <c:bubble3D val="0"/>
            <c:spPr>
              <a:solidFill>
                <a:schemeClr val="bg2"/>
              </a:solidFill>
              <a:ln>
                <a:solidFill>
                  <a:schemeClr val="bg1"/>
                </a:solidFill>
              </a:ln>
              <a:effectLst/>
            </c:spPr>
            <c:extLst>
              <c:ext xmlns:c16="http://schemas.microsoft.com/office/drawing/2014/chart" uri="{C3380CC4-5D6E-409C-BE32-E72D297353CC}">
                <c16:uniqueId val="{00000000-5071-4544-B03C-D8C625B59BD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Avoiding opening emails from unknown email addresses</c:v>
                </c:pt>
                <c:pt idx="1">
                  <c:v>Using antivirus software</c:v>
                </c:pt>
                <c:pt idx="2">
                  <c:v>Avoiding certain Internet sites</c:v>
                </c:pt>
                <c:pt idx="3">
                  <c:v>Avoiding certain Internet sites and web applications</c:v>
                </c:pt>
                <c:pt idx="4">
                  <c:v>Changing your password regularly</c:v>
                </c:pt>
                <c:pt idx="5">
                  <c:v>Cutting down on the amount of biographically accurate information you divulge online</c:v>
                </c:pt>
                <c:pt idx="6">
                  <c:v>Self-censoring what you say online</c:v>
                </c:pt>
                <c:pt idx="7">
                  <c:v>Doing fewer financial transactions online</c:v>
                </c:pt>
                <c:pt idx="8">
                  <c:v>Changing who you communicate with</c:v>
                </c:pt>
                <c:pt idx="9">
                  <c:v>Making fewer on-line purchases</c:v>
                </c:pt>
                <c:pt idx="10">
                  <c:v>Closing Facebook and other social media accounts, etc.</c:v>
                </c:pt>
                <c:pt idx="11">
                  <c:v>Using the Internet less often</c:v>
                </c:pt>
                <c:pt idx="12">
                  <c:v>None of these</c:v>
                </c:pt>
              </c:strCache>
            </c:strRef>
          </c:cat>
          <c:val>
            <c:numRef>
              <c:f>Sheet1!$B$2:$B$14</c:f>
              <c:numCache>
                <c:formatCode>0%</c:formatCode>
                <c:ptCount val="13"/>
                <c:pt idx="0">
                  <c:v>0.45</c:v>
                </c:pt>
                <c:pt idx="1">
                  <c:v>0.38</c:v>
                </c:pt>
                <c:pt idx="2">
                  <c:v>0.37</c:v>
                </c:pt>
                <c:pt idx="3">
                  <c:v>0.31</c:v>
                </c:pt>
                <c:pt idx="4">
                  <c:v>0.31</c:v>
                </c:pt>
                <c:pt idx="5">
                  <c:v>0.28999999999999998</c:v>
                </c:pt>
                <c:pt idx="6">
                  <c:v>0.22</c:v>
                </c:pt>
                <c:pt idx="7">
                  <c:v>0.15</c:v>
                </c:pt>
                <c:pt idx="8">
                  <c:v>0.14000000000000001</c:v>
                </c:pt>
                <c:pt idx="9">
                  <c:v>0.13</c:v>
                </c:pt>
                <c:pt idx="10">
                  <c:v>0.1</c:v>
                </c:pt>
                <c:pt idx="11">
                  <c:v>0.09</c:v>
                </c:pt>
                <c:pt idx="12">
                  <c:v>0.19</c:v>
                </c:pt>
              </c:numCache>
            </c:numRef>
          </c:val>
          <c:extLst>
            <c:ext xmlns:c16="http://schemas.microsoft.com/office/drawing/2014/chart" uri="{C3380CC4-5D6E-409C-BE32-E72D297353CC}">
              <c16:uniqueId val="{00000000-B28E-4461-9443-7F9CEB7163F8}"/>
            </c:ext>
          </c:extLst>
        </c:ser>
        <c:dLbls>
          <c:showLegendKey val="0"/>
          <c:showVal val="0"/>
          <c:showCatName val="0"/>
          <c:showSerName val="0"/>
          <c:showPercent val="0"/>
          <c:showBubbleSize val="0"/>
        </c:dLbls>
        <c:gapWidth val="115"/>
        <c:axId val="-83578848"/>
        <c:axId val="-83549600"/>
      </c:barChart>
      <c:catAx>
        <c:axId val="-83578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549600"/>
        <c:crosses val="autoZero"/>
        <c:auto val="1"/>
        <c:lblAlgn val="ctr"/>
        <c:lblOffset val="0"/>
        <c:noMultiLvlLbl val="0"/>
      </c:catAx>
      <c:valAx>
        <c:axId val="-83549600"/>
        <c:scaling>
          <c:orientation val="minMax"/>
          <c:max val="1"/>
        </c:scaling>
        <c:delete val="1"/>
        <c:axPos val="t"/>
        <c:numFmt formatCode="0%" sourceLinked="1"/>
        <c:majorTickMark val="none"/>
        <c:minorTickMark val="none"/>
        <c:tickLblPos val="nextTo"/>
        <c:crossAx val="-8357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65F7-4C19-B39F-2E96AAC0CE0D}"/>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65F7-4C19-B39F-2E96AAC0CE0D}"/>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65F7-4C19-B39F-2E96AAC0CE0D}"/>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65F7-4C19-B39F-2E96AAC0CE0D}"/>
              </c:ext>
            </c:extLst>
          </c:dPt>
          <c:dPt>
            <c:idx val="8"/>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CA8D-406F-843C-9835E626B0B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My Internet service provider does not protect my privacy</c:v>
                </c:pt>
                <c:pt idx="1">
                  <c:v>My Internet service provider is monitoring my Internet use</c:v>
                </c:pt>
                <c:pt idx="2">
                  <c:v>My Internet service provider is not secure</c:v>
                </c:pt>
                <c:pt idx="3">
                  <c:v>My Internet service provider is not reliable</c:v>
                </c:pt>
                <c:pt idx="4">
                  <c:v>My Internet service provider is controlled by my government</c:v>
                </c:pt>
                <c:pt idx="5">
                  <c:v>My Internet service provider is controlled by corporate elites</c:v>
                </c:pt>
                <c:pt idx="6">
                  <c:v>My Internet service provider is controlled by foreign governments</c:v>
                </c:pt>
                <c:pt idx="7">
                  <c:v>My Internet service provider does not allow me to reach the content I want</c:v>
                </c:pt>
                <c:pt idx="8">
                  <c:v>Other</c:v>
                </c:pt>
              </c:strCache>
            </c:strRef>
          </c:cat>
          <c:val>
            <c:numRef>
              <c:f>Sheet1!$B$2:$B$10</c:f>
              <c:numCache>
                <c:formatCode>0%</c:formatCode>
                <c:ptCount val="9"/>
                <c:pt idx="0">
                  <c:v>0.33</c:v>
                </c:pt>
                <c:pt idx="1">
                  <c:v>0.3</c:v>
                </c:pt>
                <c:pt idx="2">
                  <c:v>0.28000000000000003</c:v>
                </c:pt>
                <c:pt idx="3">
                  <c:v>0.27</c:v>
                </c:pt>
                <c:pt idx="4">
                  <c:v>0.24</c:v>
                </c:pt>
                <c:pt idx="5">
                  <c:v>0.22</c:v>
                </c:pt>
                <c:pt idx="6">
                  <c:v>0.15</c:v>
                </c:pt>
                <c:pt idx="7">
                  <c:v>0.12</c:v>
                </c:pt>
                <c:pt idx="8">
                  <c:v>0.18</c:v>
                </c:pt>
              </c:numCache>
            </c:numRef>
          </c:val>
          <c:extLst>
            <c:ext xmlns:c16="http://schemas.microsoft.com/office/drawing/2014/chart" uri="{C3380CC4-5D6E-409C-BE32-E72D297353CC}">
              <c16:uniqueId val="{00000008-65F7-4C19-B39F-2E96AAC0CE0D}"/>
            </c:ext>
          </c:extLst>
        </c:ser>
        <c:dLbls>
          <c:showLegendKey val="0"/>
          <c:showVal val="0"/>
          <c:showCatName val="0"/>
          <c:showSerName val="0"/>
          <c:showPercent val="0"/>
          <c:showBubbleSize val="0"/>
        </c:dLbls>
        <c:gapWidth val="139"/>
        <c:axId val="-76424608"/>
        <c:axId val="-76422832"/>
      </c:barChart>
      <c:catAx>
        <c:axId val="-76424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422832"/>
        <c:crosses val="autoZero"/>
        <c:auto val="1"/>
        <c:lblAlgn val="ctr"/>
        <c:lblOffset val="0"/>
        <c:noMultiLvlLbl val="0"/>
      </c:catAx>
      <c:valAx>
        <c:axId val="-76422832"/>
        <c:scaling>
          <c:orientation val="minMax"/>
          <c:max val="1"/>
        </c:scaling>
        <c:delete val="1"/>
        <c:axPos val="t"/>
        <c:numFmt formatCode="0%" sourceLinked="1"/>
        <c:majorTickMark val="none"/>
        <c:minorTickMark val="none"/>
        <c:tickLblPos val="nextTo"/>
        <c:crossAx val="-764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98C8-4390-A682-CC3BBD531FE7}"/>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98C8-4390-A682-CC3BBD531FE7}"/>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98C8-4390-A682-CC3BBD531FE7}"/>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98C8-4390-A682-CC3BBD531FE7}"/>
              </c:ext>
            </c:extLst>
          </c:dPt>
          <c:dPt>
            <c:idx val="12"/>
            <c:invertIfNegative val="0"/>
            <c:bubble3D val="0"/>
            <c:spPr>
              <a:solidFill>
                <a:schemeClr val="accent4"/>
              </a:solidFill>
              <a:ln>
                <a:solidFill>
                  <a:schemeClr val="bg1"/>
                </a:solidFill>
              </a:ln>
              <a:effectLst/>
            </c:spPr>
            <c:extLst>
              <c:ext xmlns:c16="http://schemas.microsoft.com/office/drawing/2014/chart" uri="{C3380CC4-5D6E-409C-BE32-E72D297353CC}">
                <c16:uniqueId val="{00000009-A2A5-43E7-9E22-C9E389369EB7}"/>
              </c:ext>
            </c:extLst>
          </c:dPt>
          <c:dPt>
            <c:idx val="13"/>
            <c:invertIfNegative val="0"/>
            <c:bubble3D val="0"/>
            <c:spPr>
              <a:solidFill>
                <a:schemeClr val="bg2"/>
              </a:solidFill>
              <a:ln>
                <a:solidFill>
                  <a:schemeClr val="bg1"/>
                </a:solidFill>
              </a:ln>
              <a:effectLst/>
            </c:spPr>
            <c:extLst>
              <c:ext xmlns:c16="http://schemas.microsoft.com/office/drawing/2014/chart" uri="{C3380CC4-5D6E-409C-BE32-E72D297353CC}">
                <c16:uniqueId val="{00000008-A2A5-43E7-9E22-C9E389369E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Disclose less personal information online</c:v>
                </c:pt>
                <c:pt idx="1">
                  <c:v>Use the Internet more selectively</c:v>
                </c:pt>
                <c:pt idx="2">
                  <c:v>Self-censor what you say online</c:v>
                </c:pt>
                <c:pt idx="3">
                  <c:v>Limit the type of online applications you use</c:v>
                </c:pt>
                <c:pt idx="4">
                  <c:v>Limit the number of online applications you use</c:v>
                </c:pt>
                <c:pt idx="5">
                  <c:v>Limit how much you use online applications</c:v>
                </c:pt>
                <c:pt idx="6">
                  <c:v>Use technological tools to protect my privacy online</c:v>
                </c:pt>
                <c:pt idx="7">
                  <c:v>Use the Internet less often</c:v>
                </c:pt>
                <c:pt idx="8">
                  <c:v>Use more false personal information online</c:v>
                </c:pt>
                <c:pt idx="9">
                  <c:v>Use end-to-end encryption</c:v>
                </c:pt>
                <c:pt idx="10">
                  <c:v>Use a VPN and/or Tor</c:v>
                </c:pt>
                <c:pt idx="11">
                  <c:v>Change Internet provider</c:v>
                </c:pt>
                <c:pt idx="12">
                  <c:v>Other</c:v>
                </c:pt>
                <c:pt idx="13">
                  <c:v>None of the above</c:v>
                </c:pt>
              </c:strCache>
            </c:strRef>
          </c:cat>
          <c:val>
            <c:numRef>
              <c:f>Sheet1!$B$2:$B$15</c:f>
              <c:numCache>
                <c:formatCode>0%</c:formatCode>
                <c:ptCount val="14"/>
                <c:pt idx="0">
                  <c:v>0.37</c:v>
                </c:pt>
                <c:pt idx="1">
                  <c:v>0.28999999999999998</c:v>
                </c:pt>
                <c:pt idx="2">
                  <c:v>0.23</c:v>
                </c:pt>
                <c:pt idx="3">
                  <c:v>0.19</c:v>
                </c:pt>
                <c:pt idx="4">
                  <c:v>0.19</c:v>
                </c:pt>
                <c:pt idx="5">
                  <c:v>0.17</c:v>
                </c:pt>
                <c:pt idx="6">
                  <c:v>0.16</c:v>
                </c:pt>
                <c:pt idx="7">
                  <c:v>0.13</c:v>
                </c:pt>
                <c:pt idx="8">
                  <c:v>0.11</c:v>
                </c:pt>
                <c:pt idx="9">
                  <c:v>0.11</c:v>
                </c:pt>
                <c:pt idx="10">
                  <c:v>0.1</c:v>
                </c:pt>
                <c:pt idx="11">
                  <c:v>0.08</c:v>
                </c:pt>
                <c:pt idx="12">
                  <c:v>0.04</c:v>
                </c:pt>
                <c:pt idx="13">
                  <c:v>0.21</c:v>
                </c:pt>
              </c:numCache>
            </c:numRef>
          </c:val>
          <c:extLst>
            <c:ext xmlns:c16="http://schemas.microsoft.com/office/drawing/2014/chart" uri="{C3380CC4-5D6E-409C-BE32-E72D297353CC}">
              <c16:uniqueId val="{00000008-98C8-4390-A682-CC3BBD531FE7}"/>
            </c:ext>
          </c:extLst>
        </c:ser>
        <c:dLbls>
          <c:showLegendKey val="0"/>
          <c:showVal val="0"/>
          <c:showCatName val="0"/>
          <c:showSerName val="0"/>
          <c:showPercent val="0"/>
          <c:showBubbleSize val="0"/>
        </c:dLbls>
        <c:gapWidth val="115"/>
        <c:axId val="-61028512"/>
        <c:axId val="-61026304"/>
      </c:barChart>
      <c:catAx>
        <c:axId val="-6102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026304"/>
        <c:crosses val="autoZero"/>
        <c:auto val="1"/>
        <c:lblAlgn val="ctr"/>
        <c:lblOffset val="0"/>
        <c:noMultiLvlLbl val="0"/>
      </c:catAx>
      <c:valAx>
        <c:axId val="-61026304"/>
        <c:scaling>
          <c:orientation val="minMax"/>
          <c:max val="1"/>
        </c:scaling>
        <c:delete val="1"/>
        <c:axPos val="t"/>
        <c:numFmt formatCode="0%" sourceLinked="1"/>
        <c:majorTickMark val="none"/>
        <c:minorTickMark val="none"/>
        <c:tickLblPos val="nextTo"/>
        <c:crossAx val="-6102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8555-4214-8C0D-8618BAAB5113}"/>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8555-4214-8C0D-8618BAAB5113}"/>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8555-4214-8C0D-8618BAAB5113}"/>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8555-4214-8C0D-8618BAAB5113}"/>
              </c:ext>
            </c:extLst>
          </c:dPt>
          <c:dPt>
            <c:idx val="10"/>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54E2-4D23-ACF5-A7373E1F933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Internet search engines monitor what I search</c:v>
                </c:pt>
                <c:pt idx="1">
                  <c:v>Internet search engines do targeted advertising</c:v>
                </c:pt>
                <c:pt idx="2">
                  <c:v>Internet search engines are not secure</c:v>
                </c:pt>
                <c:pt idx="3">
                  <c:v>Internet search engines are not private</c:v>
                </c:pt>
                <c:pt idx="4">
                  <c:v>Internet search engines are controlled by corporate elites</c:v>
                </c:pt>
                <c:pt idx="5">
                  <c:v>Internet search engine results are not reliable</c:v>
                </c:pt>
                <c:pt idx="6">
                  <c:v>Internet search engines are controlled by my government</c:v>
                </c:pt>
                <c:pt idx="7">
                  <c:v>Internet search engines are controlled by the U.S. government, specifically</c:v>
                </c:pt>
                <c:pt idx="8">
                  <c:v>Internet search engines are controlled by foreign governments</c:v>
                </c:pt>
                <c:pt idx="9">
                  <c:v>Internet search engines do not provide the right content</c:v>
                </c:pt>
                <c:pt idx="10">
                  <c:v>Other</c:v>
                </c:pt>
              </c:strCache>
            </c:strRef>
          </c:cat>
          <c:val>
            <c:numRef>
              <c:f>Sheet1!$B$2:$B$12</c:f>
              <c:numCache>
                <c:formatCode>0%</c:formatCode>
                <c:ptCount val="11"/>
                <c:pt idx="0">
                  <c:v>0.4</c:v>
                </c:pt>
                <c:pt idx="1">
                  <c:v>0.38</c:v>
                </c:pt>
                <c:pt idx="2">
                  <c:v>0.34</c:v>
                </c:pt>
                <c:pt idx="3">
                  <c:v>0.33</c:v>
                </c:pt>
                <c:pt idx="4">
                  <c:v>0.25</c:v>
                </c:pt>
                <c:pt idx="5">
                  <c:v>0.23</c:v>
                </c:pt>
                <c:pt idx="6">
                  <c:v>0.18</c:v>
                </c:pt>
                <c:pt idx="7">
                  <c:v>0.17</c:v>
                </c:pt>
                <c:pt idx="8">
                  <c:v>0.17</c:v>
                </c:pt>
                <c:pt idx="9">
                  <c:v>0.14000000000000001</c:v>
                </c:pt>
                <c:pt idx="10">
                  <c:v>0.13</c:v>
                </c:pt>
              </c:numCache>
            </c:numRef>
          </c:val>
          <c:extLst>
            <c:ext xmlns:c16="http://schemas.microsoft.com/office/drawing/2014/chart" uri="{C3380CC4-5D6E-409C-BE32-E72D297353CC}">
              <c16:uniqueId val="{00000008-8555-4214-8C0D-8618BAAB5113}"/>
            </c:ext>
          </c:extLst>
        </c:ser>
        <c:dLbls>
          <c:showLegendKey val="0"/>
          <c:showVal val="0"/>
          <c:showCatName val="0"/>
          <c:showSerName val="0"/>
          <c:showPercent val="0"/>
          <c:showBubbleSize val="0"/>
        </c:dLbls>
        <c:gapWidth val="115"/>
        <c:axId val="-76495072"/>
        <c:axId val="-76492752"/>
      </c:barChart>
      <c:catAx>
        <c:axId val="-76495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492752"/>
        <c:crosses val="autoZero"/>
        <c:auto val="1"/>
        <c:lblAlgn val="ctr"/>
        <c:lblOffset val="0"/>
        <c:noMultiLvlLbl val="0"/>
      </c:catAx>
      <c:valAx>
        <c:axId val="-76492752"/>
        <c:scaling>
          <c:orientation val="minMax"/>
          <c:max val="1"/>
        </c:scaling>
        <c:delete val="1"/>
        <c:axPos val="t"/>
        <c:numFmt formatCode="0%" sourceLinked="1"/>
        <c:majorTickMark val="none"/>
        <c:minorTickMark val="none"/>
        <c:tickLblPos val="nextTo"/>
        <c:crossAx val="-76495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FD98-4009-8231-FEA74EAE006E}"/>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FD98-4009-8231-FEA74EAE006E}"/>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FD98-4009-8231-FEA74EAE006E}"/>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FD98-4009-8231-FEA74EAE006E}"/>
              </c:ext>
            </c:extLst>
          </c:dPt>
          <c:dPt>
            <c:idx val="12"/>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4E21-4D3A-815A-6BE796E64A79}"/>
              </c:ext>
            </c:extLst>
          </c:dPt>
          <c:dPt>
            <c:idx val="13"/>
            <c:invertIfNegative val="0"/>
            <c:bubble3D val="0"/>
            <c:spPr>
              <a:solidFill>
                <a:schemeClr val="bg2"/>
              </a:solidFill>
              <a:ln>
                <a:solidFill>
                  <a:schemeClr val="bg1"/>
                </a:solidFill>
              </a:ln>
              <a:effectLst/>
            </c:spPr>
            <c:extLst>
              <c:ext xmlns:c16="http://schemas.microsoft.com/office/drawing/2014/chart" uri="{C3380CC4-5D6E-409C-BE32-E72D297353CC}">
                <c16:uniqueId val="{00000009-4E21-4D3A-815A-6BE796E64A7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Disclose less personal information online</c:v>
                </c:pt>
                <c:pt idx="1">
                  <c:v>Self-censor what you say online</c:v>
                </c:pt>
                <c:pt idx="2">
                  <c:v>Limit the type of online applications you use</c:v>
                </c:pt>
                <c:pt idx="3">
                  <c:v>Limit the number of online applications you use</c:v>
                </c:pt>
                <c:pt idx="4">
                  <c:v>Limit how much you use online applications</c:v>
                </c:pt>
                <c:pt idx="5">
                  <c:v>Use the Internet search engines less often</c:v>
                </c:pt>
                <c:pt idx="6">
                  <c:v>Use the Internet less often</c:v>
                </c:pt>
                <c:pt idx="7">
                  <c:v>Use more false personal information online</c:v>
                </c:pt>
                <c:pt idx="8">
                  <c:v>Use HTTPS everywhere</c:v>
                </c:pt>
                <c:pt idx="9">
                  <c:v>Use technological tools (e.g. VPN or Tor) to protect my privacy online</c:v>
                </c:pt>
                <c:pt idx="10">
                  <c:v>Use plug-ins/extension to block tracking (e.g. BetterPrivacy)</c:v>
                </c:pt>
                <c:pt idx="11">
                  <c:v>Use more privacy-respecting search engines (e.g. DuckDuckGo)</c:v>
                </c:pt>
                <c:pt idx="12">
                  <c:v>Other</c:v>
                </c:pt>
                <c:pt idx="13">
                  <c:v>None of the above</c:v>
                </c:pt>
              </c:strCache>
            </c:strRef>
          </c:cat>
          <c:val>
            <c:numRef>
              <c:f>Sheet1!$B$2:$B$15</c:f>
              <c:numCache>
                <c:formatCode>0%</c:formatCode>
                <c:ptCount val="14"/>
                <c:pt idx="0">
                  <c:v>0.38</c:v>
                </c:pt>
                <c:pt idx="1">
                  <c:v>0.22</c:v>
                </c:pt>
                <c:pt idx="2">
                  <c:v>0.19</c:v>
                </c:pt>
                <c:pt idx="3">
                  <c:v>0.19</c:v>
                </c:pt>
                <c:pt idx="4">
                  <c:v>0.18</c:v>
                </c:pt>
                <c:pt idx="5">
                  <c:v>0.14000000000000001</c:v>
                </c:pt>
                <c:pt idx="6">
                  <c:v>0.13</c:v>
                </c:pt>
                <c:pt idx="7">
                  <c:v>0.12</c:v>
                </c:pt>
                <c:pt idx="8">
                  <c:v>0.12</c:v>
                </c:pt>
                <c:pt idx="9">
                  <c:v>0.11</c:v>
                </c:pt>
                <c:pt idx="10">
                  <c:v>0.11</c:v>
                </c:pt>
                <c:pt idx="11">
                  <c:v>0.1</c:v>
                </c:pt>
                <c:pt idx="12">
                  <c:v>0.05</c:v>
                </c:pt>
                <c:pt idx="13">
                  <c:v>0.22</c:v>
                </c:pt>
              </c:numCache>
            </c:numRef>
          </c:val>
          <c:extLst>
            <c:ext xmlns:c16="http://schemas.microsoft.com/office/drawing/2014/chart" uri="{C3380CC4-5D6E-409C-BE32-E72D297353CC}">
              <c16:uniqueId val="{00000008-FD98-4009-8231-FEA74EAE006E}"/>
            </c:ext>
          </c:extLst>
        </c:ser>
        <c:dLbls>
          <c:showLegendKey val="0"/>
          <c:showVal val="0"/>
          <c:showCatName val="0"/>
          <c:showSerName val="0"/>
          <c:showPercent val="0"/>
          <c:showBubbleSize val="0"/>
        </c:dLbls>
        <c:gapWidth val="115"/>
        <c:axId val="-77820528"/>
        <c:axId val="-77836224"/>
      </c:barChart>
      <c:catAx>
        <c:axId val="-77820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836224"/>
        <c:crosses val="autoZero"/>
        <c:auto val="1"/>
        <c:lblAlgn val="ctr"/>
        <c:lblOffset val="0"/>
        <c:noMultiLvlLbl val="0"/>
      </c:catAx>
      <c:valAx>
        <c:axId val="-77836224"/>
        <c:scaling>
          <c:orientation val="minMax"/>
          <c:max val="1"/>
        </c:scaling>
        <c:delete val="1"/>
        <c:axPos val="t"/>
        <c:numFmt formatCode="0%" sourceLinked="1"/>
        <c:majorTickMark val="out"/>
        <c:minorTickMark val="none"/>
        <c:tickLblPos val="nextTo"/>
        <c:crossAx val="-7782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D3B4-4DF4-A641-E892B4B7D162}"/>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D3B4-4DF4-A641-E892B4B7D162}"/>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D3B4-4DF4-A641-E892B4B7D162}"/>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D3B4-4DF4-A641-E892B4B7D162}"/>
              </c:ext>
            </c:extLst>
          </c:dPt>
          <c:dPt>
            <c:idx val="11"/>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01F7-4774-BC42-6C935625AD5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Social media platforms are not secure</c:v>
                </c:pt>
                <c:pt idx="1">
                  <c:v>Social media platforms are not private</c:v>
                </c:pt>
                <c:pt idx="2">
                  <c:v>Social media platforms monitor what I do</c:v>
                </c:pt>
                <c:pt idx="3">
                  <c:v>Social media platforms do targeted advertising</c:v>
                </c:pt>
                <c:pt idx="4">
                  <c:v>Social media platforms are not reliable</c:v>
                </c:pt>
                <c:pt idx="5">
                  <c:v>Social media platforms show me misleading content</c:v>
                </c:pt>
                <c:pt idx="6">
                  <c:v>Social media platforms are controlled by corporate elites</c:v>
                </c:pt>
                <c:pt idx="7">
                  <c:v>Social media platforms are controlled by foreign governments</c:v>
                </c:pt>
                <c:pt idx="8">
                  <c:v>Social media platforms are controlled by my government</c:v>
                </c:pt>
                <c:pt idx="9">
                  <c:v>Social media platforms do not provide the right content</c:v>
                </c:pt>
                <c:pt idx="10">
                  <c:v>Social media platforms are controlled by the US government, specifically</c:v>
                </c:pt>
                <c:pt idx="11">
                  <c:v>Other</c:v>
                </c:pt>
              </c:strCache>
            </c:strRef>
          </c:cat>
          <c:val>
            <c:numRef>
              <c:f>Sheet1!$B$2:$B$13</c:f>
              <c:numCache>
                <c:formatCode>0%</c:formatCode>
                <c:ptCount val="12"/>
                <c:pt idx="0">
                  <c:v>0.44</c:v>
                </c:pt>
                <c:pt idx="1">
                  <c:v>0.41</c:v>
                </c:pt>
                <c:pt idx="2">
                  <c:v>0.38</c:v>
                </c:pt>
                <c:pt idx="3">
                  <c:v>0.36</c:v>
                </c:pt>
                <c:pt idx="4">
                  <c:v>0.36</c:v>
                </c:pt>
                <c:pt idx="5">
                  <c:v>0.28000000000000003</c:v>
                </c:pt>
                <c:pt idx="6">
                  <c:v>0.23</c:v>
                </c:pt>
                <c:pt idx="7">
                  <c:v>0.17</c:v>
                </c:pt>
                <c:pt idx="8">
                  <c:v>0.17</c:v>
                </c:pt>
                <c:pt idx="9">
                  <c:v>0.17</c:v>
                </c:pt>
                <c:pt idx="10">
                  <c:v>0.17</c:v>
                </c:pt>
                <c:pt idx="11">
                  <c:v>0.11</c:v>
                </c:pt>
              </c:numCache>
            </c:numRef>
          </c:val>
          <c:extLst>
            <c:ext xmlns:c16="http://schemas.microsoft.com/office/drawing/2014/chart" uri="{C3380CC4-5D6E-409C-BE32-E72D297353CC}">
              <c16:uniqueId val="{00000008-D3B4-4DF4-A641-E892B4B7D162}"/>
            </c:ext>
          </c:extLst>
        </c:ser>
        <c:dLbls>
          <c:showLegendKey val="0"/>
          <c:showVal val="0"/>
          <c:showCatName val="0"/>
          <c:showSerName val="0"/>
          <c:showPercent val="0"/>
          <c:showBubbleSize val="0"/>
        </c:dLbls>
        <c:gapWidth val="115"/>
        <c:axId val="-78084480"/>
        <c:axId val="-78094400"/>
      </c:barChart>
      <c:catAx>
        <c:axId val="-78084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094400"/>
        <c:crosses val="autoZero"/>
        <c:auto val="1"/>
        <c:lblAlgn val="ctr"/>
        <c:lblOffset val="0"/>
        <c:noMultiLvlLbl val="0"/>
      </c:catAx>
      <c:valAx>
        <c:axId val="-78094400"/>
        <c:scaling>
          <c:orientation val="minMax"/>
          <c:max val="1"/>
        </c:scaling>
        <c:delete val="1"/>
        <c:axPos val="t"/>
        <c:numFmt formatCode="0%" sourceLinked="1"/>
        <c:majorTickMark val="none"/>
        <c:minorTickMark val="none"/>
        <c:tickLblPos val="nextTo"/>
        <c:crossAx val="-78084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D8A4-4B61-89D9-879FECCEF0A4}"/>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D8A4-4B61-89D9-879FECCEF0A4}"/>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D8A4-4B61-89D9-879FECCEF0A4}"/>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D8A4-4B61-89D9-879FECCEF0A4}"/>
              </c:ext>
            </c:extLst>
          </c:dPt>
          <c:dPt>
            <c:idx val="13"/>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8480-4908-B30E-069E97CBFC24}"/>
              </c:ext>
            </c:extLst>
          </c:dPt>
          <c:dPt>
            <c:idx val="14"/>
            <c:invertIfNegative val="0"/>
            <c:bubble3D val="0"/>
            <c:spPr>
              <a:solidFill>
                <a:schemeClr val="bg2"/>
              </a:solidFill>
              <a:ln>
                <a:solidFill>
                  <a:schemeClr val="bg1"/>
                </a:solidFill>
              </a:ln>
              <a:effectLst/>
            </c:spPr>
            <c:extLst>
              <c:ext xmlns:c16="http://schemas.microsoft.com/office/drawing/2014/chart" uri="{C3380CC4-5D6E-409C-BE32-E72D297353CC}">
                <c16:uniqueId val="{00000009-8480-4908-B30E-069E97CBFC2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Disclose less personal information online</c:v>
                </c:pt>
                <c:pt idx="1">
                  <c:v>Use more privacy settings</c:v>
                </c:pt>
                <c:pt idx="2">
                  <c:v>Self-censor what you say online</c:v>
                </c:pt>
                <c:pt idx="3">
                  <c:v>Use social media platforms less often</c:v>
                </c:pt>
                <c:pt idx="4">
                  <c:v>Use less apps within social media platforms</c:v>
                </c:pt>
                <c:pt idx="5">
                  <c:v>Limit the type of online applications you use</c:v>
                </c:pt>
                <c:pt idx="6">
                  <c:v>Limit the number of online applications you use</c:v>
                </c:pt>
                <c:pt idx="7">
                  <c:v>Limit how much you use online applications</c:v>
                </c:pt>
                <c:pt idx="8">
                  <c:v>Use the Internet less often</c:v>
                </c:pt>
                <c:pt idx="9">
                  <c:v>Use more false personal information online</c:v>
                </c:pt>
                <c:pt idx="10">
                  <c:v>Use technological tools (e.g. VPN or Tor) to protect my privacy online.</c:v>
                </c:pt>
                <c:pt idx="11">
                  <c:v>Use end-to-end encryption for communications</c:v>
                </c:pt>
                <c:pt idx="12">
                  <c:v>Change social media platforms</c:v>
                </c:pt>
                <c:pt idx="13">
                  <c:v>Other</c:v>
                </c:pt>
                <c:pt idx="14">
                  <c:v>None of the above</c:v>
                </c:pt>
              </c:strCache>
            </c:strRef>
          </c:cat>
          <c:val>
            <c:numRef>
              <c:f>Sheet1!$B$2:$B$16</c:f>
              <c:numCache>
                <c:formatCode>0%</c:formatCode>
                <c:ptCount val="15"/>
                <c:pt idx="0">
                  <c:v>0.4</c:v>
                </c:pt>
                <c:pt idx="1">
                  <c:v>0.31</c:v>
                </c:pt>
                <c:pt idx="2">
                  <c:v>0.26</c:v>
                </c:pt>
                <c:pt idx="3">
                  <c:v>0.25</c:v>
                </c:pt>
                <c:pt idx="4">
                  <c:v>0.2</c:v>
                </c:pt>
                <c:pt idx="5">
                  <c:v>0.19</c:v>
                </c:pt>
                <c:pt idx="6">
                  <c:v>0.19</c:v>
                </c:pt>
                <c:pt idx="7">
                  <c:v>0.18</c:v>
                </c:pt>
                <c:pt idx="8">
                  <c:v>0.12</c:v>
                </c:pt>
                <c:pt idx="9">
                  <c:v>0.12</c:v>
                </c:pt>
                <c:pt idx="10">
                  <c:v>0.1</c:v>
                </c:pt>
                <c:pt idx="11">
                  <c:v>0.1</c:v>
                </c:pt>
                <c:pt idx="12">
                  <c:v>0.08</c:v>
                </c:pt>
                <c:pt idx="13">
                  <c:v>0.04</c:v>
                </c:pt>
                <c:pt idx="14">
                  <c:v>0.16</c:v>
                </c:pt>
              </c:numCache>
            </c:numRef>
          </c:val>
          <c:extLst>
            <c:ext xmlns:c16="http://schemas.microsoft.com/office/drawing/2014/chart" uri="{C3380CC4-5D6E-409C-BE32-E72D297353CC}">
              <c16:uniqueId val="{00000008-D8A4-4B61-89D9-879FECCEF0A4}"/>
            </c:ext>
          </c:extLst>
        </c:ser>
        <c:dLbls>
          <c:showLegendKey val="0"/>
          <c:showVal val="0"/>
          <c:showCatName val="0"/>
          <c:showSerName val="0"/>
          <c:showPercent val="0"/>
          <c:showBubbleSize val="0"/>
        </c:dLbls>
        <c:gapWidth val="115"/>
        <c:axId val="-64499712"/>
        <c:axId val="-64515424"/>
      </c:barChart>
      <c:catAx>
        <c:axId val="-6449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515424"/>
        <c:crosses val="autoZero"/>
        <c:auto val="1"/>
        <c:lblAlgn val="ctr"/>
        <c:lblOffset val="0"/>
        <c:noMultiLvlLbl val="0"/>
      </c:catAx>
      <c:valAx>
        <c:axId val="-64515424"/>
        <c:scaling>
          <c:orientation val="minMax"/>
          <c:max val="1"/>
        </c:scaling>
        <c:delete val="1"/>
        <c:axPos val="t"/>
        <c:numFmt formatCode="0%" sourceLinked="1"/>
        <c:majorTickMark val="none"/>
        <c:minorTickMark val="none"/>
        <c:tickLblPos val="nextTo"/>
        <c:crossAx val="-6449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7205-4BE6-AFE8-03112E524151}"/>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7205-4BE6-AFE8-03112E524151}"/>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7205-4BE6-AFE8-03112E524151}"/>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7205-4BE6-AFE8-03112E524151}"/>
              </c:ext>
            </c:extLst>
          </c:dPt>
          <c:dPt>
            <c:idx val="7"/>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62DD-467C-8AA9-058DF65E71C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Online and mobile banking platforms are not secure</c:v>
                </c:pt>
                <c:pt idx="1">
                  <c:v>Online and mobile banking platforms might be fake</c:v>
                </c:pt>
                <c:pt idx="2">
                  <c:v>Online and mobile banking platforms are not reliable</c:v>
                </c:pt>
                <c:pt idx="3">
                  <c:v>Online and mobile banking platforms are not private</c:v>
                </c:pt>
                <c:pt idx="4">
                  <c:v>Online and mobile banking platforms are controlled by corporate elites</c:v>
                </c:pt>
                <c:pt idx="5">
                  <c:v>Online and mobile banking platforms are controlled by my government</c:v>
                </c:pt>
                <c:pt idx="6">
                  <c:v>Online and mobile banking platforms are controlled by foreign governments</c:v>
                </c:pt>
                <c:pt idx="7">
                  <c:v>Other</c:v>
                </c:pt>
              </c:strCache>
            </c:strRef>
          </c:cat>
          <c:val>
            <c:numRef>
              <c:f>Sheet1!$B$2:$B$9</c:f>
              <c:numCache>
                <c:formatCode>0%</c:formatCode>
                <c:ptCount val="8"/>
                <c:pt idx="0">
                  <c:v>0.42</c:v>
                </c:pt>
                <c:pt idx="1">
                  <c:v>0.35</c:v>
                </c:pt>
                <c:pt idx="2">
                  <c:v>0.31</c:v>
                </c:pt>
                <c:pt idx="3">
                  <c:v>0.23</c:v>
                </c:pt>
                <c:pt idx="4">
                  <c:v>0.2</c:v>
                </c:pt>
                <c:pt idx="5">
                  <c:v>0.16</c:v>
                </c:pt>
                <c:pt idx="6">
                  <c:v>0.14000000000000001</c:v>
                </c:pt>
                <c:pt idx="7">
                  <c:v>0.18</c:v>
                </c:pt>
              </c:numCache>
            </c:numRef>
          </c:val>
          <c:extLst>
            <c:ext xmlns:c16="http://schemas.microsoft.com/office/drawing/2014/chart" uri="{C3380CC4-5D6E-409C-BE32-E72D297353CC}">
              <c16:uniqueId val="{00000008-7205-4BE6-AFE8-03112E524151}"/>
            </c:ext>
          </c:extLst>
        </c:ser>
        <c:dLbls>
          <c:showLegendKey val="0"/>
          <c:showVal val="0"/>
          <c:showCatName val="0"/>
          <c:showSerName val="0"/>
          <c:showPercent val="0"/>
          <c:showBubbleSize val="0"/>
        </c:dLbls>
        <c:gapWidth val="115"/>
        <c:axId val="-64579056"/>
        <c:axId val="-64576736"/>
      </c:barChart>
      <c:catAx>
        <c:axId val="-64579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576736"/>
        <c:crosses val="autoZero"/>
        <c:auto val="1"/>
        <c:lblAlgn val="ctr"/>
        <c:lblOffset val="0"/>
        <c:noMultiLvlLbl val="0"/>
      </c:catAx>
      <c:valAx>
        <c:axId val="-64576736"/>
        <c:scaling>
          <c:orientation val="minMax"/>
          <c:max val="1"/>
        </c:scaling>
        <c:delete val="1"/>
        <c:axPos val="t"/>
        <c:numFmt formatCode="0%" sourceLinked="1"/>
        <c:majorTickMark val="none"/>
        <c:minorTickMark val="none"/>
        <c:tickLblPos val="nextTo"/>
        <c:crossAx val="-6457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8413-4E6D-875C-EEE02ACD76BB}"/>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8413-4E6D-875C-EEE02ACD76BB}"/>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8413-4E6D-875C-EEE02ACD76BB}"/>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8413-4E6D-875C-EEE02ACD76BB}"/>
              </c:ext>
            </c:extLst>
          </c:dPt>
          <c:dPt>
            <c:idx val="10"/>
            <c:invertIfNegative val="0"/>
            <c:bubble3D val="0"/>
            <c:spPr>
              <a:solidFill>
                <a:schemeClr val="accent4"/>
              </a:solidFill>
              <a:ln>
                <a:solidFill>
                  <a:schemeClr val="bg1"/>
                </a:solidFill>
              </a:ln>
              <a:effectLst/>
            </c:spPr>
            <c:extLst>
              <c:ext xmlns:c16="http://schemas.microsoft.com/office/drawing/2014/chart" uri="{C3380CC4-5D6E-409C-BE32-E72D297353CC}">
                <c16:uniqueId val="{00000009-3709-4070-AEF2-CCAC2D9BB385}"/>
              </c:ext>
            </c:extLst>
          </c:dPt>
          <c:dPt>
            <c:idx val="11"/>
            <c:invertIfNegative val="0"/>
            <c:bubble3D val="0"/>
            <c:spPr>
              <a:solidFill>
                <a:schemeClr val="bg2"/>
              </a:solidFill>
              <a:ln>
                <a:solidFill>
                  <a:schemeClr val="bg1"/>
                </a:solidFill>
              </a:ln>
              <a:effectLst/>
            </c:spPr>
            <c:extLst>
              <c:ext xmlns:c16="http://schemas.microsoft.com/office/drawing/2014/chart" uri="{C3380CC4-5D6E-409C-BE32-E72D297353CC}">
                <c16:uniqueId val="{00000008-3709-4070-AEF2-CCAC2D9BB38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Disclose less personal information online</c:v>
                </c:pt>
                <c:pt idx="1">
                  <c:v>Use online banking and mobile platforms less often</c:v>
                </c:pt>
                <c:pt idx="2">
                  <c:v>Self-censor what you say online</c:v>
                </c:pt>
                <c:pt idx="3">
                  <c:v>Make fewer online purchases</c:v>
                </c:pt>
                <c:pt idx="4">
                  <c:v>Limit how much you use online applications</c:v>
                </c:pt>
                <c:pt idx="5">
                  <c:v>Limit the type of online applications you use</c:v>
                </c:pt>
                <c:pt idx="6">
                  <c:v>Limit the number of online applications you use</c:v>
                </c:pt>
                <c:pt idx="7">
                  <c:v>Use the Internet less often</c:v>
                </c:pt>
                <c:pt idx="8">
                  <c:v>Use more false personal information online</c:v>
                </c:pt>
                <c:pt idx="9">
                  <c:v>Use technological tools (e.g. VPN or Tor) to protect my privacy online.</c:v>
                </c:pt>
                <c:pt idx="10">
                  <c:v>Other</c:v>
                </c:pt>
                <c:pt idx="11">
                  <c:v>None of the above</c:v>
                </c:pt>
              </c:strCache>
            </c:strRef>
          </c:cat>
          <c:val>
            <c:numRef>
              <c:f>Sheet1!$B$2:$B$13</c:f>
              <c:numCache>
                <c:formatCode>0%</c:formatCode>
                <c:ptCount val="12"/>
                <c:pt idx="0">
                  <c:v>0.32</c:v>
                </c:pt>
                <c:pt idx="1">
                  <c:v>0.22</c:v>
                </c:pt>
                <c:pt idx="2">
                  <c:v>0.2</c:v>
                </c:pt>
                <c:pt idx="3">
                  <c:v>0.2</c:v>
                </c:pt>
                <c:pt idx="4">
                  <c:v>0.19</c:v>
                </c:pt>
                <c:pt idx="5">
                  <c:v>0.19</c:v>
                </c:pt>
                <c:pt idx="6">
                  <c:v>0.19</c:v>
                </c:pt>
                <c:pt idx="7">
                  <c:v>0.15</c:v>
                </c:pt>
                <c:pt idx="8">
                  <c:v>0.1</c:v>
                </c:pt>
                <c:pt idx="9">
                  <c:v>0.1</c:v>
                </c:pt>
                <c:pt idx="10">
                  <c:v>0.06</c:v>
                </c:pt>
                <c:pt idx="11">
                  <c:v>0.2</c:v>
                </c:pt>
              </c:numCache>
            </c:numRef>
          </c:val>
          <c:extLst>
            <c:ext xmlns:c16="http://schemas.microsoft.com/office/drawing/2014/chart" uri="{C3380CC4-5D6E-409C-BE32-E72D297353CC}">
              <c16:uniqueId val="{00000008-8413-4E6D-875C-EEE02ACD76BB}"/>
            </c:ext>
          </c:extLst>
        </c:ser>
        <c:dLbls>
          <c:showLegendKey val="0"/>
          <c:showVal val="0"/>
          <c:showCatName val="0"/>
          <c:showSerName val="0"/>
          <c:showPercent val="0"/>
          <c:showBubbleSize val="0"/>
        </c:dLbls>
        <c:gapWidth val="115"/>
        <c:axId val="-63184352"/>
        <c:axId val="-63182576"/>
      </c:barChart>
      <c:catAx>
        <c:axId val="-63184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182576"/>
        <c:crosses val="autoZero"/>
        <c:auto val="1"/>
        <c:lblAlgn val="ctr"/>
        <c:lblOffset val="0"/>
        <c:noMultiLvlLbl val="0"/>
      </c:catAx>
      <c:valAx>
        <c:axId val="-63182576"/>
        <c:scaling>
          <c:orientation val="minMax"/>
          <c:max val="1"/>
        </c:scaling>
        <c:delete val="1"/>
        <c:axPos val="t"/>
        <c:numFmt formatCode="0%" sourceLinked="1"/>
        <c:majorTickMark val="none"/>
        <c:minorTickMark val="none"/>
        <c:tickLblPos val="nextTo"/>
        <c:crossAx val="-631843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3ECA-4522-8491-43D20B3DB022}"/>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3ECA-4522-8491-43D20B3DB022}"/>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3ECA-4522-8491-43D20B3DB022}"/>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3ECA-4522-8491-43D20B3DB022}"/>
              </c:ext>
            </c:extLst>
          </c:dPt>
          <c:dPt>
            <c:idx val="6"/>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CDAA-4771-ADED-A831B3C4E9F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My government is not transparent</c:v>
                </c:pt>
                <c:pt idx="1">
                  <c:v>My government does not protect privacy online</c:v>
                </c:pt>
                <c:pt idx="2">
                  <c:v>My government monitors online activities</c:v>
                </c:pt>
                <c:pt idx="3">
                  <c:v>My government does not promote security online</c:v>
                </c:pt>
                <c:pt idx="4">
                  <c:v>My government restricts content that can be published online</c:v>
                </c:pt>
                <c:pt idx="5">
                  <c:v>My government restricts access to content online</c:v>
                </c:pt>
                <c:pt idx="6">
                  <c:v>Other</c:v>
                </c:pt>
              </c:strCache>
            </c:strRef>
          </c:cat>
          <c:val>
            <c:numRef>
              <c:f>Sheet1!$B$2:$B$8</c:f>
              <c:numCache>
                <c:formatCode>0%</c:formatCode>
                <c:ptCount val="7"/>
                <c:pt idx="0">
                  <c:v>0.51</c:v>
                </c:pt>
                <c:pt idx="1">
                  <c:v>0.38</c:v>
                </c:pt>
                <c:pt idx="2">
                  <c:v>0.35</c:v>
                </c:pt>
                <c:pt idx="3">
                  <c:v>0.33</c:v>
                </c:pt>
                <c:pt idx="4">
                  <c:v>0.2</c:v>
                </c:pt>
                <c:pt idx="5">
                  <c:v>0.18</c:v>
                </c:pt>
                <c:pt idx="6">
                  <c:v>0.15</c:v>
                </c:pt>
              </c:numCache>
            </c:numRef>
          </c:val>
          <c:extLst>
            <c:ext xmlns:c16="http://schemas.microsoft.com/office/drawing/2014/chart" uri="{C3380CC4-5D6E-409C-BE32-E72D297353CC}">
              <c16:uniqueId val="{00000008-3ECA-4522-8491-43D20B3DB022}"/>
            </c:ext>
          </c:extLst>
        </c:ser>
        <c:dLbls>
          <c:showLegendKey val="0"/>
          <c:showVal val="0"/>
          <c:showCatName val="0"/>
          <c:showSerName val="0"/>
          <c:showPercent val="0"/>
          <c:showBubbleSize val="0"/>
        </c:dLbls>
        <c:gapWidth val="115"/>
        <c:axId val="-78209936"/>
        <c:axId val="-78207616"/>
      </c:barChart>
      <c:catAx>
        <c:axId val="-7820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207616"/>
        <c:crosses val="autoZero"/>
        <c:auto val="1"/>
        <c:lblAlgn val="ctr"/>
        <c:lblOffset val="0"/>
        <c:noMultiLvlLbl val="0"/>
      </c:catAx>
      <c:valAx>
        <c:axId val="-78207616"/>
        <c:scaling>
          <c:orientation val="minMax"/>
          <c:max val="1"/>
        </c:scaling>
        <c:delete val="1"/>
        <c:axPos val="t"/>
        <c:numFmt formatCode="0%" sourceLinked="1"/>
        <c:majorTickMark val="none"/>
        <c:minorTickMark val="none"/>
        <c:tickLblPos val="nextTo"/>
        <c:crossAx val="-78209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EF8B-456E-B319-C8222534E97A}"/>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EF8B-456E-B319-C8222534E97A}"/>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EF8B-456E-B319-C8222534E97A}"/>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EF8B-456E-B319-C8222534E97A}"/>
              </c:ext>
            </c:extLst>
          </c:dPt>
          <c:dPt>
            <c:idx val="11"/>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EC1A-4096-AA28-5995DA61D61E}"/>
              </c:ext>
            </c:extLst>
          </c:dPt>
          <c:dPt>
            <c:idx val="12"/>
            <c:invertIfNegative val="0"/>
            <c:bubble3D val="0"/>
            <c:spPr>
              <a:solidFill>
                <a:schemeClr val="bg2"/>
              </a:solidFill>
              <a:ln>
                <a:solidFill>
                  <a:schemeClr val="bg1"/>
                </a:solidFill>
              </a:ln>
              <a:effectLst/>
            </c:spPr>
            <c:extLst>
              <c:ext xmlns:c16="http://schemas.microsoft.com/office/drawing/2014/chart" uri="{C3380CC4-5D6E-409C-BE32-E72D297353CC}">
                <c16:uniqueId val="{00000009-EC1A-4096-AA28-5995DA61D61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Disclose less personal information online</c:v>
                </c:pt>
                <c:pt idx="1">
                  <c:v>Use the Internet more selectively</c:v>
                </c:pt>
                <c:pt idx="2">
                  <c:v>Take greater care to secure your device</c:v>
                </c:pt>
                <c:pt idx="3">
                  <c:v>Self-censor what you say online</c:v>
                </c:pt>
                <c:pt idx="4">
                  <c:v>Limit the type of online applications you use</c:v>
                </c:pt>
                <c:pt idx="5">
                  <c:v>Limit the number of online applications you use</c:v>
                </c:pt>
                <c:pt idx="6">
                  <c:v>Limit how much you use online applications</c:v>
                </c:pt>
                <c:pt idx="7">
                  <c:v>Use more encryption</c:v>
                </c:pt>
                <c:pt idx="8">
                  <c:v>Use the Internet less often</c:v>
                </c:pt>
                <c:pt idx="9">
                  <c:v>Use technological tools (e.g. VPN or Tor) to protect my privacy online.</c:v>
                </c:pt>
                <c:pt idx="10">
                  <c:v>Use more false personal information online</c:v>
                </c:pt>
                <c:pt idx="11">
                  <c:v>Other</c:v>
                </c:pt>
                <c:pt idx="12">
                  <c:v>None of the above</c:v>
                </c:pt>
              </c:strCache>
            </c:strRef>
          </c:cat>
          <c:val>
            <c:numRef>
              <c:f>Sheet1!$B$2:$B$14</c:f>
              <c:numCache>
                <c:formatCode>0%</c:formatCode>
                <c:ptCount val="13"/>
                <c:pt idx="0">
                  <c:v>0.37</c:v>
                </c:pt>
                <c:pt idx="1">
                  <c:v>0.3</c:v>
                </c:pt>
                <c:pt idx="2">
                  <c:v>0.28999999999999998</c:v>
                </c:pt>
                <c:pt idx="3">
                  <c:v>0.27</c:v>
                </c:pt>
                <c:pt idx="4">
                  <c:v>0.2</c:v>
                </c:pt>
                <c:pt idx="5">
                  <c:v>0.19</c:v>
                </c:pt>
                <c:pt idx="6">
                  <c:v>0.17</c:v>
                </c:pt>
                <c:pt idx="7">
                  <c:v>0.15</c:v>
                </c:pt>
                <c:pt idx="8">
                  <c:v>0.14000000000000001</c:v>
                </c:pt>
                <c:pt idx="9">
                  <c:v>0.12</c:v>
                </c:pt>
                <c:pt idx="10">
                  <c:v>0.11</c:v>
                </c:pt>
                <c:pt idx="11">
                  <c:v>0.04</c:v>
                </c:pt>
                <c:pt idx="12">
                  <c:v>0.21</c:v>
                </c:pt>
              </c:numCache>
            </c:numRef>
          </c:val>
          <c:extLst>
            <c:ext xmlns:c16="http://schemas.microsoft.com/office/drawing/2014/chart" uri="{C3380CC4-5D6E-409C-BE32-E72D297353CC}">
              <c16:uniqueId val="{00000008-EF8B-456E-B319-C8222534E97A}"/>
            </c:ext>
          </c:extLst>
        </c:ser>
        <c:dLbls>
          <c:showLegendKey val="0"/>
          <c:showVal val="0"/>
          <c:showCatName val="0"/>
          <c:showSerName val="0"/>
          <c:showPercent val="0"/>
          <c:showBubbleSize val="0"/>
        </c:dLbls>
        <c:gapWidth val="115"/>
        <c:axId val="-60892416"/>
        <c:axId val="-60890368"/>
      </c:barChart>
      <c:catAx>
        <c:axId val="-60892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890368"/>
        <c:crosses val="autoZero"/>
        <c:auto val="1"/>
        <c:lblAlgn val="ctr"/>
        <c:lblOffset val="0"/>
        <c:noMultiLvlLbl val="0"/>
      </c:catAx>
      <c:valAx>
        <c:axId val="-60890368"/>
        <c:scaling>
          <c:orientation val="minMax"/>
          <c:max val="1"/>
        </c:scaling>
        <c:delete val="1"/>
        <c:axPos val="t"/>
        <c:numFmt formatCode="0%" sourceLinked="1"/>
        <c:majorTickMark val="none"/>
        <c:minorTickMark val="none"/>
        <c:tickLblPos val="nextTo"/>
        <c:crossAx val="-6089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bg2"/>
              </a:solidFill>
              <a:ln>
                <a:solidFill>
                  <a:schemeClr val="bg1"/>
                </a:solidFill>
              </a:ln>
              <a:effectLst/>
            </c:spPr>
            <c:extLst>
              <c:ext xmlns:c16="http://schemas.microsoft.com/office/drawing/2014/chart" uri="{C3380CC4-5D6E-409C-BE32-E72D297353CC}">
                <c16:uniqueId val="{00000000-E248-4B8A-829E-5B4C3FCE82A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Avoiding clicking on unknown links in messages</c:v>
                </c:pt>
                <c:pt idx="1">
                  <c:v>Using more privacy settings</c:v>
                </c:pt>
                <c:pt idx="2">
                  <c:v>More regular updating of software</c:v>
                </c:pt>
                <c:pt idx="3">
                  <c:v>Using the Internet more for entertainment</c:v>
                </c:pt>
                <c:pt idx="4">
                  <c:v>Using the Internet more for social interaction</c:v>
                </c:pt>
                <c:pt idx="5">
                  <c:v>Using the Internet more for business or professional work</c:v>
                </c:pt>
                <c:pt idx="6">
                  <c:v>Using two-factor authentication</c:v>
                </c:pt>
                <c:pt idx="7">
                  <c:v>Using encrypted communications services</c:v>
                </c:pt>
                <c:pt idx="8">
                  <c:v>Making more on-line purchases</c:v>
                </c:pt>
                <c:pt idx="9">
                  <c:v>Using a VPN (virtual private network)</c:v>
                </c:pt>
                <c:pt idx="10">
                  <c:v>None of these</c:v>
                </c:pt>
              </c:strCache>
            </c:strRef>
          </c:cat>
          <c:val>
            <c:numRef>
              <c:f>Sheet1!$B$2:$B$12</c:f>
              <c:numCache>
                <c:formatCode>0%</c:formatCode>
                <c:ptCount val="11"/>
                <c:pt idx="0">
                  <c:v>0.45</c:v>
                </c:pt>
                <c:pt idx="1">
                  <c:v>0.32</c:v>
                </c:pt>
                <c:pt idx="2">
                  <c:v>0.28000000000000003</c:v>
                </c:pt>
                <c:pt idx="3">
                  <c:v>0.23</c:v>
                </c:pt>
                <c:pt idx="4">
                  <c:v>0.18</c:v>
                </c:pt>
                <c:pt idx="5">
                  <c:v>0.16</c:v>
                </c:pt>
                <c:pt idx="6">
                  <c:v>0.14000000000000001</c:v>
                </c:pt>
                <c:pt idx="7">
                  <c:v>0.14000000000000001</c:v>
                </c:pt>
                <c:pt idx="8">
                  <c:v>0.13</c:v>
                </c:pt>
                <c:pt idx="9">
                  <c:v>0.1</c:v>
                </c:pt>
                <c:pt idx="10">
                  <c:v>0.22</c:v>
                </c:pt>
              </c:numCache>
            </c:numRef>
          </c:val>
          <c:extLst>
            <c:ext xmlns:c16="http://schemas.microsoft.com/office/drawing/2014/chart" uri="{C3380CC4-5D6E-409C-BE32-E72D297353CC}">
              <c16:uniqueId val="{00000000-2716-4550-9B98-1B523FA528DF}"/>
            </c:ext>
          </c:extLst>
        </c:ser>
        <c:dLbls>
          <c:showLegendKey val="0"/>
          <c:showVal val="0"/>
          <c:showCatName val="0"/>
          <c:showSerName val="0"/>
          <c:showPercent val="0"/>
          <c:showBubbleSize val="0"/>
        </c:dLbls>
        <c:gapWidth val="115"/>
        <c:axId val="-83020912"/>
        <c:axId val="-83018592"/>
      </c:barChart>
      <c:catAx>
        <c:axId val="-8302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18592"/>
        <c:crosses val="autoZero"/>
        <c:auto val="1"/>
        <c:lblAlgn val="ctr"/>
        <c:lblOffset val="0"/>
        <c:noMultiLvlLbl val="0"/>
      </c:catAx>
      <c:valAx>
        <c:axId val="-83018592"/>
        <c:scaling>
          <c:orientation val="minMax"/>
          <c:max val="1"/>
        </c:scaling>
        <c:delete val="1"/>
        <c:axPos val="t"/>
        <c:numFmt formatCode="0%" sourceLinked="1"/>
        <c:majorTickMark val="none"/>
        <c:minorTickMark val="none"/>
        <c:tickLblPos val="nextTo"/>
        <c:crossAx val="-8302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3420-49F6-B8C5-E798CB47BEA5}"/>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3420-49F6-B8C5-E798CB47BEA5}"/>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3420-49F6-B8C5-E798CB47BEA5}"/>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3420-49F6-B8C5-E798CB47BEA5}"/>
              </c:ext>
            </c:extLst>
          </c:dPt>
          <c:dPt>
            <c:idx val="6"/>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A590-46E0-AA73-EABB3A233C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Most foreign governments monitor online activities</c:v>
                </c:pt>
                <c:pt idx="1">
                  <c:v>Most foreign governments are not transparent about their online activities</c:v>
                </c:pt>
                <c:pt idx="2">
                  <c:v>Most foreign governments do not protect privacy online</c:v>
                </c:pt>
                <c:pt idx="3">
                  <c:v>Most foreign governments do not promote security online</c:v>
                </c:pt>
                <c:pt idx="4">
                  <c:v>Most foreign governments restrict content that may be published online</c:v>
                </c:pt>
                <c:pt idx="5">
                  <c:v>Most foreign governments restrict access to content online</c:v>
                </c:pt>
                <c:pt idx="6">
                  <c:v>Other</c:v>
                </c:pt>
              </c:strCache>
            </c:strRef>
          </c:cat>
          <c:val>
            <c:numRef>
              <c:f>Sheet1!$B$2:$B$8</c:f>
              <c:numCache>
                <c:formatCode>0%</c:formatCode>
                <c:ptCount val="7"/>
                <c:pt idx="0">
                  <c:v>0.44</c:v>
                </c:pt>
                <c:pt idx="1">
                  <c:v>0.4</c:v>
                </c:pt>
                <c:pt idx="2">
                  <c:v>0.35</c:v>
                </c:pt>
                <c:pt idx="3">
                  <c:v>0.26</c:v>
                </c:pt>
                <c:pt idx="4">
                  <c:v>0.22</c:v>
                </c:pt>
                <c:pt idx="5">
                  <c:v>0.22</c:v>
                </c:pt>
                <c:pt idx="6">
                  <c:v>0.18</c:v>
                </c:pt>
              </c:numCache>
            </c:numRef>
          </c:val>
          <c:extLst>
            <c:ext xmlns:c16="http://schemas.microsoft.com/office/drawing/2014/chart" uri="{C3380CC4-5D6E-409C-BE32-E72D297353CC}">
              <c16:uniqueId val="{00000008-3420-49F6-B8C5-E798CB47BEA5}"/>
            </c:ext>
          </c:extLst>
        </c:ser>
        <c:dLbls>
          <c:showLegendKey val="0"/>
          <c:showVal val="0"/>
          <c:showCatName val="0"/>
          <c:showSerName val="0"/>
          <c:showPercent val="0"/>
          <c:showBubbleSize val="0"/>
        </c:dLbls>
        <c:gapWidth val="163"/>
        <c:axId val="-65110080"/>
        <c:axId val="-65108032"/>
      </c:barChart>
      <c:catAx>
        <c:axId val="-65110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08032"/>
        <c:crosses val="autoZero"/>
        <c:auto val="1"/>
        <c:lblAlgn val="ctr"/>
        <c:lblOffset val="0"/>
        <c:noMultiLvlLbl val="0"/>
      </c:catAx>
      <c:valAx>
        <c:axId val="-65108032"/>
        <c:scaling>
          <c:orientation val="minMax"/>
          <c:max val="1"/>
        </c:scaling>
        <c:delete val="1"/>
        <c:axPos val="t"/>
        <c:numFmt formatCode="0%" sourceLinked="1"/>
        <c:majorTickMark val="none"/>
        <c:minorTickMark val="none"/>
        <c:tickLblPos val="nextTo"/>
        <c:crossAx val="-65110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861F-46C6-B3A5-EB540FA87412}"/>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861F-46C6-B3A5-EB540FA87412}"/>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861F-46C6-B3A5-EB540FA87412}"/>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861F-46C6-B3A5-EB540FA87412}"/>
              </c:ext>
            </c:extLst>
          </c:dPt>
          <c:dPt>
            <c:idx val="8"/>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6795-486F-91EB-EB0A6EF2A34E}"/>
              </c:ext>
            </c:extLst>
          </c:dPt>
          <c:dPt>
            <c:idx val="9"/>
            <c:invertIfNegative val="0"/>
            <c:bubble3D val="0"/>
            <c:spPr>
              <a:solidFill>
                <a:schemeClr val="bg2"/>
              </a:solidFill>
              <a:ln>
                <a:solidFill>
                  <a:schemeClr val="bg1"/>
                </a:solidFill>
              </a:ln>
              <a:effectLst/>
            </c:spPr>
            <c:extLst>
              <c:ext xmlns:c16="http://schemas.microsoft.com/office/drawing/2014/chart" uri="{C3380CC4-5D6E-409C-BE32-E72D297353CC}">
                <c16:uniqueId val="{00000009-6795-486F-91EB-EB0A6EF2A34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Disclose less personal information online</c:v>
                </c:pt>
                <c:pt idx="1">
                  <c:v>Self-censor what you say online</c:v>
                </c:pt>
                <c:pt idx="2">
                  <c:v>Limit the type of online applications you use</c:v>
                </c:pt>
                <c:pt idx="3">
                  <c:v>Limit the number of online applications you use</c:v>
                </c:pt>
                <c:pt idx="4">
                  <c:v>Limit how much you use online applications</c:v>
                </c:pt>
                <c:pt idx="5">
                  <c:v>Use the Internet less often</c:v>
                </c:pt>
                <c:pt idx="6">
                  <c:v>Use more false personal information online</c:v>
                </c:pt>
                <c:pt idx="7">
                  <c:v>Use technological tools (e.g. VPN or Tor) to protect my privacy online</c:v>
                </c:pt>
                <c:pt idx="8">
                  <c:v>Other</c:v>
                </c:pt>
                <c:pt idx="9">
                  <c:v>None of the above</c:v>
                </c:pt>
              </c:strCache>
            </c:strRef>
          </c:cat>
          <c:val>
            <c:numRef>
              <c:f>Sheet1!$B$2:$B$11</c:f>
              <c:numCache>
                <c:formatCode>0%</c:formatCode>
                <c:ptCount val="10"/>
                <c:pt idx="0">
                  <c:v>0.4</c:v>
                </c:pt>
                <c:pt idx="1">
                  <c:v>0.26</c:v>
                </c:pt>
                <c:pt idx="2">
                  <c:v>0.22</c:v>
                </c:pt>
                <c:pt idx="3">
                  <c:v>0.21</c:v>
                </c:pt>
                <c:pt idx="4">
                  <c:v>0.19</c:v>
                </c:pt>
                <c:pt idx="5">
                  <c:v>0.14000000000000001</c:v>
                </c:pt>
                <c:pt idx="6">
                  <c:v>0.13</c:v>
                </c:pt>
                <c:pt idx="7">
                  <c:v>0.12</c:v>
                </c:pt>
                <c:pt idx="8">
                  <c:v>0.06</c:v>
                </c:pt>
                <c:pt idx="9">
                  <c:v>0.25</c:v>
                </c:pt>
              </c:numCache>
            </c:numRef>
          </c:val>
          <c:extLst>
            <c:ext xmlns:c16="http://schemas.microsoft.com/office/drawing/2014/chart" uri="{C3380CC4-5D6E-409C-BE32-E72D297353CC}">
              <c16:uniqueId val="{00000008-861F-46C6-B3A5-EB540FA87412}"/>
            </c:ext>
          </c:extLst>
        </c:ser>
        <c:dLbls>
          <c:showLegendKey val="0"/>
          <c:showVal val="0"/>
          <c:showCatName val="0"/>
          <c:showSerName val="0"/>
          <c:showPercent val="0"/>
          <c:showBubbleSize val="0"/>
        </c:dLbls>
        <c:gapWidth val="163"/>
        <c:axId val="-61952096"/>
        <c:axId val="-61949776"/>
      </c:barChart>
      <c:catAx>
        <c:axId val="-6195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49776"/>
        <c:crosses val="autoZero"/>
        <c:auto val="1"/>
        <c:lblAlgn val="ctr"/>
        <c:lblOffset val="0"/>
        <c:noMultiLvlLbl val="0"/>
      </c:catAx>
      <c:valAx>
        <c:axId val="-61949776"/>
        <c:scaling>
          <c:orientation val="minMax"/>
          <c:max val="1"/>
        </c:scaling>
        <c:delete val="1"/>
        <c:axPos val="t"/>
        <c:numFmt formatCode="0%" sourceLinked="1"/>
        <c:majorTickMark val="out"/>
        <c:minorTickMark val="none"/>
        <c:tickLblPos val="nextTo"/>
        <c:crossAx val="-6195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lumMod val="60000"/>
                  <a:lumOff val="40000"/>
                </a:schemeClr>
              </a:solidFill>
              <a:ln>
                <a:solidFill>
                  <a:schemeClr val="bg1"/>
                </a:solidFill>
              </a:ln>
              <a:effectLst/>
            </c:spPr>
            <c:extLst>
              <c:ext xmlns:c16="http://schemas.microsoft.com/office/drawing/2014/chart" uri="{C3380CC4-5D6E-409C-BE32-E72D297353CC}">
                <c16:uniqueId val="{00000001-A699-491E-98B6-BC50312FA352}"/>
              </c:ext>
            </c:extLst>
          </c:dPt>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A699-491E-98B6-BC50312FA352}"/>
              </c:ext>
            </c:extLst>
          </c:dPt>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5-A699-491E-98B6-BC50312FA352}"/>
              </c:ext>
            </c:extLst>
          </c:dPt>
          <c:dPt>
            <c:idx val="4"/>
            <c:invertIfNegative val="0"/>
            <c:bubble3D val="0"/>
            <c:spPr>
              <a:solidFill>
                <a:schemeClr val="bg2"/>
              </a:solidFill>
              <a:ln>
                <a:solidFill>
                  <a:schemeClr val="bg1"/>
                </a:solidFill>
              </a:ln>
              <a:effectLst/>
            </c:spPr>
            <c:extLst>
              <c:ext xmlns:c16="http://schemas.microsoft.com/office/drawing/2014/chart" uri="{C3380CC4-5D6E-409C-BE32-E72D297353CC}">
                <c16:uniqueId val="{00000007-A699-491E-98B6-BC50312FA3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Somewhat agree</c:v>
                </c:pt>
                <c:pt idx="2">
                  <c:v>Somewhat disagree </c:v>
                </c:pt>
                <c:pt idx="3">
                  <c:v>Strongly disagree</c:v>
                </c:pt>
              </c:strCache>
            </c:strRef>
          </c:cat>
          <c:val>
            <c:numRef>
              <c:f>Sheet1!$B$2:$B$5</c:f>
              <c:numCache>
                <c:formatCode>0%</c:formatCode>
                <c:ptCount val="4"/>
                <c:pt idx="0">
                  <c:v>0.18</c:v>
                </c:pt>
                <c:pt idx="1">
                  <c:v>0.38</c:v>
                </c:pt>
                <c:pt idx="2">
                  <c:v>0.3</c:v>
                </c:pt>
                <c:pt idx="3">
                  <c:v>0.13</c:v>
                </c:pt>
              </c:numCache>
            </c:numRef>
          </c:val>
          <c:extLst>
            <c:ext xmlns:c16="http://schemas.microsoft.com/office/drawing/2014/chart" uri="{C3380CC4-5D6E-409C-BE32-E72D297353CC}">
              <c16:uniqueId val="{00000008-A699-491E-98B6-BC50312FA352}"/>
            </c:ext>
          </c:extLst>
        </c:ser>
        <c:dLbls>
          <c:showLegendKey val="0"/>
          <c:showVal val="0"/>
          <c:showCatName val="0"/>
          <c:showSerName val="0"/>
          <c:showPercent val="0"/>
          <c:showBubbleSize val="0"/>
        </c:dLbls>
        <c:gapWidth val="181"/>
        <c:axId val="-64610800"/>
        <c:axId val="-64644240"/>
      </c:barChart>
      <c:catAx>
        <c:axId val="-6461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644240"/>
        <c:crosses val="autoZero"/>
        <c:auto val="1"/>
        <c:lblAlgn val="ctr"/>
        <c:lblOffset val="0"/>
        <c:noMultiLvlLbl val="0"/>
      </c:catAx>
      <c:valAx>
        <c:axId val="-64644240"/>
        <c:scaling>
          <c:orientation val="minMax"/>
          <c:max val="1"/>
        </c:scaling>
        <c:delete val="1"/>
        <c:axPos val="t"/>
        <c:numFmt formatCode="0%" sourceLinked="1"/>
        <c:majorTickMark val="none"/>
        <c:minorTickMark val="none"/>
        <c:tickLblPos val="nextTo"/>
        <c:crossAx val="-6461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Indonesia</c:v>
                </c:pt>
                <c:pt idx="3">
                  <c:v>India</c:v>
                </c:pt>
                <c:pt idx="4">
                  <c:v>France</c:v>
                </c:pt>
                <c:pt idx="5">
                  <c:v>Great Britain</c:v>
                </c:pt>
                <c:pt idx="6">
                  <c:v>Nigeria</c:v>
                </c:pt>
                <c:pt idx="7">
                  <c:v>Australia</c:v>
                </c:pt>
                <c:pt idx="8">
                  <c:v>Italy</c:v>
                </c:pt>
                <c:pt idx="9">
                  <c:v>South Korea</c:v>
                </c:pt>
                <c:pt idx="10">
                  <c:v>Canada</c:v>
                </c:pt>
                <c:pt idx="11">
                  <c:v>Tunisia</c:v>
                </c:pt>
                <c:pt idx="12">
                  <c:v>Germany</c:v>
                </c:pt>
                <c:pt idx="13">
                  <c:v>Hong Kong (China)</c:v>
                </c:pt>
                <c:pt idx="14">
                  <c:v>Pakistan</c:v>
                </c:pt>
                <c:pt idx="15">
                  <c:v>Turkey</c:v>
                </c:pt>
                <c:pt idx="16">
                  <c:v>Kenya</c:v>
                </c:pt>
                <c:pt idx="17">
                  <c:v>Egypt</c:v>
                </c:pt>
                <c:pt idx="18">
                  <c:v>Brazil</c:v>
                </c:pt>
                <c:pt idx="19">
                  <c:v>US</c:v>
                </c:pt>
                <c:pt idx="20">
                  <c:v>Mexico</c:v>
                </c:pt>
                <c:pt idx="21">
                  <c:v>Poland</c:v>
                </c:pt>
                <c:pt idx="22">
                  <c:v>Sweden</c:v>
                </c:pt>
                <c:pt idx="23">
                  <c:v>Japan</c:v>
                </c:pt>
                <c:pt idx="24">
                  <c:v>South Africa</c:v>
                </c:pt>
              </c:strCache>
            </c:strRef>
          </c:cat>
          <c:val>
            <c:numRef>
              <c:f>Sheet1!$B$2:$B$26</c:f>
              <c:numCache>
                <c:formatCode>General</c:formatCode>
                <c:ptCount val="25"/>
                <c:pt idx="0" formatCode="0%">
                  <c:v>0.18</c:v>
                </c:pt>
                <c:pt idx="2" formatCode="0%">
                  <c:v>0.36</c:v>
                </c:pt>
                <c:pt idx="3" formatCode="0%">
                  <c:v>0.24</c:v>
                </c:pt>
                <c:pt idx="4" formatCode="0%">
                  <c:v>0.25</c:v>
                </c:pt>
                <c:pt idx="5" formatCode="0%">
                  <c:v>0.21</c:v>
                </c:pt>
                <c:pt idx="6" formatCode="0%">
                  <c:v>0.26</c:v>
                </c:pt>
                <c:pt idx="7" formatCode="0%">
                  <c:v>0.17</c:v>
                </c:pt>
                <c:pt idx="8" formatCode="0%">
                  <c:v>0.16</c:v>
                </c:pt>
                <c:pt idx="9" formatCode="0%">
                  <c:v>0.11</c:v>
                </c:pt>
                <c:pt idx="10" formatCode="0%">
                  <c:v>0.13</c:v>
                </c:pt>
                <c:pt idx="11" formatCode="0%">
                  <c:v>0.28999999999999998</c:v>
                </c:pt>
                <c:pt idx="12" formatCode="0%">
                  <c:v>0.14000000000000001</c:v>
                </c:pt>
                <c:pt idx="13" formatCode="0%">
                  <c:v>7.0000000000000007E-2</c:v>
                </c:pt>
                <c:pt idx="14" formatCode="0%">
                  <c:v>0.24</c:v>
                </c:pt>
                <c:pt idx="15" formatCode="0%">
                  <c:v>0.19</c:v>
                </c:pt>
                <c:pt idx="16" formatCode="0%">
                  <c:v>0.32</c:v>
                </c:pt>
                <c:pt idx="17" formatCode="0%">
                  <c:v>0.22</c:v>
                </c:pt>
                <c:pt idx="18" formatCode="0%">
                  <c:v>0.15</c:v>
                </c:pt>
                <c:pt idx="19" formatCode="0%">
                  <c:v>0.13</c:v>
                </c:pt>
                <c:pt idx="20" formatCode="0%">
                  <c:v>0.17</c:v>
                </c:pt>
                <c:pt idx="21" formatCode="0%">
                  <c:v>7.0000000000000007E-2</c:v>
                </c:pt>
                <c:pt idx="22" formatCode="0%">
                  <c:v>0.11</c:v>
                </c:pt>
                <c:pt idx="23" formatCode="0%">
                  <c:v>0.09</c:v>
                </c:pt>
                <c:pt idx="24" formatCode="0%">
                  <c:v>0.13</c:v>
                </c:pt>
              </c:numCache>
            </c:numRef>
          </c:val>
          <c:extLst>
            <c:ext xmlns:c16="http://schemas.microsoft.com/office/drawing/2014/chart" uri="{C3380CC4-5D6E-409C-BE32-E72D297353CC}">
              <c16:uniqueId val="{00000000-3267-4C8D-9363-B76DC0F873B9}"/>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Indonesia</c:v>
                </c:pt>
                <c:pt idx="3">
                  <c:v>India</c:v>
                </c:pt>
                <c:pt idx="4">
                  <c:v>France</c:v>
                </c:pt>
                <c:pt idx="5">
                  <c:v>Great Britain</c:v>
                </c:pt>
                <c:pt idx="6">
                  <c:v>Nigeria</c:v>
                </c:pt>
                <c:pt idx="7">
                  <c:v>Australia</c:v>
                </c:pt>
                <c:pt idx="8">
                  <c:v>Italy</c:v>
                </c:pt>
                <c:pt idx="9">
                  <c:v>South Korea</c:v>
                </c:pt>
                <c:pt idx="10">
                  <c:v>Canada</c:v>
                </c:pt>
                <c:pt idx="11">
                  <c:v>Tunisia</c:v>
                </c:pt>
                <c:pt idx="12">
                  <c:v>Germany</c:v>
                </c:pt>
                <c:pt idx="13">
                  <c:v>Hong Kong (China)</c:v>
                </c:pt>
                <c:pt idx="14">
                  <c:v>Pakistan</c:v>
                </c:pt>
                <c:pt idx="15">
                  <c:v>Turkey</c:v>
                </c:pt>
                <c:pt idx="16">
                  <c:v>Kenya</c:v>
                </c:pt>
                <c:pt idx="17">
                  <c:v>Egypt</c:v>
                </c:pt>
                <c:pt idx="18">
                  <c:v>Brazil</c:v>
                </c:pt>
                <c:pt idx="19">
                  <c:v>US</c:v>
                </c:pt>
                <c:pt idx="20">
                  <c:v>Mexico</c:v>
                </c:pt>
                <c:pt idx="21">
                  <c:v>Poland</c:v>
                </c:pt>
                <c:pt idx="22">
                  <c:v>Sweden</c:v>
                </c:pt>
                <c:pt idx="23">
                  <c:v>Japan</c:v>
                </c:pt>
                <c:pt idx="24">
                  <c:v>South Africa</c:v>
                </c:pt>
              </c:strCache>
            </c:strRef>
          </c:cat>
          <c:val>
            <c:numRef>
              <c:f>Sheet1!$C$2:$C$26</c:f>
              <c:numCache>
                <c:formatCode>General</c:formatCode>
                <c:ptCount val="25"/>
                <c:pt idx="0" formatCode="0%">
                  <c:v>0.38</c:v>
                </c:pt>
                <c:pt idx="2" formatCode="0%">
                  <c:v>0.4</c:v>
                </c:pt>
                <c:pt idx="3" formatCode="0%">
                  <c:v>0.51</c:v>
                </c:pt>
                <c:pt idx="4" formatCode="0%">
                  <c:v>0.43</c:v>
                </c:pt>
                <c:pt idx="5" formatCode="0%">
                  <c:v>0.47</c:v>
                </c:pt>
                <c:pt idx="6" formatCode="0%">
                  <c:v>0.38</c:v>
                </c:pt>
                <c:pt idx="7" formatCode="0%">
                  <c:v>0.46</c:v>
                </c:pt>
                <c:pt idx="8" formatCode="0%">
                  <c:v>0.47</c:v>
                </c:pt>
                <c:pt idx="9" formatCode="0%">
                  <c:v>0.5</c:v>
                </c:pt>
                <c:pt idx="10" formatCode="0%">
                  <c:v>0.45</c:v>
                </c:pt>
                <c:pt idx="11" formatCode="0%">
                  <c:v>0.28000000000000003</c:v>
                </c:pt>
                <c:pt idx="12" formatCode="0%">
                  <c:v>0.42</c:v>
                </c:pt>
                <c:pt idx="13" formatCode="0%">
                  <c:v>0.47</c:v>
                </c:pt>
                <c:pt idx="14" formatCode="0%">
                  <c:v>0.3</c:v>
                </c:pt>
                <c:pt idx="15" formatCode="0%">
                  <c:v>0.34</c:v>
                </c:pt>
                <c:pt idx="16" formatCode="0%">
                  <c:v>0.2</c:v>
                </c:pt>
                <c:pt idx="17" formatCode="0%">
                  <c:v>0.28000000000000003</c:v>
                </c:pt>
                <c:pt idx="18" formatCode="0%">
                  <c:v>0.35</c:v>
                </c:pt>
                <c:pt idx="19" formatCode="0%">
                  <c:v>0.37</c:v>
                </c:pt>
                <c:pt idx="20" formatCode="0%">
                  <c:v>0.33</c:v>
                </c:pt>
                <c:pt idx="21" formatCode="0%">
                  <c:v>0.39</c:v>
                </c:pt>
                <c:pt idx="22" formatCode="0%">
                  <c:v>0.35</c:v>
                </c:pt>
                <c:pt idx="23" formatCode="0%">
                  <c:v>0.37</c:v>
                </c:pt>
                <c:pt idx="24" formatCode="0%">
                  <c:v>0.32</c:v>
                </c:pt>
              </c:numCache>
            </c:numRef>
          </c:val>
          <c:extLst>
            <c:ext xmlns:c16="http://schemas.microsoft.com/office/drawing/2014/chart" uri="{C3380CC4-5D6E-409C-BE32-E72D297353CC}">
              <c16:uniqueId val="{00000001-3267-4C8D-9363-B76DC0F873B9}"/>
            </c:ext>
          </c:extLst>
        </c:ser>
        <c:ser>
          <c:idx val="2"/>
          <c:order val="2"/>
          <c:tx>
            <c:strRef>
              <c:f>Sheet1!$D$1</c:f>
              <c:strCache>
                <c:ptCount val="1"/>
                <c:pt idx="0">
                  <c:v>Somewhat disagree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Indonesia</c:v>
                </c:pt>
                <c:pt idx="3">
                  <c:v>India</c:v>
                </c:pt>
                <c:pt idx="4">
                  <c:v>France</c:v>
                </c:pt>
                <c:pt idx="5">
                  <c:v>Great Britain</c:v>
                </c:pt>
                <c:pt idx="6">
                  <c:v>Nigeria</c:v>
                </c:pt>
                <c:pt idx="7">
                  <c:v>Australia</c:v>
                </c:pt>
                <c:pt idx="8">
                  <c:v>Italy</c:v>
                </c:pt>
                <c:pt idx="9">
                  <c:v>South Korea</c:v>
                </c:pt>
                <c:pt idx="10">
                  <c:v>Canada</c:v>
                </c:pt>
                <c:pt idx="11">
                  <c:v>Tunisia</c:v>
                </c:pt>
                <c:pt idx="12">
                  <c:v>Germany</c:v>
                </c:pt>
                <c:pt idx="13">
                  <c:v>Hong Kong (China)</c:v>
                </c:pt>
                <c:pt idx="14">
                  <c:v>Pakistan</c:v>
                </c:pt>
                <c:pt idx="15">
                  <c:v>Turkey</c:v>
                </c:pt>
                <c:pt idx="16">
                  <c:v>Kenya</c:v>
                </c:pt>
                <c:pt idx="17">
                  <c:v>Egypt</c:v>
                </c:pt>
                <c:pt idx="18">
                  <c:v>Brazil</c:v>
                </c:pt>
                <c:pt idx="19">
                  <c:v>US</c:v>
                </c:pt>
                <c:pt idx="20">
                  <c:v>Mexico</c:v>
                </c:pt>
                <c:pt idx="21">
                  <c:v>Poland</c:v>
                </c:pt>
                <c:pt idx="22">
                  <c:v>Sweden</c:v>
                </c:pt>
                <c:pt idx="23">
                  <c:v>Japan</c:v>
                </c:pt>
                <c:pt idx="24">
                  <c:v>South Africa</c:v>
                </c:pt>
              </c:strCache>
            </c:strRef>
          </c:cat>
          <c:val>
            <c:numRef>
              <c:f>Sheet1!$D$2:$D$26</c:f>
              <c:numCache>
                <c:formatCode>General</c:formatCode>
                <c:ptCount val="25"/>
                <c:pt idx="0" formatCode="0%">
                  <c:v>0.3</c:v>
                </c:pt>
                <c:pt idx="2" formatCode="0%">
                  <c:v>0.19</c:v>
                </c:pt>
                <c:pt idx="3" formatCode="0%">
                  <c:v>0.21</c:v>
                </c:pt>
                <c:pt idx="4" formatCode="0%">
                  <c:v>0.28000000000000003</c:v>
                </c:pt>
                <c:pt idx="5" formatCode="0%">
                  <c:v>0.28999999999999998</c:v>
                </c:pt>
                <c:pt idx="6" formatCode="0%">
                  <c:v>0.2</c:v>
                </c:pt>
                <c:pt idx="7" formatCode="0%">
                  <c:v>0.31</c:v>
                </c:pt>
                <c:pt idx="8" formatCode="0%">
                  <c:v>0.28999999999999998</c:v>
                </c:pt>
                <c:pt idx="9" formatCode="0%">
                  <c:v>0.36</c:v>
                </c:pt>
                <c:pt idx="10" formatCode="0%">
                  <c:v>0.33</c:v>
                </c:pt>
                <c:pt idx="11" formatCode="0%">
                  <c:v>0.19</c:v>
                </c:pt>
                <c:pt idx="12" formatCode="0%">
                  <c:v>0.33</c:v>
                </c:pt>
                <c:pt idx="13" formatCode="0%">
                  <c:v>0.38</c:v>
                </c:pt>
                <c:pt idx="14" formatCode="0%">
                  <c:v>0.22</c:v>
                </c:pt>
                <c:pt idx="15" formatCode="0%">
                  <c:v>0.35</c:v>
                </c:pt>
                <c:pt idx="16" formatCode="0%">
                  <c:v>0.15</c:v>
                </c:pt>
                <c:pt idx="17" formatCode="0%">
                  <c:v>0.33</c:v>
                </c:pt>
                <c:pt idx="18" formatCode="0%">
                  <c:v>0.26</c:v>
                </c:pt>
                <c:pt idx="19" formatCode="0%">
                  <c:v>0.38</c:v>
                </c:pt>
                <c:pt idx="20" formatCode="0%">
                  <c:v>0.28999999999999998</c:v>
                </c:pt>
                <c:pt idx="21" formatCode="0%">
                  <c:v>0.45</c:v>
                </c:pt>
                <c:pt idx="22" formatCode="0%">
                  <c:v>0.37</c:v>
                </c:pt>
                <c:pt idx="23" formatCode="0%">
                  <c:v>0.44</c:v>
                </c:pt>
                <c:pt idx="24" formatCode="0%">
                  <c:v>0.37</c:v>
                </c:pt>
              </c:numCache>
            </c:numRef>
          </c:val>
          <c:extLst>
            <c:ext xmlns:c16="http://schemas.microsoft.com/office/drawing/2014/chart" uri="{C3380CC4-5D6E-409C-BE32-E72D297353CC}">
              <c16:uniqueId val="{00000002-3267-4C8D-9363-B76DC0F873B9}"/>
            </c:ext>
          </c:extLst>
        </c:ser>
        <c:ser>
          <c:idx val="3"/>
          <c:order val="3"/>
          <c:tx>
            <c:strRef>
              <c:f>Sheet1!$E$1</c:f>
              <c:strCache>
                <c:ptCount val="1"/>
                <c:pt idx="0">
                  <c:v>Strongly 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Indonesia</c:v>
                </c:pt>
                <c:pt idx="3">
                  <c:v>India</c:v>
                </c:pt>
                <c:pt idx="4">
                  <c:v>France</c:v>
                </c:pt>
                <c:pt idx="5">
                  <c:v>Great Britain</c:v>
                </c:pt>
                <c:pt idx="6">
                  <c:v>Nigeria</c:v>
                </c:pt>
                <c:pt idx="7">
                  <c:v>Australia</c:v>
                </c:pt>
                <c:pt idx="8">
                  <c:v>Italy</c:v>
                </c:pt>
                <c:pt idx="9">
                  <c:v>South Korea</c:v>
                </c:pt>
                <c:pt idx="10">
                  <c:v>Canada</c:v>
                </c:pt>
                <c:pt idx="11">
                  <c:v>Tunisia</c:v>
                </c:pt>
                <c:pt idx="12">
                  <c:v>Germany</c:v>
                </c:pt>
                <c:pt idx="13">
                  <c:v>Hong Kong (China)</c:v>
                </c:pt>
                <c:pt idx="14">
                  <c:v>Pakistan</c:v>
                </c:pt>
                <c:pt idx="15">
                  <c:v>Turkey</c:v>
                </c:pt>
                <c:pt idx="16">
                  <c:v>Kenya</c:v>
                </c:pt>
                <c:pt idx="17">
                  <c:v>Egypt</c:v>
                </c:pt>
                <c:pt idx="18">
                  <c:v>Brazil</c:v>
                </c:pt>
                <c:pt idx="19">
                  <c:v>US</c:v>
                </c:pt>
                <c:pt idx="20">
                  <c:v>Mexico</c:v>
                </c:pt>
                <c:pt idx="21">
                  <c:v>Poland</c:v>
                </c:pt>
                <c:pt idx="22">
                  <c:v>Sweden</c:v>
                </c:pt>
                <c:pt idx="23">
                  <c:v>Japan</c:v>
                </c:pt>
                <c:pt idx="24">
                  <c:v>South Africa</c:v>
                </c:pt>
              </c:strCache>
            </c:strRef>
          </c:cat>
          <c:val>
            <c:numRef>
              <c:f>Sheet1!$E$2:$E$26</c:f>
              <c:numCache>
                <c:formatCode>General</c:formatCode>
                <c:ptCount val="25"/>
                <c:pt idx="0" formatCode="0%">
                  <c:v>0.13</c:v>
                </c:pt>
                <c:pt idx="2" formatCode="0%">
                  <c:v>0.05</c:v>
                </c:pt>
                <c:pt idx="3" formatCode="0%">
                  <c:v>0.04</c:v>
                </c:pt>
                <c:pt idx="4" formatCode="0%">
                  <c:v>0.04</c:v>
                </c:pt>
                <c:pt idx="5" formatCode="0%">
                  <c:v>0.03</c:v>
                </c:pt>
                <c:pt idx="6" formatCode="0%">
                  <c:v>0.16</c:v>
                </c:pt>
                <c:pt idx="7" formatCode="0%">
                  <c:v>0.06</c:v>
                </c:pt>
                <c:pt idx="8" formatCode="0%">
                  <c:v>0.08</c:v>
                </c:pt>
                <c:pt idx="9" formatCode="0%">
                  <c:v>0.04</c:v>
                </c:pt>
                <c:pt idx="10" formatCode="0%">
                  <c:v>0.09</c:v>
                </c:pt>
                <c:pt idx="11" formatCode="0%">
                  <c:v>0.25</c:v>
                </c:pt>
                <c:pt idx="12" formatCode="0%">
                  <c:v>0.11</c:v>
                </c:pt>
                <c:pt idx="13" formatCode="0%">
                  <c:v>0.08</c:v>
                </c:pt>
                <c:pt idx="14" formatCode="0%">
                  <c:v>0.24</c:v>
                </c:pt>
                <c:pt idx="15" formatCode="0%">
                  <c:v>0.12</c:v>
                </c:pt>
                <c:pt idx="16" formatCode="0%">
                  <c:v>0.34</c:v>
                </c:pt>
                <c:pt idx="17" formatCode="0%">
                  <c:v>0.17</c:v>
                </c:pt>
                <c:pt idx="18" formatCode="0%">
                  <c:v>0.24</c:v>
                </c:pt>
                <c:pt idx="19" formatCode="0%">
                  <c:v>0.12</c:v>
                </c:pt>
                <c:pt idx="20" formatCode="0%">
                  <c:v>0.22</c:v>
                </c:pt>
                <c:pt idx="21" formatCode="0%">
                  <c:v>0.08</c:v>
                </c:pt>
                <c:pt idx="22" formatCode="0%">
                  <c:v>0.17</c:v>
                </c:pt>
                <c:pt idx="23" formatCode="0%">
                  <c:v>0.1</c:v>
                </c:pt>
                <c:pt idx="24" formatCode="0%">
                  <c:v>0.17</c:v>
                </c:pt>
              </c:numCache>
            </c:numRef>
          </c:val>
          <c:extLst>
            <c:ext xmlns:c16="http://schemas.microsoft.com/office/drawing/2014/chart" uri="{C3380CC4-5D6E-409C-BE32-E72D297353CC}">
              <c16:uniqueId val="{00000000-4D21-4F30-929C-939ECD837057}"/>
            </c:ext>
          </c:extLst>
        </c:ser>
        <c:dLbls>
          <c:showLegendKey val="0"/>
          <c:showVal val="0"/>
          <c:showCatName val="0"/>
          <c:showSerName val="0"/>
          <c:showPercent val="0"/>
          <c:showBubbleSize val="0"/>
        </c:dLbls>
        <c:gapWidth val="40"/>
        <c:overlap val="100"/>
        <c:axId val="-62668416"/>
        <c:axId val="-62666096"/>
      </c:barChart>
      <c:catAx>
        <c:axId val="-6266841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66096"/>
        <c:crosses val="autoZero"/>
        <c:auto val="1"/>
        <c:lblAlgn val="ctr"/>
        <c:lblOffset val="0"/>
        <c:noMultiLvlLbl val="0"/>
      </c:catAx>
      <c:valAx>
        <c:axId val="-62666096"/>
        <c:scaling>
          <c:orientation val="minMax"/>
          <c:max val="1"/>
        </c:scaling>
        <c:delete val="1"/>
        <c:axPos val="t"/>
        <c:numFmt formatCode="0%" sourceLinked="1"/>
        <c:majorTickMark val="none"/>
        <c:minorTickMark val="none"/>
        <c:tickLblPos val="nextTo"/>
        <c:crossAx val="-62668416"/>
        <c:crosses val="autoZero"/>
        <c:crossBetween val="between"/>
      </c:valAx>
      <c:spPr>
        <a:noFill/>
        <a:ln>
          <a:noFill/>
        </a:ln>
        <a:effectLst/>
      </c:spPr>
    </c:plotArea>
    <c:legend>
      <c:legendPos val="b"/>
      <c:layout>
        <c:manualLayout>
          <c:xMode val="edge"/>
          <c:yMode val="edge"/>
          <c:x val="0.121319600674916"/>
          <c:y val="0.93299449856903505"/>
          <c:w val="0.76322959630046305"/>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G-8 Countries</c:v>
                </c:pt>
                <c:pt idx="5">
                  <c:v>Europe</c:v>
                </c:pt>
                <c:pt idx="6">
                  <c:v>North America</c:v>
                </c:pt>
                <c:pt idx="7">
                  <c:v>Middle East/Africa</c:v>
                </c:pt>
                <c:pt idx="8">
                  <c:v>LATAM</c:v>
                </c:pt>
              </c:strCache>
            </c:strRef>
          </c:cat>
          <c:val>
            <c:numRef>
              <c:f>Sheet1!$B$2:$B$10</c:f>
              <c:numCache>
                <c:formatCode>General</c:formatCode>
                <c:ptCount val="9"/>
                <c:pt idx="0" formatCode="0%">
                  <c:v>0.18</c:v>
                </c:pt>
                <c:pt idx="2" formatCode="0%">
                  <c:v>0.2</c:v>
                </c:pt>
                <c:pt idx="3" formatCode="0%">
                  <c:v>0.17</c:v>
                </c:pt>
                <c:pt idx="4" formatCode="0%">
                  <c:v>0.16</c:v>
                </c:pt>
                <c:pt idx="5" formatCode="0%">
                  <c:v>0.16</c:v>
                </c:pt>
                <c:pt idx="6" formatCode="0%">
                  <c:v>0.13</c:v>
                </c:pt>
                <c:pt idx="7" formatCode="0%">
                  <c:v>0.19</c:v>
                </c:pt>
                <c:pt idx="8" formatCode="0%">
                  <c:v>0.16</c:v>
                </c:pt>
              </c:numCache>
            </c:numRef>
          </c:val>
          <c:extLst>
            <c:ext xmlns:c16="http://schemas.microsoft.com/office/drawing/2014/chart" uri="{C3380CC4-5D6E-409C-BE32-E72D297353CC}">
              <c16:uniqueId val="{00000000-3570-4378-9CBF-643418ECC5B1}"/>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G-8 Countries</c:v>
                </c:pt>
                <c:pt idx="5">
                  <c:v>Europe</c:v>
                </c:pt>
                <c:pt idx="6">
                  <c:v>North America</c:v>
                </c:pt>
                <c:pt idx="7">
                  <c:v>Middle East/Africa</c:v>
                </c:pt>
                <c:pt idx="8">
                  <c:v>LATAM</c:v>
                </c:pt>
              </c:strCache>
            </c:strRef>
          </c:cat>
          <c:val>
            <c:numRef>
              <c:f>Sheet1!$C$2:$C$10</c:f>
              <c:numCache>
                <c:formatCode>General</c:formatCode>
                <c:ptCount val="9"/>
                <c:pt idx="0" formatCode="0%">
                  <c:v>0.38</c:v>
                </c:pt>
                <c:pt idx="2" formatCode="0%">
                  <c:v>0.43</c:v>
                </c:pt>
                <c:pt idx="3" formatCode="0%">
                  <c:v>0.45</c:v>
                </c:pt>
                <c:pt idx="4" formatCode="0%">
                  <c:v>0.43</c:v>
                </c:pt>
                <c:pt idx="5" formatCode="0%">
                  <c:v>0.42</c:v>
                </c:pt>
                <c:pt idx="6" formatCode="0%">
                  <c:v>0.41</c:v>
                </c:pt>
                <c:pt idx="7" formatCode="0%">
                  <c:v>0.31</c:v>
                </c:pt>
                <c:pt idx="8" formatCode="0%">
                  <c:v>0.34</c:v>
                </c:pt>
              </c:numCache>
            </c:numRef>
          </c:val>
          <c:extLst>
            <c:ext xmlns:c16="http://schemas.microsoft.com/office/drawing/2014/chart" uri="{C3380CC4-5D6E-409C-BE32-E72D297353CC}">
              <c16:uniqueId val="{00000001-3570-4378-9CBF-643418ECC5B1}"/>
            </c:ext>
          </c:extLst>
        </c:ser>
        <c:ser>
          <c:idx val="2"/>
          <c:order val="2"/>
          <c:tx>
            <c:strRef>
              <c:f>Sheet1!$D$1</c:f>
              <c:strCache>
                <c:ptCount val="1"/>
                <c:pt idx="0">
                  <c:v>Somewhat disagree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G-8 Countries</c:v>
                </c:pt>
                <c:pt idx="5">
                  <c:v>Europe</c:v>
                </c:pt>
                <c:pt idx="6">
                  <c:v>North America</c:v>
                </c:pt>
                <c:pt idx="7">
                  <c:v>Middle East/Africa</c:v>
                </c:pt>
                <c:pt idx="8">
                  <c:v>LATAM</c:v>
                </c:pt>
              </c:strCache>
            </c:strRef>
          </c:cat>
          <c:val>
            <c:numRef>
              <c:f>Sheet1!$D$2:$D$10</c:f>
              <c:numCache>
                <c:formatCode>General</c:formatCode>
                <c:ptCount val="9"/>
                <c:pt idx="0" formatCode="0%">
                  <c:v>0.3</c:v>
                </c:pt>
                <c:pt idx="2" formatCode="0%">
                  <c:v>0.23</c:v>
                </c:pt>
                <c:pt idx="3" formatCode="0%">
                  <c:v>0.31</c:v>
                </c:pt>
                <c:pt idx="4" formatCode="0%">
                  <c:v>0.33</c:v>
                </c:pt>
                <c:pt idx="5" formatCode="0%">
                  <c:v>0.34</c:v>
                </c:pt>
                <c:pt idx="6" formatCode="0%">
                  <c:v>0.36</c:v>
                </c:pt>
                <c:pt idx="7" formatCode="0%">
                  <c:v>0.32</c:v>
                </c:pt>
                <c:pt idx="8" formatCode="0%">
                  <c:v>0.27</c:v>
                </c:pt>
              </c:numCache>
            </c:numRef>
          </c:val>
          <c:extLst>
            <c:ext xmlns:c16="http://schemas.microsoft.com/office/drawing/2014/chart" uri="{C3380CC4-5D6E-409C-BE32-E72D297353CC}">
              <c16:uniqueId val="{00000002-3570-4378-9CBF-643418ECC5B1}"/>
            </c:ext>
          </c:extLst>
        </c:ser>
        <c:ser>
          <c:idx val="3"/>
          <c:order val="3"/>
          <c:tx>
            <c:strRef>
              <c:f>Sheet1!$E$1</c:f>
              <c:strCache>
                <c:ptCount val="1"/>
                <c:pt idx="0">
                  <c:v>Strongly 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G-8 Countries</c:v>
                </c:pt>
                <c:pt idx="5">
                  <c:v>Europe</c:v>
                </c:pt>
                <c:pt idx="6">
                  <c:v>North America</c:v>
                </c:pt>
                <c:pt idx="7">
                  <c:v>Middle East/Africa</c:v>
                </c:pt>
                <c:pt idx="8">
                  <c:v>LATAM</c:v>
                </c:pt>
              </c:strCache>
            </c:strRef>
          </c:cat>
          <c:val>
            <c:numRef>
              <c:f>Sheet1!$E$2:$E$10</c:f>
              <c:numCache>
                <c:formatCode>General</c:formatCode>
                <c:ptCount val="9"/>
                <c:pt idx="0" formatCode="0%">
                  <c:v>0.13</c:v>
                </c:pt>
                <c:pt idx="2" formatCode="0%">
                  <c:v>0.14000000000000001</c:v>
                </c:pt>
                <c:pt idx="3" formatCode="0%">
                  <c:v>0.06</c:v>
                </c:pt>
                <c:pt idx="4" formatCode="0%">
                  <c:v>0.08</c:v>
                </c:pt>
                <c:pt idx="5" formatCode="0%">
                  <c:v>0.09</c:v>
                </c:pt>
                <c:pt idx="6" formatCode="0%">
                  <c:v>0.1</c:v>
                </c:pt>
                <c:pt idx="7" formatCode="0%">
                  <c:v>0.18</c:v>
                </c:pt>
                <c:pt idx="8" formatCode="0%">
                  <c:v>0.23</c:v>
                </c:pt>
              </c:numCache>
            </c:numRef>
          </c:val>
          <c:extLst>
            <c:ext xmlns:c16="http://schemas.microsoft.com/office/drawing/2014/chart" uri="{C3380CC4-5D6E-409C-BE32-E72D297353CC}">
              <c16:uniqueId val="{00000000-6142-44EA-9E40-50C61380B515}"/>
            </c:ext>
          </c:extLst>
        </c:ser>
        <c:dLbls>
          <c:showLegendKey val="0"/>
          <c:showVal val="0"/>
          <c:showCatName val="0"/>
          <c:showSerName val="0"/>
          <c:showPercent val="0"/>
          <c:showBubbleSize val="0"/>
        </c:dLbls>
        <c:gapWidth val="94"/>
        <c:overlap val="100"/>
        <c:axId val="-87301632"/>
        <c:axId val="-77052176"/>
      </c:barChart>
      <c:catAx>
        <c:axId val="-87301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052176"/>
        <c:crosses val="autoZero"/>
        <c:auto val="1"/>
        <c:lblAlgn val="ctr"/>
        <c:lblOffset val="0"/>
        <c:noMultiLvlLbl val="0"/>
      </c:catAx>
      <c:valAx>
        <c:axId val="-77052176"/>
        <c:scaling>
          <c:orientation val="minMax"/>
          <c:max val="1"/>
        </c:scaling>
        <c:delete val="1"/>
        <c:axPos val="t"/>
        <c:numFmt formatCode="0%" sourceLinked="1"/>
        <c:majorTickMark val="none"/>
        <c:minorTickMark val="none"/>
        <c:tickLblPos val="nextTo"/>
        <c:crossAx val="-87301632"/>
        <c:crosses val="autoZero"/>
        <c:crossBetween val="between"/>
      </c:valAx>
      <c:spPr>
        <a:noFill/>
        <a:ln>
          <a:noFill/>
        </a:ln>
        <a:effectLst/>
      </c:spPr>
    </c:plotArea>
    <c:legend>
      <c:legendPos val="b"/>
      <c:layout>
        <c:manualLayout>
          <c:xMode val="edge"/>
          <c:yMode val="edge"/>
          <c:x val="0.15290367349914599"/>
          <c:y val="0.90801951386511504"/>
          <c:w val="0.7632295963004630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would have no idea what to do</c:v>
                </c:pt>
                <c:pt idx="1">
                  <c:v>Contact law enforcement to see if they can help</c:v>
                </c:pt>
                <c:pt idx="2">
                  <c:v>Retrieve your data from a clean backup</c:v>
                </c:pt>
                <c:pt idx="3">
                  <c:v>Contact your Internet service provider to see if they can help</c:v>
                </c:pt>
                <c:pt idx="4">
                  <c:v>Conclude that the data is irretrievable and reformat the device</c:v>
                </c:pt>
                <c:pt idx="5">
                  <c:v>Contract a private IT firm to see if they can help</c:v>
                </c:pt>
                <c:pt idx="6">
                  <c:v>Pay the ransom</c:v>
                </c:pt>
              </c:strCache>
            </c:strRef>
          </c:cat>
          <c:val>
            <c:numRef>
              <c:f>Sheet1!$B$2:$B$8</c:f>
              <c:numCache>
                <c:formatCode>0%</c:formatCode>
                <c:ptCount val="7"/>
                <c:pt idx="0">
                  <c:v>0.24</c:v>
                </c:pt>
                <c:pt idx="1">
                  <c:v>0.22</c:v>
                </c:pt>
                <c:pt idx="2">
                  <c:v>0.16</c:v>
                </c:pt>
                <c:pt idx="3">
                  <c:v>0.15</c:v>
                </c:pt>
                <c:pt idx="4">
                  <c:v>0.13</c:v>
                </c:pt>
                <c:pt idx="5">
                  <c:v>0.09</c:v>
                </c:pt>
                <c:pt idx="6">
                  <c:v>0.03</c:v>
                </c:pt>
              </c:numCache>
            </c:numRef>
          </c:val>
          <c:extLst>
            <c:ext xmlns:c16="http://schemas.microsoft.com/office/drawing/2014/chart" uri="{C3380CC4-5D6E-409C-BE32-E72D297353CC}">
              <c16:uniqueId val="{00000000-AC9D-43F0-9A31-8C88E655B4EC}"/>
            </c:ext>
          </c:extLst>
        </c:ser>
        <c:dLbls>
          <c:showLegendKey val="0"/>
          <c:showVal val="0"/>
          <c:showCatName val="0"/>
          <c:showSerName val="0"/>
          <c:showPercent val="0"/>
          <c:showBubbleSize val="0"/>
        </c:dLbls>
        <c:gapWidth val="178"/>
        <c:axId val="-65093232"/>
        <c:axId val="-65090912"/>
      </c:barChart>
      <c:catAx>
        <c:axId val="-65093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090912"/>
        <c:crosses val="autoZero"/>
        <c:auto val="1"/>
        <c:lblAlgn val="ctr"/>
        <c:lblOffset val="0"/>
        <c:noMultiLvlLbl val="0"/>
      </c:catAx>
      <c:valAx>
        <c:axId val="-65090912"/>
        <c:scaling>
          <c:orientation val="minMax"/>
          <c:max val="1"/>
        </c:scaling>
        <c:delete val="1"/>
        <c:axPos val="t"/>
        <c:numFmt formatCode="0%" sourceLinked="1"/>
        <c:majorTickMark val="none"/>
        <c:minorTickMark val="none"/>
        <c:tickLblPos val="nextTo"/>
        <c:crossAx val="-65093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B3F7-4602-B069-429533B17F0E}"/>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B3F7-4602-B069-429533B17F0E}"/>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B3F7-4602-B069-429533B17F0E}"/>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Nigeria</c:v>
                </c:pt>
                <c:pt idx="4">
                  <c:v>Brazil</c:v>
                </c:pt>
                <c:pt idx="5">
                  <c:v>India</c:v>
                </c:pt>
                <c:pt idx="6">
                  <c:v>Indonesia</c:v>
                </c:pt>
                <c:pt idx="7">
                  <c:v>Pakistan</c:v>
                </c:pt>
                <c:pt idx="8">
                  <c:v>Poland</c:v>
                </c:pt>
                <c:pt idx="9">
                  <c:v>Sweden</c:v>
                </c:pt>
                <c:pt idx="10">
                  <c:v>Turkey</c:v>
                </c:pt>
                <c:pt idx="11">
                  <c:v>China</c:v>
                </c:pt>
                <c:pt idx="12">
                  <c:v>US</c:v>
                </c:pt>
                <c:pt idx="13">
                  <c:v>Mexico</c:v>
                </c:pt>
                <c:pt idx="14">
                  <c:v>South Africa</c:v>
                </c:pt>
                <c:pt idx="15">
                  <c:v>South Korea</c:v>
                </c:pt>
                <c:pt idx="16">
                  <c:v>Germany</c:v>
                </c:pt>
                <c:pt idx="17">
                  <c:v>Italy</c:v>
                </c:pt>
                <c:pt idx="18">
                  <c:v>Japan</c:v>
                </c:pt>
                <c:pt idx="19">
                  <c:v>Egypt</c:v>
                </c:pt>
                <c:pt idx="20">
                  <c:v>Hong Kong (China)</c:v>
                </c:pt>
                <c:pt idx="21">
                  <c:v>Tunisia</c:v>
                </c:pt>
                <c:pt idx="22">
                  <c:v>Australia</c:v>
                </c:pt>
                <c:pt idx="23">
                  <c:v>Canada</c:v>
                </c:pt>
                <c:pt idx="24">
                  <c:v>France</c:v>
                </c:pt>
                <c:pt idx="25">
                  <c:v>Great Britain</c:v>
                </c:pt>
              </c:strCache>
            </c:strRef>
          </c:cat>
          <c:val>
            <c:numRef>
              <c:f>Sheet1!$B$2:$B$27</c:f>
              <c:numCache>
                <c:formatCode>General</c:formatCode>
                <c:ptCount val="26"/>
                <c:pt idx="0" formatCode="0%">
                  <c:v>0.03</c:v>
                </c:pt>
                <c:pt idx="2" formatCode="0%">
                  <c:v>0.11</c:v>
                </c:pt>
                <c:pt idx="3" formatCode="0%">
                  <c:v>0.09</c:v>
                </c:pt>
                <c:pt idx="4" formatCode="0%">
                  <c:v>0.05</c:v>
                </c:pt>
                <c:pt idx="5" formatCode="0%">
                  <c:v>0.04</c:v>
                </c:pt>
                <c:pt idx="6" formatCode="0%">
                  <c:v>0.04</c:v>
                </c:pt>
                <c:pt idx="7" formatCode="0%">
                  <c:v>0.04</c:v>
                </c:pt>
                <c:pt idx="8" formatCode="0%">
                  <c:v>0.03</c:v>
                </c:pt>
                <c:pt idx="9" formatCode="0%">
                  <c:v>0.03</c:v>
                </c:pt>
                <c:pt idx="10" formatCode="0%">
                  <c:v>0.03</c:v>
                </c:pt>
                <c:pt idx="11" formatCode="0%">
                  <c:v>0.03</c:v>
                </c:pt>
                <c:pt idx="12" formatCode="0%">
                  <c:v>0.03</c:v>
                </c:pt>
                <c:pt idx="13" formatCode="0%">
                  <c:v>0.02</c:v>
                </c:pt>
                <c:pt idx="14" formatCode="0%">
                  <c:v>0.02</c:v>
                </c:pt>
                <c:pt idx="15" formatCode="0%">
                  <c:v>0.02</c:v>
                </c:pt>
                <c:pt idx="16" formatCode="0%">
                  <c:v>0.02</c:v>
                </c:pt>
                <c:pt idx="17" formatCode="0%">
                  <c:v>0.02</c:v>
                </c:pt>
                <c:pt idx="18" formatCode="0%">
                  <c:v>0.02</c:v>
                </c:pt>
                <c:pt idx="19" formatCode="0%">
                  <c:v>0.02</c:v>
                </c:pt>
                <c:pt idx="20" formatCode="0%">
                  <c:v>0.02</c:v>
                </c:pt>
                <c:pt idx="21" formatCode="0%">
                  <c:v>0.02</c:v>
                </c:pt>
                <c:pt idx="22" formatCode="0%">
                  <c:v>0.01</c:v>
                </c:pt>
                <c:pt idx="23" formatCode="0%">
                  <c:v>0.01</c:v>
                </c:pt>
                <c:pt idx="24" formatCode="0%">
                  <c:v>0.01</c:v>
                </c:pt>
                <c:pt idx="25" formatCode="0%">
                  <c:v>0</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76521392"/>
        <c:axId val="-76463280"/>
      </c:barChart>
      <c:catAx>
        <c:axId val="-7652139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463280"/>
        <c:crosses val="autoZero"/>
        <c:auto val="1"/>
        <c:lblAlgn val="ctr"/>
        <c:lblOffset val="0"/>
        <c:noMultiLvlLbl val="0"/>
      </c:catAx>
      <c:valAx>
        <c:axId val="-76463280"/>
        <c:scaling>
          <c:orientation val="minMax"/>
          <c:max val="1"/>
        </c:scaling>
        <c:delete val="1"/>
        <c:axPos val="t"/>
        <c:numFmt formatCode="0%" sourceLinked="1"/>
        <c:majorTickMark val="out"/>
        <c:minorTickMark val="none"/>
        <c:tickLblPos val="nextTo"/>
        <c:crossAx val="-76521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North America</c:v>
                </c:pt>
                <c:pt idx="6">
                  <c:v>Europe</c:v>
                </c:pt>
                <c:pt idx="7">
                  <c:v>APAC</c:v>
                </c:pt>
                <c:pt idx="8">
                  <c:v>G-8 Countries</c:v>
                </c:pt>
              </c:strCache>
            </c:strRef>
          </c:cat>
          <c:val>
            <c:numRef>
              <c:f>Sheet1!$B$2:$B$10</c:f>
              <c:numCache>
                <c:formatCode>General</c:formatCode>
                <c:ptCount val="9"/>
                <c:pt idx="0" formatCode="0%">
                  <c:v>0.03</c:v>
                </c:pt>
                <c:pt idx="2" formatCode="0%">
                  <c:v>0.04</c:v>
                </c:pt>
                <c:pt idx="3" formatCode="0%">
                  <c:v>0.03</c:v>
                </c:pt>
                <c:pt idx="4" formatCode="0%">
                  <c:v>0.03</c:v>
                </c:pt>
                <c:pt idx="5" formatCode="0%">
                  <c:v>0.02</c:v>
                </c:pt>
                <c:pt idx="6" formatCode="0%">
                  <c:v>0.02</c:v>
                </c:pt>
                <c:pt idx="7" formatCode="0%">
                  <c:v>0.02</c:v>
                </c:pt>
                <c:pt idx="8" formatCode="0%">
                  <c:v>0.02</c:v>
                </c:pt>
              </c:numCache>
            </c:numRef>
          </c:val>
          <c:extLst>
            <c:ext xmlns:c16="http://schemas.microsoft.com/office/drawing/2014/chart" uri="{C3380CC4-5D6E-409C-BE32-E72D297353CC}">
              <c16:uniqueId val="{00000000-3045-43C1-B684-CB22224A9A0E}"/>
            </c:ext>
          </c:extLst>
        </c:ser>
        <c:dLbls>
          <c:showLegendKey val="0"/>
          <c:showVal val="0"/>
          <c:showCatName val="0"/>
          <c:showSerName val="0"/>
          <c:showPercent val="0"/>
          <c:showBubbleSize val="0"/>
        </c:dLbls>
        <c:gapWidth val="94"/>
        <c:axId val="-78333200"/>
        <c:axId val="-77964992"/>
      </c:barChart>
      <c:catAx>
        <c:axId val="-78333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64992"/>
        <c:crosses val="autoZero"/>
        <c:auto val="1"/>
        <c:lblAlgn val="ctr"/>
        <c:lblOffset val="0"/>
        <c:noMultiLvlLbl val="0"/>
      </c:catAx>
      <c:valAx>
        <c:axId val="-77964992"/>
        <c:scaling>
          <c:orientation val="minMax"/>
          <c:max val="1"/>
        </c:scaling>
        <c:delete val="1"/>
        <c:axPos val="t"/>
        <c:numFmt formatCode="0%" sourceLinked="1"/>
        <c:majorTickMark val="none"/>
        <c:minorTickMark val="none"/>
        <c:tickLblPos val="nextTo"/>
        <c:crossAx val="-7833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B3F7-4602-B069-429533B17F0E}"/>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B3F7-4602-B069-429533B17F0E}"/>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B3F7-4602-B069-429533B17F0E}"/>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South Korea</c:v>
                </c:pt>
                <c:pt idx="3">
                  <c:v>Turkey</c:v>
                </c:pt>
                <c:pt idx="4">
                  <c:v>Tunisia</c:v>
                </c:pt>
                <c:pt idx="5">
                  <c:v>Sweden</c:v>
                </c:pt>
                <c:pt idx="6">
                  <c:v>China</c:v>
                </c:pt>
                <c:pt idx="7">
                  <c:v>Pakistan</c:v>
                </c:pt>
                <c:pt idx="8">
                  <c:v>Italy</c:v>
                </c:pt>
                <c:pt idx="9">
                  <c:v>Egypt</c:v>
                </c:pt>
                <c:pt idx="10">
                  <c:v>Hong Kong (China)</c:v>
                </c:pt>
                <c:pt idx="11">
                  <c:v>Mexico</c:v>
                </c:pt>
                <c:pt idx="12">
                  <c:v>Brazil</c:v>
                </c:pt>
                <c:pt idx="13">
                  <c:v>France</c:v>
                </c:pt>
                <c:pt idx="14">
                  <c:v>India</c:v>
                </c:pt>
                <c:pt idx="15">
                  <c:v>Japan</c:v>
                </c:pt>
                <c:pt idx="16">
                  <c:v>Indonesia</c:v>
                </c:pt>
                <c:pt idx="17">
                  <c:v>Nigeria</c:v>
                </c:pt>
                <c:pt idx="18">
                  <c:v>Poland</c:v>
                </c:pt>
                <c:pt idx="19">
                  <c:v>South Africa</c:v>
                </c:pt>
                <c:pt idx="20">
                  <c:v>US</c:v>
                </c:pt>
                <c:pt idx="21">
                  <c:v>Australia</c:v>
                </c:pt>
                <c:pt idx="22">
                  <c:v>Canada</c:v>
                </c:pt>
                <c:pt idx="23">
                  <c:v>Germany</c:v>
                </c:pt>
                <c:pt idx="24">
                  <c:v>Great Britain</c:v>
                </c:pt>
                <c:pt idx="25">
                  <c:v>Kenya</c:v>
                </c:pt>
              </c:strCache>
            </c:strRef>
          </c:cat>
          <c:val>
            <c:numRef>
              <c:f>Sheet1!$B$2:$B$27</c:f>
              <c:numCache>
                <c:formatCode>General</c:formatCode>
                <c:ptCount val="26"/>
                <c:pt idx="0" formatCode="0%">
                  <c:v>0.13</c:v>
                </c:pt>
                <c:pt idx="2" formatCode="0%">
                  <c:v>0.28999999999999998</c:v>
                </c:pt>
                <c:pt idx="3" formatCode="0%">
                  <c:v>0.22</c:v>
                </c:pt>
                <c:pt idx="4" formatCode="0%">
                  <c:v>0.19</c:v>
                </c:pt>
                <c:pt idx="5" formatCode="0%">
                  <c:v>0.14000000000000001</c:v>
                </c:pt>
                <c:pt idx="6" formatCode="0%">
                  <c:v>0.14000000000000001</c:v>
                </c:pt>
                <c:pt idx="7" formatCode="0%">
                  <c:v>0.14000000000000001</c:v>
                </c:pt>
                <c:pt idx="8" formatCode="0%">
                  <c:v>0.13</c:v>
                </c:pt>
                <c:pt idx="9" formatCode="0%">
                  <c:v>0.13</c:v>
                </c:pt>
                <c:pt idx="10" formatCode="0%">
                  <c:v>0.13</c:v>
                </c:pt>
                <c:pt idx="11" formatCode="0%">
                  <c:v>0.12</c:v>
                </c:pt>
                <c:pt idx="12" formatCode="0%">
                  <c:v>0.12</c:v>
                </c:pt>
                <c:pt idx="13" formatCode="0%">
                  <c:v>0.11</c:v>
                </c:pt>
                <c:pt idx="14" formatCode="0%">
                  <c:v>0.11</c:v>
                </c:pt>
                <c:pt idx="15" formatCode="0%">
                  <c:v>0.11</c:v>
                </c:pt>
                <c:pt idx="16" formatCode="0%">
                  <c:v>0.11</c:v>
                </c:pt>
                <c:pt idx="17" formatCode="0%">
                  <c:v>0.11</c:v>
                </c:pt>
                <c:pt idx="18" formatCode="0%">
                  <c:v>0.1</c:v>
                </c:pt>
                <c:pt idx="19" formatCode="0%">
                  <c:v>0.1</c:v>
                </c:pt>
                <c:pt idx="20" formatCode="0%">
                  <c:v>0.1</c:v>
                </c:pt>
                <c:pt idx="21" formatCode="0%">
                  <c:v>0.09</c:v>
                </c:pt>
                <c:pt idx="22" formatCode="0%">
                  <c:v>0.09</c:v>
                </c:pt>
                <c:pt idx="23" formatCode="0%">
                  <c:v>0.09</c:v>
                </c:pt>
                <c:pt idx="24" formatCode="0%">
                  <c:v>0.08</c:v>
                </c:pt>
                <c:pt idx="25" formatCode="0%">
                  <c:v>0.05</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66135648"/>
        <c:axId val="-66133328"/>
      </c:barChart>
      <c:catAx>
        <c:axId val="-6613564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133328"/>
        <c:crosses val="autoZero"/>
        <c:auto val="1"/>
        <c:lblAlgn val="ctr"/>
        <c:lblOffset val="0"/>
        <c:noMultiLvlLbl val="0"/>
      </c:catAx>
      <c:valAx>
        <c:axId val="-66133328"/>
        <c:scaling>
          <c:orientation val="minMax"/>
          <c:max val="1"/>
        </c:scaling>
        <c:delete val="1"/>
        <c:axPos val="t"/>
        <c:numFmt formatCode="0%" sourceLinked="1"/>
        <c:majorTickMark val="out"/>
        <c:minorTickMark val="none"/>
        <c:tickLblPos val="nextTo"/>
        <c:crossAx val="-66135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APAC</c:v>
                </c:pt>
                <c:pt idx="5">
                  <c:v>BIC</c:v>
                </c:pt>
                <c:pt idx="6">
                  <c:v>Europe</c:v>
                </c:pt>
                <c:pt idx="7">
                  <c:v>G-8 Countries</c:v>
                </c:pt>
                <c:pt idx="8">
                  <c:v>North America</c:v>
                </c:pt>
              </c:strCache>
            </c:strRef>
          </c:cat>
          <c:val>
            <c:numRef>
              <c:f>Sheet1!$B$2:$B$10</c:f>
              <c:numCache>
                <c:formatCode>General</c:formatCode>
                <c:ptCount val="9"/>
                <c:pt idx="0" formatCode="0%">
                  <c:v>0.13</c:v>
                </c:pt>
                <c:pt idx="2" formatCode="0%">
                  <c:v>0.12</c:v>
                </c:pt>
                <c:pt idx="3" formatCode="0%">
                  <c:v>0.15</c:v>
                </c:pt>
                <c:pt idx="4" formatCode="0%">
                  <c:v>0.14000000000000001</c:v>
                </c:pt>
                <c:pt idx="5" formatCode="0%">
                  <c:v>0.12</c:v>
                </c:pt>
                <c:pt idx="6" formatCode="0%">
                  <c:v>0.11</c:v>
                </c:pt>
                <c:pt idx="7" formatCode="0%">
                  <c:v>0.1</c:v>
                </c:pt>
                <c:pt idx="8" formatCode="0%">
                  <c:v>0.09</c:v>
                </c:pt>
              </c:numCache>
            </c:numRef>
          </c:val>
          <c:extLst>
            <c:ext xmlns:c16="http://schemas.microsoft.com/office/drawing/2014/chart" uri="{C3380CC4-5D6E-409C-BE32-E72D297353CC}">
              <c16:uniqueId val="{00000000-8DC1-4E68-A9A2-424823B57005}"/>
            </c:ext>
          </c:extLst>
        </c:ser>
        <c:dLbls>
          <c:showLegendKey val="0"/>
          <c:showVal val="0"/>
          <c:showCatName val="0"/>
          <c:showSerName val="0"/>
          <c:showPercent val="0"/>
          <c:showBubbleSize val="0"/>
        </c:dLbls>
        <c:gapWidth val="94"/>
        <c:axId val="-77671040"/>
        <c:axId val="-78087520"/>
      </c:barChart>
      <c:catAx>
        <c:axId val="-77671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087520"/>
        <c:crosses val="autoZero"/>
        <c:auto val="1"/>
        <c:lblAlgn val="ctr"/>
        <c:lblOffset val="0"/>
        <c:noMultiLvlLbl val="0"/>
      </c:catAx>
      <c:valAx>
        <c:axId val="-78087520"/>
        <c:scaling>
          <c:orientation val="minMax"/>
          <c:max val="1"/>
        </c:scaling>
        <c:delete val="1"/>
        <c:axPos val="t"/>
        <c:numFmt formatCode="0%" sourceLinked="1"/>
        <c:majorTickMark val="none"/>
        <c:minorTickMark val="none"/>
        <c:tickLblPos val="nextTo"/>
        <c:crossAx val="-77671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Much more concerned</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Sheet1!$B$2:$B$10</c:f>
              <c:numCache>
                <c:formatCode>General</c:formatCode>
                <c:ptCount val="9"/>
                <c:pt idx="0" formatCode="0%">
                  <c:v>0.28000000000000003</c:v>
                </c:pt>
                <c:pt idx="2" formatCode="0%">
                  <c:v>0.34</c:v>
                </c:pt>
                <c:pt idx="3" formatCode="0%">
                  <c:v>0.32</c:v>
                </c:pt>
                <c:pt idx="4" formatCode="0%">
                  <c:v>0.28000000000000003</c:v>
                </c:pt>
                <c:pt idx="5" formatCode="0%">
                  <c:v>0.25</c:v>
                </c:pt>
                <c:pt idx="6" formatCode="0%">
                  <c:v>0.28000000000000003</c:v>
                </c:pt>
                <c:pt idx="7" formatCode="0%">
                  <c:v>0.22</c:v>
                </c:pt>
                <c:pt idx="8" formatCode="0%">
                  <c:v>0.22</c:v>
                </c:pt>
              </c:numCache>
            </c:numRef>
          </c:val>
          <c:extLst>
            <c:ext xmlns:c16="http://schemas.microsoft.com/office/drawing/2014/chart" uri="{C3380CC4-5D6E-409C-BE32-E72D297353CC}">
              <c16:uniqueId val="{00000000-F115-4091-95D6-5605C5866100}"/>
            </c:ext>
          </c:extLst>
        </c:ser>
        <c:ser>
          <c:idx val="1"/>
          <c:order val="1"/>
          <c:tx>
            <c:strRef>
              <c:f>Sheet1!$C$1</c:f>
              <c:strCache>
                <c:ptCount val="1"/>
                <c:pt idx="0">
                  <c:v>Somewhat more concerned</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Sheet1!$C$2:$C$10</c:f>
              <c:numCache>
                <c:formatCode>General</c:formatCode>
                <c:ptCount val="9"/>
                <c:pt idx="0" formatCode="0%">
                  <c:v>0.27</c:v>
                </c:pt>
                <c:pt idx="2" formatCode="0%">
                  <c:v>0.3</c:v>
                </c:pt>
                <c:pt idx="3" formatCode="0%">
                  <c:v>0.31</c:v>
                </c:pt>
                <c:pt idx="4" formatCode="0%">
                  <c:v>0.32</c:v>
                </c:pt>
                <c:pt idx="5" formatCode="0%">
                  <c:v>0.31</c:v>
                </c:pt>
                <c:pt idx="6" formatCode="0%">
                  <c:v>0.27</c:v>
                </c:pt>
                <c:pt idx="7" formatCode="0%">
                  <c:v>0.28999999999999998</c:v>
                </c:pt>
                <c:pt idx="8" formatCode="0%">
                  <c:v>0.27</c:v>
                </c:pt>
              </c:numCache>
            </c:numRef>
          </c:val>
          <c:extLst>
            <c:ext xmlns:c16="http://schemas.microsoft.com/office/drawing/2014/chart" uri="{C3380CC4-5D6E-409C-BE32-E72D297353CC}">
              <c16:uniqueId val="{00000001-F115-4091-95D6-5605C5866100}"/>
            </c:ext>
          </c:extLst>
        </c:ser>
        <c:ser>
          <c:idx val="2"/>
          <c:order val="2"/>
          <c:tx>
            <c:strRef>
              <c:f>Sheet1!$D$1</c:f>
              <c:strCache>
                <c:ptCount val="1"/>
                <c:pt idx="0">
                  <c:v>Total Concerned</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Sheet1!$D$2:$D$10</c:f>
              <c:numCache>
                <c:formatCode>General</c:formatCode>
                <c:ptCount val="9"/>
                <c:pt idx="0" formatCode="0%">
                  <c:v>0.55000000000000004</c:v>
                </c:pt>
                <c:pt idx="2" formatCode="0%">
                  <c:v>0.64</c:v>
                </c:pt>
                <c:pt idx="3" formatCode="0%">
                  <c:v>0.63</c:v>
                </c:pt>
                <c:pt idx="4" formatCode="0%">
                  <c:v>0.6</c:v>
                </c:pt>
                <c:pt idx="5" formatCode="0%">
                  <c:v>0.56000000000000005</c:v>
                </c:pt>
                <c:pt idx="6" formatCode="0%">
                  <c:v>0.55000000000000004</c:v>
                </c:pt>
                <c:pt idx="7" formatCode="0%">
                  <c:v>0.51</c:v>
                </c:pt>
                <c:pt idx="8" formatCode="0%">
                  <c:v>0.49</c:v>
                </c:pt>
              </c:numCache>
            </c:numRef>
          </c:val>
          <c:extLst>
            <c:ext xmlns:c16="http://schemas.microsoft.com/office/drawing/2014/chart" uri="{C3380CC4-5D6E-409C-BE32-E72D297353CC}">
              <c16:uniqueId val="{00000002-F115-4091-95D6-5605C5866100}"/>
            </c:ext>
          </c:extLst>
        </c:ser>
        <c:dLbls>
          <c:showLegendKey val="0"/>
          <c:showVal val="0"/>
          <c:showCatName val="0"/>
          <c:showSerName val="0"/>
          <c:showPercent val="0"/>
          <c:showBubbleSize val="0"/>
        </c:dLbls>
        <c:gapWidth val="94"/>
        <c:overlap val="100"/>
        <c:axId val="-87749824"/>
        <c:axId val="-87746560"/>
      </c:barChart>
      <c:catAx>
        <c:axId val="-8774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746560"/>
        <c:crosses val="autoZero"/>
        <c:auto val="1"/>
        <c:lblAlgn val="ctr"/>
        <c:lblOffset val="0"/>
        <c:noMultiLvlLbl val="0"/>
      </c:catAx>
      <c:valAx>
        <c:axId val="-87746560"/>
        <c:scaling>
          <c:orientation val="minMax"/>
          <c:max val="1"/>
        </c:scaling>
        <c:delete val="1"/>
        <c:axPos val="t"/>
        <c:numFmt formatCode="0%" sourceLinked="1"/>
        <c:majorTickMark val="none"/>
        <c:minorTickMark val="none"/>
        <c:tickLblPos val="nextTo"/>
        <c:crossAx val="-87749824"/>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7669359957495"/>
          <c:y val="3.2505910165484597E-2"/>
          <c:w val="0.408592369581253"/>
          <c:h val="0.85678505612330402"/>
        </c:manualLayout>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Sheet1!$B$2:$B$13</c:f>
              <c:numCache>
                <c:formatCode>0%</c:formatCode>
                <c:ptCount val="12"/>
                <c:pt idx="0">
                  <c:v>0.42</c:v>
                </c:pt>
                <c:pt idx="1">
                  <c:v>0.41</c:v>
                </c:pt>
                <c:pt idx="2">
                  <c:v>0.4</c:v>
                </c:pt>
                <c:pt idx="3">
                  <c:v>0.38</c:v>
                </c:pt>
                <c:pt idx="4">
                  <c:v>0.35</c:v>
                </c:pt>
                <c:pt idx="5">
                  <c:v>0.33</c:v>
                </c:pt>
                <c:pt idx="6">
                  <c:v>0.32</c:v>
                </c:pt>
                <c:pt idx="7">
                  <c:v>0.28999999999999998</c:v>
                </c:pt>
                <c:pt idx="8">
                  <c:v>0.28000000000000003</c:v>
                </c:pt>
                <c:pt idx="9">
                  <c:v>0.27</c:v>
                </c:pt>
                <c:pt idx="10">
                  <c:v>0.25</c:v>
                </c:pt>
                <c:pt idx="11">
                  <c:v>0.25</c:v>
                </c:pt>
              </c:numCache>
            </c:numRef>
          </c:val>
          <c:extLst>
            <c:ext xmlns:c16="http://schemas.microsoft.com/office/drawing/2014/chart" uri="{C3380CC4-5D6E-409C-BE32-E72D297353CC}">
              <c16:uniqueId val="{00000000-BED6-4EF0-88A1-770C59A1F72E}"/>
            </c:ext>
          </c:extLst>
        </c:ser>
        <c:ser>
          <c:idx val="1"/>
          <c:order val="1"/>
          <c:tx>
            <c:strRef>
              <c:f>Sheet1!$C$1</c:f>
              <c:strCache>
                <c:ptCount val="1"/>
                <c:pt idx="0">
                  <c:v>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Sheet1!$C$2:$C$13</c:f>
              <c:numCache>
                <c:formatCode>0%</c:formatCode>
                <c:ptCount val="12"/>
                <c:pt idx="0">
                  <c:v>0.48</c:v>
                </c:pt>
                <c:pt idx="1">
                  <c:v>0.49</c:v>
                </c:pt>
                <c:pt idx="2">
                  <c:v>0.5</c:v>
                </c:pt>
                <c:pt idx="3">
                  <c:v>0.52</c:v>
                </c:pt>
                <c:pt idx="4">
                  <c:v>0.56000000000000005</c:v>
                </c:pt>
                <c:pt idx="5">
                  <c:v>0.56000000000000005</c:v>
                </c:pt>
                <c:pt idx="6">
                  <c:v>0.54</c:v>
                </c:pt>
                <c:pt idx="7">
                  <c:v>0.59</c:v>
                </c:pt>
                <c:pt idx="8">
                  <c:v>0.56999999999999995</c:v>
                </c:pt>
                <c:pt idx="9">
                  <c:v>0.6</c:v>
                </c:pt>
                <c:pt idx="10">
                  <c:v>0.56000000000000005</c:v>
                </c:pt>
                <c:pt idx="11">
                  <c:v>0.62</c:v>
                </c:pt>
              </c:numCache>
            </c:numRef>
          </c:val>
          <c:extLst>
            <c:ext xmlns:c16="http://schemas.microsoft.com/office/drawing/2014/chart" uri="{C3380CC4-5D6E-409C-BE32-E72D297353CC}">
              <c16:uniqueId val="{00000001-BED6-4EF0-88A1-770C59A1F72E}"/>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Sheet1!$D$2:$D$13</c:f>
              <c:numCache>
                <c:formatCode>0%</c:formatCode>
                <c:ptCount val="12"/>
                <c:pt idx="0">
                  <c:v>0.09</c:v>
                </c:pt>
                <c:pt idx="1">
                  <c:v>0.1</c:v>
                </c:pt>
                <c:pt idx="2">
                  <c:v>0.1</c:v>
                </c:pt>
                <c:pt idx="3">
                  <c:v>0.1</c:v>
                </c:pt>
                <c:pt idx="4">
                  <c:v>0.09</c:v>
                </c:pt>
                <c:pt idx="5">
                  <c:v>0.11</c:v>
                </c:pt>
                <c:pt idx="6">
                  <c:v>0.14000000000000001</c:v>
                </c:pt>
                <c:pt idx="7">
                  <c:v>0.11</c:v>
                </c:pt>
                <c:pt idx="8">
                  <c:v>0.14000000000000001</c:v>
                </c:pt>
                <c:pt idx="9">
                  <c:v>0.13</c:v>
                </c:pt>
                <c:pt idx="10">
                  <c:v>0.19</c:v>
                </c:pt>
                <c:pt idx="11">
                  <c:v>0.13</c:v>
                </c:pt>
              </c:numCache>
            </c:numRef>
          </c:val>
          <c:extLst>
            <c:ext xmlns:c16="http://schemas.microsoft.com/office/drawing/2014/chart" uri="{C3380CC4-5D6E-409C-BE32-E72D297353CC}">
              <c16:uniqueId val="{00000002-BED6-4EF0-88A1-770C59A1F72E}"/>
            </c:ext>
          </c:extLst>
        </c:ser>
        <c:dLbls>
          <c:showLegendKey val="0"/>
          <c:showVal val="0"/>
          <c:showCatName val="0"/>
          <c:showSerName val="0"/>
          <c:showPercent val="0"/>
          <c:showBubbleSize val="0"/>
        </c:dLbls>
        <c:gapWidth val="79"/>
        <c:overlap val="100"/>
        <c:axId val="-82980128"/>
        <c:axId val="-83005808"/>
      </c:barChart>
      <c:catAx>
        <c:axId val="-82980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05808"/>
        <c:crosses val="autoZero"/>
        <c:auto val="1"/>
        <c:lblAlgn val="ctr"/>
        <c:lblOffset val="100"/>
        <c:noMultiLvlLbl val="0"/>
      </c:catAx>
      <c:valAx>
        <c:axId val="-83005808"/>
        <c:scaling>
          <c:orientation val="minMax"/>
        </c:scaling>
        <c:delete val="1"/>
        <c:axPos val="t"/>
        <c:numFmt formatCode="0%" sourceLinked="1"/>
        <c:majorTickMark val="none"/>
        <c:minorTickMark val="none"/>
        <c:tickLblPos val="nextTo"/>
        <c:crossAx val="-82980128"/>
        <c:crosses val="autoZero"/>
        <c:crossBetween val="between"/>
      </c:valAx>
      <c:spPr>
        <a:noFill/>
        <a:ln>
          <a:noFill/>
        </a:ln>
        <a:effectLst/>
      </c:spPr>
    </c:plotArea>
    <c:legend>
      <c:legendPos val="b"/>
      <c:layout>
        <c:manualLayout>
          <c:xMode val="edge"/>
          <c:yMode val="edge"/>
          <c:x val="0.46640473556001599"/>
          <c:y val="0.90843501610171096"/>
          <c:w val="0.40043304942274399"/>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B3F7-4602-B069-429533B17F0E}"/>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B3F7-4602-B069-429533B17F0E}"/>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B3F7-4602-B069-429533B17F0E}"/>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Hong Kong (China)</c:v>
                </c:pt>
                <c:pt idx="4">
                  <c:v>Germany</c:v>
                </c:pt>
                <c:pt idx="5">
                  <c:v>Sweden</c:v>
                </c:pt>
                <c:pt idx="6">
                  <c:v>China</c:v>
                </c:pt>
                <c:pt idx="7">
                  <c:v>Poland</c:v>
                </c:pt>
                <c:pt idx="8">
                  <c:v>France</c:v>
                </c:pt>
                <c:pt idx="9">
                  <c:v>India</c:v>
                </c:pt>
                <c:pt idx="10">
                  <c:v>Canada</c:v>
                </c:pt>
                <c:pt idx="11">
                  <c:v>Japan</c:v>
                </c:pt>
                <c:pt idx="12">
                  <c:v>Australia</c:v>
                </c:pt>
                <c:pt idx="13">
                  <c:v>US</c:v>
                </c:pt>
                <c:pt idx="14">
                  <c:v>Turkey</c:v>
                </c:pt>
                <c:pt idx="15">
                  <c:v>Brazil</c:v>
                </c:pt>
                <c:pt idx="16">
                  <c:v>Great Britain</c:v>
                </c:pt>
                <c:pt idx="17">
                  <c:v>Egypt</c:v>
                </c:pt>
                <c:pt idx="18">
                  <c:v>Indonesia</c:v>
                </c:pt>
                <c:pt idx="19">
                  <c:v>Tunisia</c:v>
                </c:pt>
                <c:pt idx="20">
                  <c:v>Mexico</c:v>
                </c:pt>
                <c:pt idx="21">
                  <c:v>South Africa</c:v>
                </c:pt>
                <c:pt idx="22">
                  <c:v>South Korea</c:v>
                </c:pt>
                <c:pt idx="23">
                  <c:v>Pakistan</c:v>
                </c:pt>
                <c:pt idx="24">
                  <c:v>Kenya</c:v>
                </c:pt>
                <c:pt idx="25">
                  <c:v>Nigeria</c:v>
                </c:pt>
              </c:strCache>
            </c:strRef>
          </c:cat>
          <c:val>
            <c:numRef>
              <c:f>Sheet1!$B$2:$B$27</c:f>
              <c:numCache>
                <c:formatCode>General</c:formatCode>
                <c:ptCount val="26"/>
                <c:pt idx="0" formatCode="0%">
                  <c:v>0.22</c:v>
                </c:pt>
                <c:pt idx="2" formatCode="0%">
                  <c:v>0.42</c:v>
                </c:pt>
                <c:pt idx="3" formatCode="0%">
                  <c:v>0.42</c:v>
                </c:pt>
                <c:pt idx="4" formatCode="0%">
                  <c:v>0.39</c:v>
                </c:pt>
                <c:pt idx="5" formatCode="0%">
                  <c:v>0.28999999999999998</c:v>
                </c:pt>
                <c:pt idx="6" formatCode="0%">
                  <c:v>0.28999999999999998</c:v>
                </c:pt>
                <c:pt idx="7" formatCode="0%">
                  <c:v>0.26</c:v>
                </c:pt>
                <c:pt idx="8" formatCode="0%">
                  <c:v>0.25</c:v>
                </c:pt>
                <c:pt idx="9" formatCode="0%">
                  <c:v>0.25</c:v>
                </c:pt>
                <c:pt idx="10" formatCode="0%">
                  <c:v>0.23</c:v>
                </c:pt>
                <c:pt idx="11" formatCode="0%">
                  <c:v>0.22</c:v>
                </c:pt>
                <c:pt idx="12" formatCode="0%">
                  <c:v>0.21</c:v>
                </c:pt>
                <c:pt idx="13" formatCode="0%">
                  <c:v>0.21</c:v>
                </c:pt>
                <c:pt idx="14" formatCode="0%">
                  <c:v>0.2</c:v>
                </c:pt>
                <c:pt idx="15" formatCode="0%">
                  <c:v>0.18</c:v>
                </c:pt>
                <c:pt idx="16" formatCode="0%">
                  <c:v>0.18</c:v>
                </c:pt>
                <c:pt idx="17" formatCode="0%">
                  <c:v>0.17</c:v>
                </c:pt>
                <c:pt idx="18" formatCode="0%">
                  <c:v>0.17</c:v>
                </c:pt>
                <c:pt idx="19" formatCode="0%">
                  <c:v>0.17</c:v>
                </c:pt>
                <c:pt idx="20" formatCode="0%">
                  <c:v>0.16</c:v>
                </c:pt>
                <c:pt idx="21" formatCode="0%">
                  <c:v>0.14000000000000001</c:v>
                </c:pt>
                <c:pt idx="22" formatCode="0%">
                  <c:v>0.13</c:v>
                </c:pt>
                <c:pt idx="23" formatCode="0%">
                  <c:v>0.13</c:v>
                </c:pt>
                <c:pt idx="24" formatCode="0%">
                  <c:v>0.11</c:v>
                </c:pt>
                <c:pt idx="25" formatCode="0%">
                  <c:v>0.11</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65189056"/>
        <c:axId val="-65169456"/>
      </c:barChart>
      <c:catAx>
        <c:axId val="-6518905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69456"/>
        <c:crosses val="autoZero"/>
        <c:auto val="1"/>
        <c:lblAlgn val="ctr"/>
        <c:lblOffset val="0"/>
        <c:noMultiLvlLbl val="0"/>
      </c:catAx>
      <c:valAx>
        <c:axId val="-65169456"/>
        <c:scaling>
          <c:orientation val="minMax"/>
          <c:max val="1"/>
        </c:scaling>
        <c:delete val="1"/>
        <c:axPos val="t"/>
        <c:numFmt formatCode="0%" sourceLinked="1"/>
        <c:majorTickMark val="out"/>
        <c:minorTickMark val="none"/>
        <c:tickLblPos val="nextTo"/>
        <c:crossAx val="-6518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Europe</c:v>
                </c:pt>
                <c:pt idx="4">
                  <c:v>G-8 Countries</c:v>
                </c:pt>
                <c:pt idx="5">
                  <c:v>APAC</c:v>
                </c:pt>
                <c:pt idx="6">
                  <c:v>BIC</c:v>
                </c:pt>
                <c:pt idx="7">
                  <c:v>LATAM</c:v>
                </c:pt>
                <c:pt idx="8">
                  <c:v>Middle East/Africa</c:v>
                </c:pt>
              </c:strCache>
            </c:strRef>
          </c:cat>
          <c:val>
            <c:numRef>
              <c:f>Sheet1!$B$2:$B$10</c:f>
              <c:numCache>
                <c:formatCode>General</c:formatCode>
                <c:ptCount val="9"/>
                <c:pt idx="0" formatCode="0%">
                  <c:v>0.22</c:v>
                </c:pt>
                <c:pt idx="2" formatCode="0%">
                  <c:v>0.22</c:v>
                </c:pt>
                <c:pt idx="3" formatCode="0%">
                  <c:v>0.3</c:v>
                </c:pt>
                <c:pt idx="4" formatCode="0%">
                  <c:v>0.27</c:v>
                </c:pt>
                <c:pt idx="5" formatCode="0%">
                  <c:v>0.24</c:v>
                </c:pt>
                <c:pt idx="6" formatCode="0%">
                  <c:v>0.24</c:v>
                </c:pt>
                <c:pt idx="7" formatCode="0%">
                  <c:v>0.17</c:v>
                </c:pt>
                <c:pt idx="8" formatCode="0%">
                  <c:v>0.16</c:v>
                </c:pt>
              </c:numCache>
            </c:numRef>
          </c:val>
          <c:extLst>
            <c:ext xmlns:c16="http://schemas.microsoft.com/office/drawing/2014/chart" uri="{C3380CC4-5D6E-409C-BE32-E72D297353CC}">
              <c16:uniqueId val="{00000000-8FE1-419A-9ADC-2E882424D15D}"/>
            </c:ext>
          </c:extLst>
        </c:ser>
        <c:dLbls>
          <c:showLegendKey val="0"/>
          <c:showVal val="0"/>
          <c:showCatName val="0"/>
          <c:showSerName val="0"/>
          <c:showPercent val="0"/>
          <c:showBubbleSize val="0"/>
        </c:dLbls>
        <c:gapWidth val="94"/>
        <c:axId val="-62263328"/>
        <c:axId val="-62261552"/>
      </c:barChart>
      <c:catAx>
        <c:axId val="-62263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552"/>
        <c:crosses val="autoZero"/>
        <c:auto val="1"/>
        <c:lblAlgn val="ctr"/>
        <c:lblOffset val="0"/>
        <c:noMultiLvlLbl val="0"/>
      </c:catAx>
      <c:valAx>
        <c:axId val="-62261552"/>
        <c:scaling>
          <c:orientation val="minMax"/>
          <c:max val="1"/>
        </c:scaling>
        <c:delete val="1"/>
        <c:axPos val="t"/>
        <c:numFmt formatCode="0%" sourceLinked="1"/>
        <c:majorTickMark val="none"/>
        <c:minorTickMark val="none"/>
        <c:tickLblPos val="nextTo"/>
        <c:crossAx val="-6226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B3F7-4602-B069-429533B17F0E}"/>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B3F7-4602-B069-429533B17F0E}"/>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B3F7-4602-B069-429533B17F0E}"/>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Pakistan</c:v>
                </c:pt>
                <c:pt idx="4">
                  <c:v>Nigeria</c:v>
                </c:pt>
                <c:pt idx="5">
                  <c:v>South Africa</c:v>
                </c:pt>
                <c:pt idx="6">
                  <c:v>India</c:v>
                </c:pt>
                <c:pt idx="7">
                  <c:v>Turkey</c:v>
                </c:pt>
                <c:pt idx="8">
                  <c:v>Brazil</c:v>
                </c:pt>
                <c:pt idx="9">
                  <c:v>Sweden</c:v>
                </c:pt>
                <c:pt idx="10">
                  <c:v>France</c:v>
                </c:pt>
                <c:pt idx="11">
                  <c:v>Egypt</c:v>
                </c:pt>
                <c:pt idx="12">
                  <c:v>Kenya</c:v>
                </c:pt>
                <c:pt idx="13">
                  <c:v>Tunisia</c:v>
                </c:pt>
                <c:pt idx="14">
                  <c:v>US</c:v>
                </c:pt>
                <c:pt idx="15">
                  <c:v>Poland</c:v>
                </c:pt>
                <c:pt idx="16">
                  <c:v>Canada</c:v>
                </c:pt>
                <c:pt idx="17">
                  <c:v>Australia</c:v>
                </c:pt>
                <c:pt idx="18">
                  <c:v>Hong Kong (China)</c:v>
                </c:pt>
                <c:pt idx="19">
                  <c:v>South Korea</c:v>
                </c:pt>
                <c:pt idx="20">
                  <c:v>Great Britain</c:v>
                </c:pt>
                <c:pt idx="21">
                  <c:v>Italy</c:v>
                </c:pt>
                <c:pt idx="22">
                  <c:v>Mexico</c:v>
                </c:pt>
                <c:pt idx="23">
                  <c:v>China</c:v>
                </c:pt>
                <c:pt idx="24">
                  <c:v>Germany</c:v>
                </c:pt>
                <c:pt idx="25">
                  <c:v>Japan</c:v>
                </c:pt>
              </c:strCache>
            </c:strRef>
          </c:cat>
          <c:val>
            <c:numRef>
              <c:f>Sheet1!$B$2:$B$27</c:f>
              <c:numCache>
                <c:formatCode>General</c:formatCode>
                <c:ptCount val="26"/>
                <c:pt idx="0" formatCode="0%">
                  <c:v>0.09</c:v>
                </c:pt>
                <c:pt idx="2" formatCode="0%">
                  <c:v>0.16</c:v>
                </c:pt>
                <c:pt idx="3" formatCode="0%">
                  <c:v>0.16</c:v>
                </c:pt>
                <c:pt idx="4" formatCode="0%">
                  <c:v>0.16</c:v>
                </c:pt>
                <c:pt idx="5" formatCode="0%">
                  <c:v>0.12</c:v>
                </c:pt>
                <c:pt idx="6" formatCode="0%">
                  <c:v>0.12</c:v>
                </c:pt>
                <c:pt idx="7" formatCode="0%">
                  <c:v>0.11</c:v>
                </c:pt>
                <c:pt idx="8" formatCode="0%">
                  <c:v>0.1</c:v>
                </c:pt>
                <c:pt idx="9" formatCode="0%">
                  <c:v>0.09</c:v>
                </c:pt>
                <c:pt idx="10" formatCode="0%">
                  <c:v>0.09</c:v>
                </c:pt>
                <c:pt idx="11" formatCode="0%">
                  <c:v>0.09</c:v>
                </c:pt>
                <c:pt idx="12" formatCode="0%">
                  <c:v>0.09</c:v>
                </c:pt>
                <c:pt idx="13" formatCode="0%">
                  <c:v>0.09</c:v>
                </c:pt>
                <c:pt idx="14" formatCode="0%">
                  <c:v>0.08</c:v>
                </c:pt>
                <c:pt idx="15" formatCode="0%">
                  <c:v>7.0000000000000007E-2</c:v>
                </c:pt>
                <c:pt idx="16" formatCode="0%">
                  <c:v>7.0000000000000007E-2</c:v>
                </c:pt>
                <c:pt idx="17" formatCode="0%">
                  <c:v>0.06</c:v>
                </c:pt>
                <c:pt idx="18" formatCode="0%">
                  <c:v>0.06</c:v>
                </c:pt>
                <c:pt idx="19" formatCode="0%">
                  <c:v>0.05</c:v>
                </c:pt>
                <c:pt idx="20" formatCode="0%">
                  <c:v>0.05</c:v>
                </c:pt>
                <c:pt idx="21" formatCode="0%">
                  <c:v>0.05</c:v>
                </c:pt>
                <c:pt idx="22" formatCode="0%">
                  <c:v>0.04</c:v>
                </c:pt>
                <c:pt idx="23" formatCode="0%">
                  <c:v>0.04</c:v>
                </c:pt>
                <c:pt idx="24" formatCode="0%">
                  <c:v>0.04</c:v>
                </c:pt>
                <c:pt idx="25" formatCode="0%">
                  <c:v>0.04</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76612624"/>
        <c:axId val="-76610848"/>
      </c:barChart>
      <c:catAx>
        <c:axId val="-7661262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610848"/>
        <c:crosses val="autoZero"/>
        <c:auto val="1"/>
        <c:lblAlgn val="ctr"/>
        <c:lblOffset val="0"/>
        <c:noMultiLvlLbl val="0"/>
      </c:catAx>
      <c:valAx>
        <c:axId val="-76610848"/>
        <c:scaling>
          <c:orientation val="minMax"/>
          <c:max val="1"/>
        </c:scaling>
        <c:delete val="1"/>
        <c:axPos val="t"/>
        <c:numFmt formatCode="0%" sourceLinked="1"/>
        <c:majorTickMark val="out"/>
        <c:minorTickMark val="none"/>
        <c:tickLblPos val="nextTo"/>
        <c:crossAx val="-76612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North America</c:v>
                </c:pt>
                <c:pt idx="4">
                  <c:v>BIC</c:v>
                </c:pt>
                <c:pt idx="5">
                  <c:v>APAC</c:v>
                </c:pt>
                <c:pt idx="6">
                  <c:v>LATAM</c:v>
                </c:pt>
                <c:pt idx="7">
                  <c:v>Europe</c:v>
                </c:pt>
                <c:pt idx="8">
                  <c:v>G-8 Countries</c:v>
                </c:pt>
              </c:strCache>
            </c:strRef>
          </c:cat>
          <c:val>
            <c:numRef>
              <c:f>Sheet1!$B$2:$B$10</c:f>
              <c:numCache>
                <c:formatCode>General</c:formatCode>
                <c:ptCount val="9"/>
                <c:pt idx="0" formatCode="0%">
                  <c:v>0.09</c:v>
                </c:pt>
                <c:pt idx="2" formatCode="0%">
                  <c:v>0.12</c:v>
                </c:pt>
                <c:pt idx="3" formatCode="0%">
                  <c:v>0.08</c:v>
                </c:pt>
                <c:pt idx="4" formatCode="0%">
                  <c:v>0.09</c:v>
                </c:pt>
                <c:pt idx="5" formatCode="0%">
                  <c:v>0.08</c:v>
                </c:pt>
                <c:pt idx="6" formatCode="0%">
                  <c:v>7.0000000000000007E-2</c:v>
                </c:pt>
                <c:pt idx="7" formatCode="0%">
                  <c:v>0.06</c:v>
                </c:pt>
                <c:pt idx="8" formatCode="0%">
                  <c:v>0.06</c:v>
                </c:pt>
              </c:numCache>
            </c:numRef>
          </c:val>
          <c:extLst>
            <c:ext xmlns:c16="http://schemas.microsoft.com/office/drawing/2014/chart" uri="{C3380CC4-5D6E-409C-BE32-E72D297353CC}">
              <c16:uniqueId val="{00000000-5400-43F8-A489-EF2401465785}"/>
            </c:ext>
          </c:extLst>
        </c:ser>
        <c:dLbls>
          <c:showLegendKey val="0"/>
          <c:showVal val="0"/>
          <c:showCatName val="0"/>
          <c:showSerName val="0"/>
          <c:showPercent val="0"/>
          <c:showBubbleSize val="0"/>
        </c:dLbls>
        <c:gapWidth val="94"/>
        <c:axId val="-61003632"/>
        <c:axId val="-61001856"/>
      </c:barChart>
      <c:catAx>
        <c:axId val="-61003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001856"/>
        <c:crosses val="autoZero"/>
        <c:auto val="1"/>
        <c:lblAlgn val="ctr"/>
        <c:lblOffset val="0"/>
        <c:noMultiLvlLbl val="0"/>
      </c:catAx>
      <c:valAx>
        <c:axId val="-61001856"/>
        <c:scaling>
          <c:orientation val="minMax"/>
          <c:max val="1"/>
        </c:scaling>
        <c:delete val="1"/>
        <c:axPos val="t"/>
        <c:numFmt formatCode="0%" sourceLinked="1"/>
        <c:majorTickMark val="none"/>
        <c:minorTickMark val="none"/>
        <c:tickLblPos val="nextTo"/>
        <c:crossAx val="-6100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B3F7-4602-B069-429533B17F0E}"/>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B3F7-4602-B069-429533B17F0E}"/>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B3F7-4602-B069-429533B17F0E}"/>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Mexico</c:v>
                </c:pt>
                <c:pt idx="3">
                  <c:v>Indonesia</c:v>
                </c:pt>
                <c:pt idx="4">
                  <c:v>Egypt</c:v>
                </c:pt>
                <c:pt idx="5">
                  <c:v>Sweden</c:v>
                </c:pt>
                <c:pt idx="6">
                  <c:v>South Africa</c:v>
                </c:pt>
                <c:pt idx="7">
                  <c:v>Germany</c:v>
                </c:pt>
                <c:pt idx="8">
                  <c:v>Great Britain</c:v>
                </c:pt>
                <c:pt idx="9">
                  <c:v>Turkey</c:v>
                </c:pt>
                <c:pt idx="10">
                  <c:v>India</c:v>
                </c:pt>
                <c:pt idx="11">
                  <c:v>Australia</c:v>
                </c:pt>
                <c:pt idx="12">
                  <c:v>France</c:v>
                </c:pt>
                <c:pt idx="13">
                  <c:v>Canada</c:v>
                </c:pt>
                <c:pt idx="14">
                  <c:v>US</c:v>
                </c:pt>
                <c:pt idx="15">
                  <c:v>South Korea</c:v>
                </c:pt>
                <c:pt idx="16">
                  <c:v>Poland</c:v>
                </c:pt>
                <c:pt idx="17">
                  <c:v>Brazil</c:v>
                </c:pt>
                <c:pt idx="18">
                  <c:v>Italy</c:v>
                </c:pt>
                <c:pt idx="19">
                  <c:v>Hong Kong (China)</c:v>
                </c:pt>
                <c:pt idx="20">
                  <c:v>Nigeria</c:v>
                </c:pt>
                <c:pt idx="21">
                  <c:v>China</c:v>
                </c:pt>
                <c:pt idx="22">
                  <c:v>Pakistan</c:v>
                </c:pt>
                <c:pt idx="23">
                  <c:v>Kenya</c:v>
                </c:pt>
                <c:pt idx="24">
                  <c:v>Japan</c:v>
                </c:pt>
                <c:pt idx="25">
                  <c:v>Tunisia</c:v>
                </c:pt>
              </c:strCache>
            </c:strRef>
          </c:cat>
          <c:val>
            <c:numRef>
              <c:f>Sheet1!$B$2:$B$27</c:f>
              <c:numCache>
                <c:formatCode>General</c:formatCode>
                <c:ptCount val="26"/>
                <c:pt idx="0" formatCode="0%">
                  <c:v>0.16</c:v>
                </c:pt>
                <c:pt idx="2" formatCode="0%">
                  <c:v>0.3</c:v>
                </c:pt>
                <c:pt idx="3" formatCode="0%">
                  <c:v>0.27</c:v>
                </c:pt>
                <c:pt idx="4" formatCode="0%">
                  <c:v>0.24</c:v>
                </c:pt>
                <c:pt idx="5" formatCode="0%">
                  <c:v>0.21</c:v>
                </c:pt>
                <c:pt idx="6" formatCode="0%">
                  <c:v>0.2</c:v>
                </c:pt>
                <c:pt idx="7" formatCode="0%">
                  <c:v>0.2</c:v>
                </c:pt>
                <c:pt idx="8" formatCode="0%">
                  <c:v>0.2</c:v>
                </c:pt>
                <c:pt idx="9" formatCode="0%">
                  <c:v>0.19</c:v>
                </c:pt>
                <c:pt idx="10" formatCode="0%">
                  <c:v>0.18</c:v>
                </c:pt>
                <c:pt idx="11" formatCode="0%">
                  <c:v>0.17</c:v>
                </c:pt>
                <c:pt idx="12" formatCode="0%">
                  <c:v>0.17</c:v>
                </c:pt>
                <c:pt idx="13" formatCode="0%">
                  <c:v>0.16</c:v>
                </c:pt>
                <c:pt idx="14" formatCode="0%">
                  <c:v>0.16</c:v>
                </c:pt>
                <c:pt idx="15" formatCode="0%">
                  <c:v>0.15</c:v>
                </c:pt>
                <c:pt idx="16" formatCode="0%">
                  <c:v>0.13</c:v>
                </c:pt>
                <c:pt idx="17" formatCode="0%">
                  <c:v>0.13</c:v>
                </c:pt>
                <c:pt idx="18" formatCode="0%">
                  <c:v>0.13</c:v>
                </c:pt>
                <c:pt idx="19" formatCode="0%">
                  <c:v>0.12</c:v>
                </c:pt>
                <c:pt idx="20" formatCode="0%">
                  <c:v>0.11</c:v>
                </c:pt>
                <c:pt idx="21" formatCode="0%">
                  <c:v>0.1</c:v>
                </c:pt>
                <c:pt idx="22" formatCode="0%">
                  <c:v>0.09</c:v>
                </c:pt>
                <c:pt idx="23" formatCode="0%">
                  <c:v>0.08</c:v>
                </c:pt>
                <c:pt idx="24" formatCode="0%">
                  <c:v>7.0000000000000007E-2</c:v>
                </c:pt>
                <c:pt idx="25" formatCode="0%">
                  <c:v>0.04</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66475120"/>
        <c:axId val="-65431488"/>
      </c:barChart>
      <c:catAx>
        <c:axId val="-6647512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31488"/>
        <c:crosses val="autoZero"/>
        <c:auto val="1"/>
        <c:lblAlgn val="ctr"/>
        <c:lblOffset val="0"/>
        <c:noMultiLvlLbl val="0"/>
      </c:catAx>
      <c:valAx>
        <c:axId val="-65431488"/>
        <c:scaling>
          <c:orientation val="minMax"/>
          <c:max val="1"/>
        </c:scaling>
        <c:delete val="1"/>
        <c:axPos val="t"/>
        <c:numFmt formatCode="0%" sourceLinked="1"/>
        <c:majorTickMark val="out"/>
        <c:minorTickMark val="none"/>
        <c:tickLblPos val="nextTo"/>
        <c:crossAx val="-6647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Europe</c:v>
                </c:pt>
                <c:pt idx="5">
                  <c:v>North America</c:v>
                </c:pt>
                <c:pt idx="6">
                  <c:v>G-8 Countries</c:v>
                </c:pt>
                <c:pt idx="7">
                  <c:v>APAC</c:v>
                </c:pt>
                <c:pt idx="8">
                  <c:v>BIC</c:v>
                </c:pt>
              </c:strCache>
            </c:strRef>
          </c:cat>
          <c:val>
            <c:numRef>
              <c:f>Sheet1!$B$2:$B$10</c:f>
              <c:numCache>
                <c:formatCode>General</c:formatCode>
                <c:ptCount val="9"/>
                <c:pt idx="0" formatCode="0%">
                  <c:v>0.16</c:v>
                </c:pt>
                <c:pt idx="2" formatCode="0%">
                  <c:v>0.21</c:v>
                </c:pt>
                <c:pt idx="3" formatCode="0%">
                  <c:v>0.18</c:v>
                </c:pt>
                <c:pt idx="4" formatCode="0%">
                  <c:v>0.17</c:v>
                </c:pt>
                <c:pt idx="5" formatCode="0%">
                  <c:v>0.16</c:v>
                </c:pt>
                <c:pt idx="6" formatCode="0%">
                  <c:v>0.16</c:v>
                </c:pt>
                <c:pt idx="7" formatCode="0%">
                  <c:v>0.15</c:v>
                </c:pt>
                <c:pt idx="8" formatCode="0%">
                  <c:v>0.13</c:v>
                </c:pt>
              </c:numCache>
            </c:numRef>
          </c:val>
          <c:extLst>
            <c:ext xmlns:c16="http://schemas.microsoft.com/office/drawing/2014/chart" uri="{C3380CC4-5D6E-409C-BE32-E72D297353CC}">
              <c16:uniqueId val="{00000000-1DD8-4BF9-8718-DBDD6D7EC2AC}"/>
            </c:ext>
          </c:extLst>
        </c:ser>
        <c:dLbls>
          <c:showLegendKey val="0"/>
          <c:showVal val="0"/>
          <c:showCatName val="0"/>
          <c:showSerName val="0"/>
          <c:showPercent val="0"/>
          <c:showBubbleSize val="0"/>
        </c:dLbls>
        <c:gapWidth val="94"/>
        <c:axId val="-78252592"/>
        <c:axId val="-78259696"/>
      </c:barChart>
      <c:catAx>
        <c:axId val="-78252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259696"/>
        <c:crosses val="autoZero"/>
        <c:auto val="1"/>
        <c:lblAlgn val="ctr"/>
        <c:lblOffset val="0"/>
        <c:noMultiLvlLbl val="0"/>
      </c:catAx>
      <c:valAx>
        <c:axId val="-78259696"/>
        <c:scaling>
          <c:orientation val="minMax"/>
          <c:max val="1"/>
        </c:scaling>
        <c:delete val="1"/>
        <c:axPos val="t"/>
        <c:numFmt formatCode="0%" sourceLinked="1"/>
        <c:majorTickMark val="none"/>
        <c:minorTickMark val="none"/>
        <c:tickLblPos val="nextTo"/>
        <c:crossAx val="-78252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B3F7-4602-B069-429533B17F0E}"/>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B3F7-4602-B069-429533B17F0E}"/>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B3F7-4602-B069-429533B17F0E}"/>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China</c:v>
                </c:pt>
                <c:pt idx="4">
                  <c:v>Tunisia</c:v>
                </c:pt>
                <c:pt idx="5">
                  <c:v>Mexico</c:v>
                </c:pt>
                <c:pt idx="6">
                  <c:v>South Africa</c:v>
                </c:pt>
                <c:pt idx="7">
                  <c:v>Indonesia</c:v>
                </c:pt>
                <c:pt idx="8">
                  <c:v>Australia</c:v>
                </c:pt>
                <c:pt idx="9">
                  <c:v>Great Britain</c:v>
                </c:pt>
                <c:pt idx="10">
                  <c:v>South Korea</c:v>
                </c:pt>
                <c:pt idx="11">
                  <c:v>India</c:v>
                </c:pt>
                <c:pt idx="12">
                  <c:v>Pakistan</c:v>
                </c:pt>
                <c:pt idx="13">
                  <c:v>Japan</c:v>
                </c:pt>
                <c:pt idx="14">
                  <c:v>US</c:v>
                </c:pt>
                <c:pt idx="15">
                  <c:v>Sweden</c:v>
                </c:pt>
                <c:pt idx="16">
                  <c:v>Canada</c:v>
                </c:pt>
                <c:pt idx="17">
                  <c:v>Nigeria</c:v>
                </c:pt>
                <c:pt idx="18">
                  <c:v>Turkey</c:v>
                </c:pt>
                <c:pt idx="19">
                  <c:v>France</c:v>
                </c:pt>
                <c:pt idx="20">
                  <c:v>Poland</c:v>
                </c:pt>
                <c:pt idx="21">
                  <c:v>Brazil</c:v>
                </c:pt>
                <c:pt idx="22">
                  <c:v>Hong Kong (China)</c:v>
                </c:pt>
                <c:pt idx="23">
                  <c:v>Italy</c:v>
                </c:pt>
                <c:pt idx="24">
                  <c:v>Egypt</c:v>
                </c:pt>
                <c:pt idx="25">
                  <c:v>Germany</c:v>
                </c:pt>
              </c:strCache>
            </c:strRef>
          </c:cat>
          <c:val>
            <c:numRef>
              <c:f>Sheet1!$B$2:$B$27</c:f>
              <c:numCache>
                <c:formatCode>General</c:formatCode>
                <c:ptCount val="26"/>
                <c:pt idx="0" formatCode="0%">
                  <c:v>0.15</c:v>
                </c:pt>
                <c:pt idx="2" formatCode="0%">
                  <c:v>0.32</c:v>
                </c:pt>
                <c:pt idx="3" formatCode="0%">
                  <c:v>0.22</c:v>
                </c:pt>
                <c:pt idx="4" formatCode="0%">
                  <c:v>0.22</c:v>
                </c:pt>
                <c:pt idx="5" formatCode="0%">
                  <c:v>0.2</c:v>
                </c:pt>
                <c:pt idx="6" formatCode="0%">
                  <c:v>0.2</c:v>
                </c:pt>
                <c:pt idx="7" formatCode="0%">
                  <c:v>0.18</c:v>
                </c:pt>
                <c:pt idx="8" formatCode="0%">
                  <c:v>0.17</c:v>
                </c:pt>
                <c:pt idx="9" formatCode="0%">
                  <c:v>0.17</c:v>
                </c:pt>
                <c:pt idx="10" formatCode="0%">
                  <c:v>0.16</c:v>
                </c:pt>
                <c:pt idx="11" formatCode="0%">
                  <c:v>0.16</c:v>
                </c:pt>
                <c:pt idx="12" formatCode="0%">
                  <c:v>0.16</c:v>
                </c:pt>
                <c:pt idx="13" formatCode="0%">
                  <c:v>0.15</c:v>
                </c:pt>
                <c:pt idx="14" formatCode="0%">
                  <c:v>0.15</c:v>
                </c:pt>
                <c:pt idx="15" formatCode="0%">
                  <c:v>0.14000000000000001</c:v>
                </c:pt>
                <c:pt idx="16" formatCode="0%">
                  <c:v>0.14000000000000001</c:v>
                </c:pt>
                <c:pt idx="17" formatCode="0%">
                  <c:v>0.14000000000000001</c:v>
                </c:pt>
                <c:pt idx="18" formatCode="0%">
                  <c:v>0.13</c:v>
                </c:pt>
                <c:pt idx="19" formatCode="0%">
                  <c:v>0.11</c:v>
                </c:pt>
                <c:pt idx="20" formatCode="0%">
                  <c:v>0.1</c:v>
                </c:pt>
                <c:pt idx="21" formatCode="0%">
                  <c:v>0.1</c:v>
                </c:pt>
                <c:pt idx="22" formatCode="0%">
                  <c:v>0.09</c:v>
                </c:pt>
                <c:pt idx="23" formatCode="0%">
                  <c:v>0.08</c:v>
                </c:pt>
                <c:pt idx="24" formatCode="0%">
                  <c:v>0.08</c:v>
                </c:pt>
                <c:pt idx="25" formatCode="0%">
                  <c:v>0.06</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60795616"/>
        <c:axId val="-60792864"/>
      </c:barChart>
      <c:catAx>
        <c:axId val="-6079561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792864"/>
        <c:crosses val="autoZero"/>
        <c:auto val="1"/>
        <c:lblAlgn val="ctr"/>
        <c:lblOffset val="0"/>
        <c:noMultiLvlLbl val="0"/>
      </c:catAx>
      <c:valAx>
        <c:axId val="-60792864"/>
        <c:scaling>
          <c:orientation val="minMax"/>
          <c:max val="1"/>
        </c:scaling>
        <c:delete val="1"/>
        <c:axPos val="t"/>
        <c:numFmt formatCode="0%" sourceLinked="1"/>
        <c:majorTickMark val="out"/>
        <c:minorTickMark val="none"/>
        <c:tickLblPos val="nextTo"/>
        <c:crossAx val="-6079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BIC</c:v>
                </c:pt>
                <c:pt idx="4">
                  <c:v>North America</c:v>
                </c:pt>
                <c:pt idx="5">
                  <c:v>LATAM</c:v>
                </c:pt>
                <c:pt idx="6">
                  <c:v>Middle East/Africa</c:v>
                </c:pt>
                <c:pt idx="7">
                  <c:v>G-8 Countries</c:v>
                </c:pt>
                <c:pt idx="8">
                  <c:v>Europe</c:v>
                </c:pt>
              </c:strCache>
            </c:strRef>
          </c:cat>
          <c:val>
            <c:numRef>
              <c:f>Sheet1!$B$2:$B$10</c:f>
              <c:numCache>
                <c:formatCode>General</c:formatCode>
                <c:ptCount val="9"/>
                <c:pt idx="0" formatCode="0%">
                  <c:v>0.15</c:v>
                </c:pt>
                <c:pt idx="2" formatCode="0%">
                  <c:v>0.16</c:v>
                </c:pt>
                <c:pt idx="3" formatCode="0%">
                  <c:v>0.16</c:v>
                </c:pt>
                <c:pt idx="4" formatCode="0%">
                  <c:v>0.15</c:v>
                </c:pt>
                <c:pt idx="5" formatCode="0%">
                  <c:v>0.15</c:v>
                </c:pt>
                <c:pt idx="6" formatCode="0%">
                  <c:v>0.14000000000000001</c:v>
                </c:pt>
                <c:pt idx="7" formatCode="0%">
                  <c:v>0.12</c:v>
                </c:pt>
                <c:pt idx="8" formatCode="0%">
                  <c:v>0.11</c:v>
                </c:pt>
              </c:numCache>
            </c:numRef>
          </c:val>
          <c:extLst>
            <c:ext xmlns:c16="http://schemas.microsoft.com/office/drawing/2014/chart" uri="{C3380CC4-5D6E-409C-BE32-E72D297353CC}">
              <c16:uniqueId val="{00000000-E4E2-41B9-9A56-B9E800AF449A}"/>
            </c:ext>
          </c:extLst>
        </c:ser>
        <c:dLbls>
          <c:showLegendKey val="0"/>
          <c:showVal val="0"/>
          <c:showCatName val="0"/>
          <c:showSerName val="0"/>
          <c:showPercent val="0"/>
          <c:showBubbleSize val="0"/>
        </c:dLbls>
        <c:gapWidth val="94"/>
        <c:axId val="-61697696"/>
        <c:axId val="-61693168"/>
      </c:barChart>
      <c:catAx>
        <c:axId val="-61697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693168"/>
        <c:crosses val="autoZero"/>
        <c:auto val="1"/>
        <c:lblAlgn val="ctr"/>
        <c:lblOffset val="0"/>
        <c:noMultiLvlLbl val="0"/>
      </c:catAx>
      <c:valAx>
        <c:axId val="-61693168"/>
        <c:scaling>
          <c:orientation val="minMax"/>
          <c:max val="1"/>
        </c:scaling>
        <c:delete val="1"/>
        <c:axPos val="t"/>
        <c:numFmt formatCode="0%" sourceLinked="1"/>
        <c:majorTickMark val="none"/>
        <c:minorTickMark val="none"/>
        <c:tickLblPos val="nextTo"/>
        <c:crossAx val="-6169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B3F7-4602-B069-429533B17F0E}"/>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B3F7-4602-B069-429533B17F0E}"/>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B3F7-4602-B069-429533B17F0E}"/>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Japan</c:v>
                </c:pt>
                <c:pt idx="4">
                  <c:v>Poland</c:v>
                </c:pt>
                <c:pt idx="5">
                  <c:v>Brazil</c:v>
                </c:pt>
                <c:pt idx="6">
                  <c:v>Great Britain</c:v>
                </c:pt>
                <c:pt idx="7">
                  <c:v>Australia</c:v>
                </c:pt>
                <c:pt idx="8">
                  <c:v>Canada</c:v>
                </c:pt>
                <c:pt idx="9">
                  <c:v>Nigeria</c:v>
                </c:pt>
                <c:pt idx="10">
                  <c:v>US</c:v>
                </c:pt>
                <c:pt idx="11">
                  <c:v>Tunisia</c:v>
                </c:pt>
                <c:pt idx="12">
                  <c:v>Egypt</c:v>
                </c:pt>
                <c:pt idx="13">
                  <c:v>France</c:v>
                </c:pt>
                <c:pt idx="14">
                  <c:v>Kenya</c:v>
                </c:pt>
                <c:pt idx="15">
                  <c:v>South Africa</c:v>
                </c:pt>
                <c:pt idx="16">
                  <c:v>South Korea</c:v>
                </c:pt>
                <c:pt idx="17">
                  <c:v>Germany</c:v>
                </c:pt>
                <c:pt idx="18">
                  <c:v>China</c:v>
                </c:pt>
                <c:pt idx="19">
                  <c:v>Mexico</c:v>
                </c:pt>
                <c:pt idx="20">
                  <c:v>Italy</c:v>
                </c:pt>
                <c:pt idx="21">
                  <c:v>Hong Kong (China)</c:v>
                </c:pt>
                <c:pt idx="22">
                  <c:v>India</c:v>
                </c:pt>
                <c:pt idx="23">
                  <c:v>Turkey</c:v>
                </c:pt>
                <c:pt idx="24">
                  <c:v>Sweden</c:v>
                </c:pt>
                <c:pt idx="25">
                  <c:v>Indonesia</c:v>
                </c:pt>
              </c:strCache>
            </c:strRef>
          </c:cat>
          <c:val>
            <c:numRef>
              <c:f>Sheet1!$B$2:$B$27</c:f>
              <c:numCache>
                <c:formatCode>General</c:formatCode>
                <c:ptCount val="26"/>
                <c:pt idx="0" formatCode="0%">
                  <c:v>0.24</c:v>
                </c:pt>
                <c:pt idx="2" formatCode="0%">
                  <c:v>0.57999999999999996</c:v>
                </c:pt>
                <c:pt idx="3" formatCode="0%">
                  <c:v>0.38</c:v>
                </c:pt>
                <c:pt idx="4" formatCode="0%">
                  <c:v>0.32</c:v>
                </c:pt>
                <c:pt idx="5" formatCode="0%">
                  <c:v>0.32</c:v>
                </c:pt>
                <c:pt idx="6" formatCode="0%">
                  <c:v>0.32</c:v>
                </c:pt>
                <c:pt idx="7" formatCode="0%">
                  <c:v>0.28999999999999998</c:v>
                </c:pt>
                <c:pt idx="8" formatCode="0%">
                  <c:v>0.28999999999999998</c:v>
                </c:pt>
                <c:pt idx="9" formatCode="0%">
                  <c:v>0.28999999999999998</c:v>
                </c:pt>
                <c:pt idx="10" formatCode="0%">
                  <c:v>0.27</c:v>
                </c:pt>
                <c:pt idx="11" formatCode="0%">
                  <c:v>0.27</c:v>
                </c:pt>
                <c:pt idx="12" formatCode="0%">
                  <c:v>0.26</c:v>
                </c:pt>
                <c:pt idx="13" formatCode="0%">
                  <c:v>0.24</c:v>
                </c:pt>
                <c:pt idx="14" formatCode="0%">
                  <c:v>0.23</c:v>
                </c:pt>
                <c:pt idx="15" formatCode="0%">
                  <c:v>0.22</c:v>
                </c:pt>
                <c:pt idx="16" formatCode="0%">
                  <c:v>0.2</c:v>
                </c:pt>
                <c:pt idx="17" formatCode="0%">
                  <c:v>0.2</c:v>
                </c:pt>
                <c:pt idx="18" formatCode="0%">
                  <c:v>0.18</c:v>
                </c:pt>
                <c:pt idx="19" formatCode="0%">
                  <c:v>0.17</c:v>
                </c:pt>
                <c:pt idx="20" formatCode="0%">
                  <c:v>0.17</c:v>
                </c:pt>
                <c:pt idx="21" formatCode="0%">
                  <c:v>0.16</c:v>
                </c:pt>
                <c:pt idx="22" formatCode="0%">
                  <c:v>0.15</c:v>
                </c:pt>
                <c:pt idx="23" formatCode="0%">
                  <c:v>0.12</c:v>
                </c:pt>
                <c:pt idx="24" formatCode="0%">
                  <c:v>0.11</c:v>
                </c:pt>
                <c:pt idx="25" formatCode="0%">
                  <c:v>0.08</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78424208"/>
        <c:axId val="-78433920"/>
      </c:barChart>
      <c:catAx>
        <c:axId val="-7842420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33920"/>
        <c:crosses val="autoZero"/>
        <c:auto val="1"/>
        <c:lblAlgn val="ctr"/>
        <c:lblOffset val="0"/>
        <c:noMultiLvlLbl val="0"/>
      </c:catAx>
      <c:valAx>
        <c:axId val="-78433920"/>
        <c:scaling>
          <c:orientation val="minMax"/>
          <c:max val="1"/>
        </c:scaling>
        <c:delete val="1"/>
        <c:axPos val="t"/>
        <c:numFmt formatCode="0%" sourceLinked="1"/>
        <c:majorTickMark val="out"/>
        <c:minorTickMark val="none"/>
        <c:tickLblPos val="nextTo"/>
        <c:crossAx val="-7842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Middle East/Africa</c:v>
                </c:pt>
                <c:pt idx="5">
                  <c:v>G-8 Countries</c:v>
                </c:pt>
                <c:pt idx="6">
                  <c:v>Europe</c:v>
                </c:pt>
                <c:pt idx="7">
                  <c:v>APAC</c:v>
                </c:pt>
                <c:pt idx="8">
                  <c:v>BIC</c:v>
                </c:pt>
              </c:strCache>
            </c:strRef>
          </c:cat>
          <c:val>
            <c:numRef>
              <c:f>Sheet1!$B$2:$B$10</c:f>
              <c:numCache>
                <c:formatCode>General</c:formatCode>
                <c:ptCount val="9"/>
                <c:pt idx="0" formatCode="0%">
                  <c:v>0.24</c:v>
                </c:pt>
                <c:pt idx="2" formatCode="0%">
                  <c:v>0.28000000000000003</c:v>
                </c:pt>
                <c:pt idx="3" formatCode="0%">
                  <c:v>0.24</c:v>
                </c:pt>
                <c:pt idx="4" formatCode="0%">
                  <c:v>0.3</c:v>
                </c:pt>
                <c:pt idx="5" formatCode="0%">
                  <c:v>0.27</c:v>
                </c:pt>
                <c:pt idx="6" formatCode="0%">
                  <c:v>0.23</c:v>
                </c:pt>
                <c:pt idx="7" formatCode="0%">
                  <c:v>0.21</c:v>
                </c:pt>
                <c:pt idx="8" formatCode="0%">
                  <c:v>0.21</c:v>
                </c:pt>
              </c:numCache>
            </c:numRef>
          </c:val>
          <c:extLst>
            <c:ext xmlns:c16="http://schemas.microsoft.com/office/drawing/2014/chart" uri="{C3380CC4-5D6E-409C-BE32-E72D297353CC}">
              <c16:uniqueId val="{00000000-54B5-43FF-819D-9913810BC410}"/>
            </c:ext>
          </c:extLst>
        </c:ser>
        <c:dLbls>
          <c:showLegendKey val="0"/>
          <c:showVal val="0"/>
          <c:showCatName val="0"/>
          <c:showSerName val="0"/>
          <c:showPercent val="0"/>
          <c:showBubbleSize val="0"/>
        </c:dLbls>
        <c:gapWidth val="94"/>
        <c:axId val="-82099488"/>
        <c:axId val="-64586736"/>
      </c:barChart>
      <c:catAx>
        <c:axId val="-82099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586736"/>
        <c:crosses val="autoZero"/>
        <c:auto val="1"/>
        <c:lblAlgn val="ctr"/>
        <c:lblOffset val="0"/>
        <c:noMultiLvlLbl val="0"/>
      </c:catAx>
      <c:valAx>
        <c:axId val="-64586736"/>
        <c:scaling>
          <c:orientation val="minMax"/>
          <c:max val="1"/>
        </c:scaling>
        <c:delete val="1"/>
        <c:axPos val="t"/>
        <c:numFmt formatCode="0%" sourceLinked="1"/>
        <c:majorTickMark val="none"/>
        <c:minorTickMark val="none"/>
        <c:tickLblPos val="nextTo"/>
        <c:crossAx val="-8209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Nigeria</c:v>
                </c:pt>
                <c:pt idx="5">
                  <c:v>Egypt</c:v>
                </c:pt>
                <c:pt idx="6">
                  <c:v>Indonesia</c:v>
                </c:pt>
                <c:pt idx="7">
                  <c:v>India</c:v>
                </c:pt>
                <c:pt idx="8">
                  <c:v>Brazil</c:v>
                </c:pt>
                <c:pt idx="9">
                  <c:v>Mexico</c:v>
                </c:pt>
                <c:pt idx="10">
                  <c:v>South Africa</c:v>
                </c:pt>
                <c:pt idx="11">
                  <c:v>Tunisia</c:v>
                </c:pt>
                <c:pt idx="12">
                  <c:v>Turkey</c:v>
                </c:pt>
                <c:pt idx="13">
                  <c:v>Hong Kong (China)</c:v>
                </c:pt>
                <c:pt idx="14">
                  <c:v>China</c:v>
                </c:pt>
                <c:pt idx="15">
                  <c:v>Poland</c:v>
                </c:pt>
                <c:pt idx="16">
                  <c:v>Italy</c:v>
                </c:pt>
                <c:pt idx="17">
                  <c:v>South Korea</c:v>
                </c:pt>
                <c:pt idx="18">
                  <c:v>Sweden</c:v>
                </c:pt>
                <c:pt idx="19">
                  <c:v>France</c:v>
                </c:pt>
                <c:pt idx="20">
                  <c:v>Australia</c:v>
                </c:pt>
                <c:pt idx="21">
                  <c:v>United States</c:v>
                </c:pt>
                <c:pt idx="22">
                  <c:v>Canada</c:v>
                </c:pt>
                <c:pt idx="23">
                  <c:v>Germany</c:v>
                </c:pt>
                <c:pt idx="24">
                  <c:v>Japan</c:v>
                </c:pt>
                <c:pt idx="25">
                  <c:v>Great Britain</c:v>
                </c:pt>
              </c:strCache>
            </c:strRef>
          </c:cat>
          <c:val>
            <c:numRef>
              <c:f>Sheet1!$B$2:$B$27</c:f>
              <c:numCache>
                <c:formatCode>General</c:formatCode>
                <c:ptCount val="26"/>
                <c:pt idx="0" formatCode="0%">
                  <c:v>0.28000000000000003</c:v>
                </c:pt>
                <c:pt idx="2" formatCode="0%">
                  <c:v>0.75</c:v>
                </c:pt>
                <c:pt idx="3" formatCode="0%">
                  <c:v>0.62</c:v>
                </c:pt>
                <c:pt idx="4" formatCode="0%">
                  <c:v>0.53</c:v>
                </c:pt>
                <c:pt idx="5" formatCode="0%">
                  <c:v>0.47</c:v>
                </c:pt>
                <c:pt idx="6" formatCode="0%">
                  <c:v>0.46</c:v>
                </c:pt>
                <c:pt idx="7" formatCode="0%">
                  <c:v>0.4</c:v>
                </c:pt>
                <c:pt idx="8" formatCode="0%">
                  <c:v>0.39</c:v>
                </c:pt>
                <c:pt idx="9" formatCode="0%">
                  <c:v>0.37</c:v>
                </c:pt>
                <c:pt idx="10" formatCode="0%">
                  <c:v>0.37</c:v>
                </c:pt>
                <c:pt idx="11" formatCode="0%">
                  <c:v>0.36</c:v>
                </c:pt>
                <c:pt idx="12" formatCode="0%">
                  <c:v>0.28000000000000003</c:v>
                </c:pt>
                <c:pt idx="13" formatCode="0%">
                  <c:v>0.24</c:v>
                </c:pt>
                <c:pt idx="14" formatCode="0%">
                  <c:v>0.21</c:v>
                </c:pt>
                <c:pt idx="15" formatCode="0%">
                  <c:v>0.21</c:v>
                </c:pt>
                <c:pt idx="16" formatCode="0%">
                  <c:v>0.2</c:v>
                </c:pt>
                <c:pt idx="17" formatCode="0%">
                  <c:v>0.18</c:v>
                </c:pt>
                <c:pt idx="18" formatCode="0%">
                  <c:v>0.18</c:v>
                </c:pt>
                <c:pt idx="19" formatCode="0%">
                  <c:v>0.16</c:v>
                </c:pt>
                <c:pt idx="20" formatCode="0%">
                  <c:v>0.14000000000000001</c:v>
                </c:pt>
                <c:pt idx="21" formatCode="0%">
                  <c:v>0.14000000000000001</c:v>
                </c:pt>
                <c:pt idx="22" formatCode="0%">
                  <c:v>0.13</c:v>
                </c:pt>
                <c:pt idx="23" formatCode="0%">
                  <c:v>0.11</c:v>
                </c:pt>
                <c:pt idx="24" formatCode="0%">
                  <c:v>0.11</c:v>
                </c:pt>
                <c:pt idx="25" formatCode="0%">
                  <c:v>0.1</c:v>
                </c:pt>
              </c:numCache>
            </c:numRef>
          </c:val>
          <c:extLst>
            <c:ext xmlns:c16="http://schemas.microsoft.com/office/drawing/2014/chart" uri="{C3380CC4-5D6E-409C-BE32-E72D297353CC}">
              <c16:uniqueId val="{00000000-DB8E-4E1A-BBF6-25A8A88212D7}"/>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Nigeria</c:v>
                </c:pt>
                <c:pt idx="5">
                  <c:v>Egypt</c:v>
                </c:pt>
                <c:pt idx="6">
                  <c:v>Indonesia</c:v>
                </c:pt>
                <c:pt idx="7">
                  <c:v>India</c:v>
                </c:pt>
                <c:pt idx="8">
                  <c:v>Brazil</c:v>
                </c:pt>
                <c:pt idx="9">
                  <c:v>Mexico</c:v>
                </c:pt>
                <c:pt idx="10">
                  <c:v>South Africa</c:v>
                </c:pt>
                <c:pt idx="11">
                  <c:v>Tunisia</c:v>
                </c:pt>
                <c:pt idx="12">
                  <c:v>Turkey</c:v>
                </c:pt>
                <c:pt idx="13">
                  <c:v>Hong Kong (China)</c:v>
                </c:pt>
                <c:pt idx="14">
                  <c:v>China</c:v>
                </c:pt>
                <c:pt idx="15">
                  <c:v>Poland</c:v>
                </c:pt>
                <c:pt idx="16">
                  <c:v>Italy</c:v>
                </c:pt>
                <c:pt idx="17">
                  <c:v>South Korea</c:v>
                </c:pt>
                <c:pt idx="18">
                  <c:v>Sweden</c:v>
                </c:pt>
                <c:pt idx="19">
                  <c:v>France</c:v>
                </c:pt>
                <c:pt idx="20">
                  <c:v>Australia</c:v>
                </c:pt>
                <c:pt idx="21">
                  <c:v>United States</c:v>
                </c:pt>
                <c:pt idx="22">
                  <c:v>Canada</c:v>
                </c:pt>
                <c:pt idx="23">
                  <c:v>Germany</c:v>
                </c:pt>
                <c:pt idx="24">
                  <c:v>Japan</c:v>
                </c:pt>
                <c:pt idx="25">
                  <c:v>Great Britain</c:v>
                </c:pt>
              </c:strCache>
            </c:strRef>
          </c:cat>
          <c:val>
            <c:numRef>
              <c:f>Sheet1!$C$2:$C$27</c:f>
              <c:numCache>
                <c:formatCode>General</c:formatCode>
                <c:ptCount val="26"/>
                <c:pt idx="0" formatCode="0%">
                  <c:v>0.56999999999999995</c:v>
                </c:pt>
                <c:pt idx="2" formatCode="0%">
                  <c:v>0.12</c:v>
                </c:pt>
                <c:pt idx="3" formatCode="0%">
                  <c:v>0.3</c:v>
                </c:pt>
                <c:pt idx="4" formatCode="0%">
                  <c:v>0.34</c:v>
                </c:pt>
                <c:pt idx="5" formatCode="0%">
                  <c:v>0.44</c:v>
                </c:pt>
                <c:pt idx="6" formatCode="0%">
                  <c:v>0.4</c:v>
                </c:pt>
                <c:pt idx="7" formatCode="0%">
                  <c:v>0.4</c:v>
                </c:pt>
                <c:pt idx="8" formatCode="0%">
                  <c:v>0.43</c:v>
                </c:pt>
                <c:pt idx="9" formatCode="0%">
                  <c:v>0.42</c:v>
                </c:pt>
                <c:pt idx="10" formatCode="0%">
                  <c:v>0.49</c:v>
                </c:pt>
                <c:pt idx="11" formatCode="0%">
                  <c:v>0.47</c:v>
                </c:pt>
                <c:pt idx="12" formatCode="0%">
                  <c:v>0.43</c:v>
                </c:pt>
                <c:pt idx="13" formatCode="0%">
                  <c:v>0.65</c:v>
                </c:pt>
                <c:pt idx="14" formatCode="0%">
                  <c:v>0.51</c:v>
                </c:pt>
                <c:pt idx="15" formatCode="0%">
                  <c:v>0.7</c:v>
                </c:pt>
                <c:pt idx="16" formatCode="0%">
                  <c:v>0.68</c:v>
                </c:pt>
                <c:pt idx="17" formatCode="0%">
                  <c:v>0.63</c:v>
                </c:pt>
                <c:pt idx="18" formatCode="0%">
                  <c:v>0.72</c:v>
                </c:pt>
                <c:pt idx="19" formatCode="0%">
                  <c:v>0.72</c:v>
                </c:pt>
                <c:pt idx="20" formatCode="0%">
                  <c:v>0.77</c:v>
                </c:pt>
                <c:pt idx="21" formatCode="0%">
                  <c:v>0.73</c:v>
                </c:pt>
                <c:pt idx="22" formatCode="0%">
                  <c:v>0.77</c:v>
                </c:pt>
                <c:pt idx="23" formatCode="0%">
                  <c:v>0.74</c:v>
                </c:pt>
                <c:pt idx="24" formatCode="0%">
                  <c:v>0.82</c:v>
                </c:pt>
                <c:pt idx="25" formatCode="0%">
                  <c:v>0.83</c:v>
                </c:pt>
              </c:numCache>
            </c:numRef>
          </c:val>
          <c:extLst>
            <c:ext xmlns:c16="http://schemas.microsoft.com/office/drawing/2014/chart" uri="{C3380CC4-5D6E-409C-BE32-E72D297353CC}">
              <c16:uniqueId val="{00000001-DB8E-4E1A-BBF6-25A8A88212D7}"/>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Nigeria</c:v>
                </c:pt>
                <c:pt idx="5">
                  <c:v>Egypt</c:v>
                </c:pt>
                <c:pt idx="6">
                  <c:v>Indonesia</c:v>
                </c:pt>
                <c:pt idx="7">
                  <c:v>India</c:v>
                </c:pt>
                <c:pt idx="8">
                  <c:v>Brazil</c:v>
                </c:pt>
                <c:pt idx="9">
                  <c:v>Mexico</c:v>
                </c:pt>
                <c:pt idx="10">
                  <c:v>South Africa</c:v>
                </c:pt>
                <c:pt idx="11">
                  <c:v>Tunisia</c:v>
                </c:pt>
                <c:pt idx="12">
                  <c:v>Turkey</c:v>
                </c:pt>
                <c:pt idx="13">
                  <c:v>Hong Kong (China)</c:v>
                </c:pt>
                <c:pt idx="14">
                  <c:v>China</c:v>
                </c:pt>
                <c:pt idx="15">
                  <c:v>Poland</c:v>
                </c:pt>
                <c:pt idx="16">
                  <c:v>Italy</c:v>
                </c:pt>
                <c:pt idx="17">
                  <c:v>South Korea</c:v>
                </c:pt>
                <c:pt idx="18">
                  <c:v>Sweden</c:v>
                </c:pt>
                <c:pt idx="19">
                  <c:v>France</c:v>
                </c:pt>
                <c:pt idx="20">
                  <c:v>Australia</c:v>
                </c:pt>
                <c:pt idx="21">
                  <c:v>United States</c:v>
                </c:pt>
                <c:pt idx="22">
                  <c:v>Canada</c:v>
                </c:pt>
                <c:pt idx="23">
                  <c:v>Germany</c:v>
                </c:pt>
                <c:pt idx="24">
                  <c:v>Japan</c:v>
                </c:pt>
                <c:pt idx="25">
                  <c:v>Great Britain</c:v>
                </c:pt>
              </c:strCache>
            </c:strRef>
          </c:cat>
          <c:val>
            <c:numRef>
              <c:f>Sheet1!$D$2:$D$27</c:f>
              <c:numCache>
                <c:formatCode>General</c:formatCode>
                <c:ptCount val="26"/>
                <c:pt idx="0" formatCode="0%">
                  <c:v>0.14000000000000001</c:v>
                </c:pt>
                <c:pt idx="2" formatCode="0%">
                  <c:v>0.13</c:v>
                </c:pt>
                <c:pt idx="3" formatCode="0%">
                  <c:v>0.05</c:v>
                </c:pt>
                <c:pt idx="4" formatCode="0%">
                  <c:v>0.13</c:v>
                </c:pt>
                <c:pt idx="5" formatCode="0%">
                  <c:v>0.1</c:v>
                </c:pt>
                <c:pt idx="6" formatCode="0%">
                  <c:v>0.14000000000000001</c:v>
                </c:pt>
                <c:pt idx="7" formatCode="0%">
                  <c:v>0.19</c:v>
                </c:pt>
                <c:pt idx="8" formatCode="0%">
                  <c:v>0.17</c:v>
                </c:pt>
                <c:pt idx="9" formatCode="0%">
                  <c:v>0.2</c:v>
                </c:pt>
                <c:pt idx="10" formatCode="0%">
                  <c:v>0.14000000000000001</c:v>
                </c:pt>
                <c:pt idx="11" formatCode="0%">
                  <c:v>0.17</c:v>
                </c:pt>
                <c:pt idx="12" formatCode="0%">
                  <c:v>0.28999999999999998</c:v>
                </c:pt>
                <c:pt idx="13" formatCode="0%">
                  <c:v>0.1</c:v>
                </c:pt>
                <c:pt idx="14" formatCode="0%">
                  <c:v>0.28999999999999998</c:v>
                </c:pt>
                <c:pt idx="15" formatCode="0%">
                  <c:v>0.09</c:v>
                </c:pt>
                <c:pt idx="16" formatCode="0%">
                  <c:v>0.12</c:v>
                </c:pt>
                <c:pt idx="17" formatCode="0%">
                  <c:v>0.19</c:v>
                </c:pt>
                <c:pt idx="18" formatCode="0%">
                  <c:v>0.11</c:v>
                </c:pt>
                <c:pt idx="19" formatCode="0%">
                  <c:v>0.12</c:v>
                </c:pt>
                <c:pt idx="20" formatCode="0%">
                  <c:v>0.09</c:v>
                </c:pt>
                <c:pt idx="21" formatCode="0%">
                  <c:v>0.12</c:v>
                </c:pt>
                <c:pt idx="22" formatCode="0%">
                  <c:v>0.1</c:v>
                </c:pt>
                <c:pt idx="23" formatCode="0%">
                  <c:v>0.14000000000000001</c:v>
                </c:pt>
                <c:pt idx="24" formatCode="0%">
                  <c:v>0.08</c:v>
                </c:pt>
                <c:pt idx="25" formatCode="0%">
                  <c:v>7.0000000000000007E-2</c:v>
                </c:pt>
              </c:numCache>
            </c:numRef>
          </c:val>
          <c:extLst>
            <c:ext xmlns:c16="http://schemas.microsoft.com/office/drawing/2014/chart" uri="{C3380CC4-5D6E-409C-BE32-E72D297353CC}">
              <c16:uniqueId val="{00000002-DB8E-4E1A-BBF6-25A8A88212D7}"/>
            </c:ext>
          </c:extLst>
        </c:ser>
        <c:dLbls>
          <c:showLegendKey val="0"/>
          <c:showVal val="0"/>
          <c:showCatName val="0"/>
          <c:showSerName val="0"/>
          <c:showPercent val="0"/>
          <c:showBubbleSize val="0"/>
        </c:dLbls>
        <c:gapWidth val="40"/>
        <c:overlap val="100"/>
        <c:axId val="-78620960"/>
        <c:axId val="-78617696"/>
      </c:barChart>
      <c:catAx>
        <c:axId val="-7862096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617696"/>
        <c:crosses val="autoZero"/>
        <c:auto val="1"/>
        <c:lblAlgn val="ctr"/>
        <c:lblOffset val="0"/>
        <c:noMultiLvlLbl val="0"/>
      </c:catAx>
      <c:valAx>
        <c:axId val="-78617696"/>
        <c:scaling>
          <c:orientation val="minMax"/>
          <c:max val="1"/>
        </c:scaling>
        <c:delete val="1"/>
        <c:axPos val="t"/>
        <c:numFmt formatCode="0%" sourceLinked="1"/>
        <c:majorTickMark val="none"/>
        <c:minorTickMark val="none"/>
        <c:tickLblPos val="nextTo"/>
        <c:crossAx val="-78620960"/>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 me personally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India</c:v>
                </c:pt>
                <c:pt idx="3">
                  <c:v>Indonesia</c:v>
                </c:pt>
                <c:pt idx="4">
                  <c:v>China</c:v>
                </c:pt>
                <c:pt idx="5">
                  <c:v>US</c:v>
                </c:pt>
                <c:pt idx="6">
                  <c:v>Sweden</c:v>
                </c:pt>
                <c:pt idx="7">
                  <c:v>Germany</c:v>
                </c:pt>
                <c:pt idx="8">
                  <c:v>South Korea</c:v>
                </c:pt>
                <c:pt idx="9">
                  <c:v>Turkey</c:v>
                </c:pt>
                <c:pt idx="10">
                  <c:v>Egypt</c:v>
                </c:pt>
                <c:pt idx="11">
                  <c:v>Poland</c:v>
                </c:pt>
                <c:pt idx="12">
                  <c:v>South Africa</c:v>
                </c:pt>
                <c:pt idx="13">
                  <c:v>Brazil</c:v>
                </c:pt>
                <c:pt idx="14">
                  <c:v>Hong Kong (China)</c:v>
                </c:pt>
                <c:pt idx="15">
                  <c:v>France</c:v>
                </c:pt>
                <c:pt idx="16">
                  <c:v>Italy</c:v>
                </c:pt>
                <c:pt idx="17">
                  <c:v>Australia</c:v>
                </c:pt>
                <c:pt idx="18">
                  <c:v>Canada</c:v>
                </c:pt>
                <c:pt idx="19">
                  <c:v>Mexico</c:v>
                </c:pt>
                <c:pt idx="20">
                  <c:v>Great Britain</c:v>
                </c:pt>
                <c:pt idx="21">
                  <c:v>Kenya</c:v>
                </c:pt>
                <c:pt idx="22">
                  <c:v>Nigeria</c:v>
                </c:pt>
                <c:pt idx="23">
                  <c:v>Tunisia</c:v>
                </c:pt>
                <c:pt idx="24">
                  <c:v>Japan</c:v>
                </c:pt>
                <c:pt idx="25">
                  <c:v>Pakistan</c:v>
                </c:pt>
              </c:strCache>
            </c:strRef>
          </c:cat>
          <c:val>
            <c:numRef>
              <c:f>Sheet1!$B$2:$B$27</c:f>
              <c:numCache>
                <c:formatCode>General</c:formatCode>
                <c:ptCount val="26"/>
                <c:pt idx="0" formatCode="0%">
                  <c:v>0.06</c:v>
                </c:pt>
                <c:pt idx="2" formatCode="0%">
                  <c:v>0.15</c:v>
                </c:pt>
                <c:pt idx="3" formatCode="0%">
                  <c:v>0.15</c:v>
                </c:pt>
                <c:pt idx="4" formatCode="0%">
                  <c:v>0.1</c:v>
                </c:pt>
                <c:pt idx="5" formatCode="0%">
                  <c:v>0.1</c:v>
                </c:pt>
                <c:pt idx="6" formatCode="0%">
                  <c:v>0.09</c:v>
                </c:pt>
                <c:pt idx="7" formatCode="0%">
                  <c:v>0.08</c:v>
                </c:pt>
                <c:pt idx="8" formatCode="0%">
                  <c:v>7.0000000000000007E-2</c:v>
                </c:pt>
                <c:pt idx="9" formatCode="0%">
                  <c:v>7.0000000000000007E-2</c:v>
                </c:pt>
                <c:pt idx="10" formatCode="0%">
                  <c:v>7.0000000000000007E-2</c:v>
                </c:pt>
                <c:pt idx="11" formatCode="0%">
                  <c:v>0.06</c:v>
                </c:pt>
                <c:pt idx="12" formatCode="0%">
                  <c:v>0.06</c:v>
                </c:pt>
                <c:pt idx="13" formatCode="0%">
                  <c:v>0.06</c:v>
                </c:pt>
                <c:pt idx="14" formatCode="0%">
                  <c:v>0.06</c:v>
                </c:pt>
                <c:pt idx="15" formatCode="0%">
                  <c:v>0.05</c:v>
                </c:pt>
                <c:pt idx="16" formatCode="0%">
                  <c:v>0.05</c:v>
                </c:pt>
                <c:pt idx="17" formatCode="0%">
                  <c:v>0.04</c:v>
                </c:pt>
                <c:pt idx="18" formatCode="0%">
                  <c:v>0.04</c:v>
                </c:pt>
                <c:pt idx="19" formatCode="0%">
                  <c:v>0.03</c:v>
                </c:pt>
                <c:pt idx="20" formatCode="0%">
                  <c:v>0.03</c:v>
                </c:pt>
                <c:pt idx="21" formatCode="0%">
                  <c:v>0.03</c:v>
                </c:pt>
                <c:pt idx="22" formatCode="0%">
                  <c:v>0.02</c:v>
                </c:pt>
                <c:pt idx="23" formatCode="0%">
                  <c:v>0.02</c:v>
                </c:pt>
                <c:pt idx="24" formatCode="0%">
                  <c:v>0.01</c:v>
                </c:pt>
                <c:pt idx="25" formatCode="0%">
                  <c:v>0.01</c:v>
                </c:pt>
              </c:numCache>
            </c:numRef>
          </c:val>
          <c:extLst>
            <c:ext xmlns:c16="http://schemas.microsoft.com/office/drawing/2014/chart" uri="{C3380CC4-5D6E-409C-BE32-E72D297353CC}">
              <c16:uniqueId val="{00000000-1778-4B88-8695-E672CA2E5288}"/>
            </c:ext>
          </c:extLst>
        </c:ser>
        <c:ser>
          <c:idx val="1"/>
          <c:order val="1"/>
          <c:tx>
            <c:strRef>
              <c:f>Sheet1!$C$1</c:f>
              <c:strCache>
                <c:ptCount val="1"/>
                <c:pt idx="0">
                  <c:v>Yes, someone I know</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India</c:v>
                </c:pt>
                <c:pt idx="3">
                  <c:v>Indonesia</c:v>
                </c:pt>
                <c:pt idx="4">
                  <c:v>China</c:v>
                </c:pt>
                <c:pt idx="5">
                  <c:v>US</c:v>
                </c:pt>
                <c:pt idx="6">
                  <c:v>Sweden</c:v>
                </c:pt>
                <c:pt idx="7">
                  <c:v>Germany</c:v>
                </c:pt>
                <c:pt idx="8">
                  <c:v>South Korea</c:v>
                </c:pt>
                <c:pt idx="9">
                  <c:v>Turkey</c:v>
                </c:pt>
                <c:pt idx="10">
                  <c:v>Egypt</c:v>
                </c:pt>
                <c:pt idx="11">
                  <c:v>Poland</c:v>
                </c:pt>
                <c:pt idx="12">
                  <c:v>South Africa</c:v>
                </c:pt>
                <c:pt idx="13">
                  <c:v>Brazil</c:v>
                </c:pt>
                <c:pt idx="14">
                  <c:v>Hong Kong (China)</c:v>
                </c:pt>
                <c:pt idx="15">
                  <c:v>France</c:v>
                </c:pt>
                <c:pt idx="16">
                  <c:v>Italy</c:v>
                </c:pt>
                <c:pt idx="17">
                  <c:v>Australia</c:v>
                </c:pt>
                <c:pt idx="18">
                  <c:v>Canada</c:v>
                </c:pt>
                <c:pt idx="19">
                  <c:v>Mexico</c:v>
                </c:pt>
                <c:pt idx="20">
                  <c:v>Great Britain</c:v>
                </c:pt>
                <c:pt idx="21">
                  <c:v>Kenya</c:v>
                </c:pt>
                <c:pt idx="22">
                  <c:v>Nigeria</c:v>
                </c:pt>
                <c:pt idx="23">
                  <c:v>Tunisia</c:v>
                </c:pt>
                <c:pt idx="24">
                  <c:v>Japan</c:v>
                </c:pt>
                <c:pt idx="25">
                  <c:v>Pakistan</c:v>
                </c:pt>
              </c:strCache>
            </c:strRef>
          </c:cat>
          <c:val>
            <c:numRef>
              <c:f>Sheet1!$C$2:$C$27</c:f>
              <c:numCache>
                <c:formatCode>General</c:formatCode>
                <c:ptCount val="26"/>
                <c:pt idx="0" formatCode="0%">
                  <c:v>0.11</c:v>
                </c:pt>
                <c:pt idx="2" formatCode="0%">
                  <c:v>0.19</c:v>
                </c:pt>
                <c:pt idx="3" formatCode="0%">
                  <c:v>0.22</c:v>
                </c:pt>
                <c:pt idx="4" formatCode="0%">
                  <c:v>0.13</c:v>
                </c:pt>
                <c:pt idx="5" formatCode="0%">
                  <c:v>7.0000000000000007E-2</c:v>
                </c:pt>
                <c:pt idx="6" formatCode="0%">
                  <c:v>0.16</c:v>
                </c:pt>
                <c:pt idx="7" formatCode="0%">
                  <c:v>0.12</c:v>
                </c:pt>
                <c:pt idx="8" formatCode="0%">
                  <c:v>0.12</c:v>
                </c:pt>
                <c:pt idx="9" formatCode="0%">
                  <c:v>0.11</c:v>
                </c:pt>
                <c:pt idx="10" formatCode="0%">
                  <c:v>0.14000000000000001</c:v>
                </c:pt>
                <c:pt idx="11" formatCode="0%">
                  <c:v>0.1</c:v>
                </c:pt>
                <c:pt idx="12" formatCode="0%">
                  <c:v>0.14000000000000001</c:v>
                </c:pt>
                <c:pt idx="13" formatCode="0%">
                  <c:v>0.11</c:v>
                </c:pt>
                <c:pt idx="14" formatCode="0%">
                  <c:v>0.11</c:v>
                </c:pt>
                <c:pt idx="15" formatCode="0%">
                  <c:v>7.0000000000000007E-2</c:v>
                </c:pt>
                <c:pt idx="16" formatCode="0%">
                  <c:v>0.16</c:v>
                </c:pt>
                <c:pt idx="17" formatCode="0%">
                  <c:v>0.08</c:v>
                </c:pt>
                <c:pt idx="18" formatCode="0%">
                  <c:v>0.09</c:v>
                </c:pt>
                <c:pt idx="19" formatCode="0%">
                  <c:v>0.16</c:v>
                </c:pt>
                <c:pt idx="20" formatCode="0%">
                  <c:v>7.0000000000000007E-2</c:v>
                </c:pt>
                <c:pt idx="21" formatCode="0%">
                  <c:v>0.09</c:v>
                </c:pt>
                <c:pt idx="22" formatCode="0%">
                  <c:v>0.1</c:v>
                </c:pt>
                <c:pt idx="23" formatCode="0%">
                  <c:v>0.08</c:v>
                </c:pt>
                <c:pt idx="24" formatCode="0%">
                  <c:v>0.04</c:v>
                </c:pt>
                <c:pt idx="25" formatCode="0%">
                  <c:v>0.03</c:v>
                </c:pt>
              </c:numCache>
            </c:numRef>
          </c:val>
          <c:extLst>
            <c:ext xmlns:c16="http://schemas.microsoft.com/office/drawing/2014/chart" uri="{C3380CC4-5D6E-409C-BE32-E72D297353CC}">
              <c16:uniqueId val="{00000001-1778-4B88-8695-E672CA2E5288}"/>
            </c:ext>
          </c:extLst>
        </c:ser>
        <c:ser>
          <c:idx val="2"/>
          <c:order val="2"/>
          <c:tx>
            <c:strRef>
              <c:f>Sheet1!$D$1</c:f>
              <c:strCache>
                <c:ptCount val="1"/>
                <c:pt idx="0">
                  <c:v>No </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India</c:v>
                </c:pt>
                <c:pt idx="3">
                  <c:v>Indonesia</c:v>
                </c:pt>
                <c:pt idx="4">
                  <c:v>China</c:v>
                </c:pt>
                <c:pt idx="5">
                  <c:v>US</c:v>
                </c:pt>
                <c:pt idx="6">
                  <c:v>Sweden</c:v>
                </c:pt>
                <c:pt idx="7">
                  <c:v>Germany</c:v>
                </c:pt>
                <c:pt idx="8">
                  <c:v>South Korea</c:v>
                </c:pt>
                <c:pt idx="9">
                  <c:v>Turkey</c:v>
                </c:pt>
                <c:pt idx="10">
                  <c:v>Egypt</c:v>
                </c:pt>
                <c:pt idx="11">
                  <c:v>Poland</c:v>
                </c:pt>
                <c:pt idx="12">
                  <c:v>South Africa</c:v>
                </c:pt>
                <c:pt idx="13">
                  <c:v>Brazil</c:v>
                </c:pt>
                <c:pt idx="14">
                  <c:v>Hong Kong (China)</c:v>
                </c:pt>
                <c:pt idx="15">
                  <c:v>France</c:v>
                </c:pt>
                <c:pt idx="16">
                  <c:v>Italy</c:v>
                </c:pt>
                <c:pt idx="17">
                  <c:v>Australia</c:v>
                </c:pt>
                <c:pt idx="18">
                  <c:v>Canada</c:v>
                </c:pt>
                <c:pt idx="19">
                  <c:v>Mexico</c:v>
                </c:pt>
                <c:pt idx="20">
                  <c:v>Great Britain</c:v>
                </c:pt>
                <c:pt idx="21">
                  <c:v>Kenya</c:v>
                </c:pt>
                <c:pt idx="22">
                  <c:v>Nigeria</c:v>
                </c:pt>
                <c:pt idx="23">
                  <c:v>Tunisia</c:v>
                </c:pt>
                <c:pt idx="24">
                  <c:v>Japan</c:v>
                </c:pt>
                <c:pt idx="25">
                  <c:v>Pakistan</c:v>
                </c:pt>
              </c:strCache>
            </c:strRef>
          </c:cat>
          <c:val>
            <c:numRef>
              <c:f>Sheet1!$D$2:$D$27</c:f>
              <c:numCache>
                <c:formatCode>General</c:formatCode>
                <c:ptCount val="26"/>
                <c:pt idx="0" formatCode="0%">
                  <c:v>0.68</c:v>
                </c:pt>
                <c:pt idx="2" formatCode="0%">
                  <c:v>0.53</c:v>
                </c:pt>
                <c:pt idx="3" formatCode="0%">
                  <c:v>0.51</c:v>
                </c:pt>
                <c:pt idx="4" formatCode="0%">
                  <c:v>0.57999999999999996</c:v>
                </c:pt>
                <c:pt idx="5" formatCode="0%">
                  <c:v>0.74</c:v>
                </c:pt>
                <c:pt idx="6" formatCode="0%">
                  <c:v>0.65</c:v>
                </c:pt>
                <c:pt idx="7" formatCode="0%">
                  <c:v>0.68</c:v>
                </c:pt>
                <c:pt idx="8" formatCode="0%">
                  <c:v>0.63</c:v>
                </c:pt>
                <c:pt idx="9" formatCode="0%">
                  <c:v>0.7</c:v>
                </c:pt>
                <c:pt idx="10" formatCode="0%">
                  <c:v>0.61</c:v>
                </c:pt>
                <c:pt idx="11" formatCode="0%">
                  <c:v>0.73</c:v>
                </c:pt>
                <c:pt idx="12" formatCode="0%">
                  <c:v>0.69</c:v>
                </c:pt>
                <c:pt idx="13" formatCode="0%">
                  <c:v>0.49</c:v>
                </c:pt>
                <c:pt idx="14" formatCode="0%">
                  <c:v>0.7</c:v>
                </c:pt>
                <c:pt idx="15" formatCode="0%">
                  <c:v>0.79</c:v>
                </c:pt>
                <c:pt idx="16" formatCode="0%">
                  <c:v>0.65</c:v>
                </c:pt>
                <c:pt idx="17" formatCode="0%">
                  <c:v>0.76</c:v>
                </c:pt>
                <c:pt idx="18" formatCode="0%">
                  <c:v>0.75</c:v>
                </c:pt>
                <c:pt idx="19" formatCode="0%">
                  <c:v>0.6</c:v>
                </c:pt>
                <c:pt idx="20" formatCode="0%">
                  <c:v>0.84</c:v>
                </c:pt>
                <c:pt idx="21" formatCode="0%">
                  <c:v>0.73</c:v>
                </c:pt>
                <c:pt idx="22" formatCode="0%">
                  <c:v>0.57999999999999996</c:v>
                </c:pt>
                <c:pt idx="23" formatCode="0%">
                  <c:v>0.85</c:v>
                </c:pt>
                <c:pt idx="24" formatCode="0%">
                  <c:v>0.7</c:v>
                </c:pt>
                <c:pt idx="25" formatCode="0%">
                  <c:v>0.78</c:v>
                </c:pt>
              </c:numCache>
            </c:numRef>
          </c:val>
          <c:extLst>
            <c:ext xmlns:c16="http://schemas.microsoft.com/office/drawing/2014/chart" uri="{C3380CC4-5D6E-409C-BE32-E72D297353CC}">
              <c16:uniqueId val="{00000002-1778-4B88-8695-E672CA2E5288}"/>
            </c:ext>
          </c:extLst>
        </c:ser>
        <c:ser>
          <c:idx val="3"/>
          <c:order val="3"/>
          <c:tx>
            <c:strRef>
              <c:f>Sheet1!$E$1</c:f>
              <c:strCache>
                <c:ptCount val="1"/>
                <c:pt idx="0">
                  <c:v>I don’t know </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India</c:v>
                </c:pt>
                <c:pt idx="3">
                  <c:v>Indonesia</c:v>
                </c:pt>
                <c:pt idx="4">
                  <c:v>China</c:v>
                </c:pt>
                <c:pt idx="5">
                  <c:v>US</c:v>
                </c:pt>
                <c:pt idx="6">
                  <c:v>Sweden</c:v>
                </c:pt>
                <c:pt idx="7">
                  <c:v>Germany</c:v>
                </c:pt>
                <c:pt idx="8">
                  <c:v>South Korea</c:v>
                </c:pt>
                <c:pt idx="9">
                  <c:v>Turkey</c:v>
                </c:pt>
                <c:pt idx="10">
                  <c:v>Egypt</c:v>
                </c:pt>
                <c:pt idx="11">
                  <c:v>Poland</c:v>
                </c:pt>
                <c:pt idx="12">
                  <c:v>South Africa</c:v>
                </c:pt>
                <c:pt idx="13">
                  <c:v>Brazil</c:v>
                </c:pt>
                <c:pt idx="14">
                  <c:v>Hong Kong (China)</c:v>
                </c:pt>
                <c:pt idx="15">
                  <c:v>France</c:v>
                </c:pt>
                <c:pt idx="16">
                  <c:v>Italy</c:v>
                </c:pt>
                <c:pt idx="17">
                  <c:v>Australia</c:v>
                </c:pt>
                <c:pt idx="18">
                  <c:v>Canada</c:v>
                </c:pt>
                <c:pt idx="19">
                  <c:v>Mexico</c:v>
                </c:pt>
                <c:pt idx="20">
                  <c:v>Great Britain</c:v>
                </c:pt>
                <c:pt idx="21">
                  <c:v>Kenya</c:v>
                </c:pt>
                <c:pt idx="22">
                  <c:v>Nigeria</c:v>
                </c:pt>
                <c:pt idx="23">
                  <c:v>Tunisia</c:v>
                </c:pt>
                <c:pt idx="24">
                  <c:v>Japan</c:v>
                </c:pt>
                <c:pt idx="25">
                  <c:v>Pakistan</c:v>
                </c:pt>
              </c:strCache>
            </c:strRef>
          </c:cat>
          <c:val>
            <c:numRef>
              <c:f>Sheet1!$E$2:$E$27</c:f>
              <c:numCache>
                <c:formatCode>General</c:formatCode>
                <c:ptCount val="26"/>
                <c:pt idx="0" formatCode="0%">
                  <c:v>0.16</c:v>
                </c:pt>
                <c:pt idx="2" formatCode="0%">
                  <c:v>0.14000000000000001</c:v>
                </c:pt>
                <c:pt idx="3" formatCode="0%">
                  <c:v>0.15</c:v>
                </c:pt>
                <c:pt idx="4" formatCode="0%">
                  <c:v>0.2</c:v>
                </c:pt>
                <c:pt idx="5" formatCode="0%">
                  <c:v>0.1</c:v>
                </c:pt>
                <c:pt idx="6" formatCode="0%">
                  <c:v>0.11</c:v>
                </c:pt>
                <c:pt idx="7" formatCode="0%">
                  <c:v>0.13</c:v>
                </c:pt>
                <c:pt idx="8" formatCode="0%">
                  <c:v>0.19</c:v>
                </c:pt>
                <c:pt idx="9" formatCode="0%">
                  <c:v>0.12</c:v>
                </c:pt>
                <c:pt idx="10" formatCode="0%">
                  <c:v>0.19</c:v>
                </c:pt>
                <c:pt idx="11" formatCode="0%">
                  <c:v>0.11</c:v>
                </c:pt>
                <c:pt idx="12" formatCode="0%">
                  <c:v>0.12</c:v>
                </c:pt>
                <c:pt idx="13" formatCode="0%">
                  <c:v>0.34</c:v>
                </c:pt>
                <c:pt idx="14" formatCode="0%">
                  <c:v>0.13</c:v>
                </c:pt>
                <c:pt idx="15" formatCode="0%">
                  <c:v>0.09</c:v>
                </c:pt>
                <c:pt idx="16" formatCode="0%">
                  <c:v>0.15</c:v>
                </c:pt>
                <c:pt idx="17" formatCode="0%">
                  <c:v>0.12</c:v>
                </c:pt>
                <c:pt idx="18" formatCode="0%">
                  <c:v>0.13</c:v>
                </c:pt>
                <c:pt idx="19" formatCode="0%">
                  <c:v>0.22</c:v>
                </c:pt>
                <c:pt idx="20" formatCode="0%">
                  <c:v>7.0000000000000007E-2</c:v>
                </c:pt>
                <c:pt idx="21" formatCode="0%">
                  <c:v>0.16</c:v>
                </c:pt>
                <c:pt idx="22" formatCode="0%">
                  <c:v>0.28999999999999998</c:v>
                </c:pt>
                <c:pt idx="23" formatCode="0%">
                  <c:v>0.06</c:v>
                </c:pt>
                <c:pt idx="24" formatCode="0%">
                  <c:v>0.24</c:v>
                </c:pt>
                <c:pt idx="25" formatCode="0%">
                  <c:v>0.18</c:v>
                </c:pt>
              </c:numCache>
            </c:numRef>
          </c:val>
          <c:extLst>
            <c:ext xmlns:c16="http://schemas.microsoft.com/office/drawing/2014/chart" uri="{C3380CC4-5D6E-409C-BE32-E72D297353CC}">
              <c16:uniqueId val="{00000003-1778-4B88-8695-E672CA2E5288}"/>
            </c:ext>
          </c:extLst>
        </c:ser>
        <c:dLbls>
          <c:showLegendKey val="0"/>
          <c:showVal val="0"/>
          <c:showCatName val="0"/>
          <c:showSerName val="0"/>
          <c:showPercent val="0"/>
          <c:showBubbleSize val="0"/>
        </c:dLbls>
        <c:gapWidth val="40"/>
        <c:overlap val="100"/>
        <c:axId val="-61330944"/>
        <c:axId val="-61329168"/>
      </c:barChart>
      <c:catAx>
        <c:axId val="-6133094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29168"/>
        <c:crosses val="autoZero"/>
        <c:auto val="1"/>
        <c:lblAlgn val="ctr"/>
        <c:lblOffset val="0"/>
        <c:noMultiLvlLbl val="0"/>
      </c:catAx>
      <c:valAx>
        <c:axId val="-61329168"/>
        <c:scaling>
          <c:orientation val="minMax"/>
          <c:max val="1"/>
        </c:scaling>
        <c:delete val="1"/>
        <c:axPos val="t"/>
        <c:numFmt formatCode="0%" sourceLinked="1"/>
        <c:majorTickMark val="none"/>
        <c:minorTickMark val="none"/>
        <c:tickLblPos val="nextTo"/>
        <c:crossAx val="-61330944"/>
        <c:crosses val="autoZero"/>
        <c:crossBetween val="between"/>
      </c:valAx>
      <c:spPr>
        <a:noFill/>
        <a:ln>
          <a:noFill/>
        </a:ln>
        <a:effectLst/>
      </c:spPr>
    </c:plotArea>
    <c:legend>
      <c:legendPos val="b"/>
      <c:layout>
        <c:manualLayout>
          <c:xMode val="edge"/>
          <c:yMode val="edge"/>
          <c:x val="0.14116087051618501"/>
          <c:y val="0.93299449856903505"/>
          <c:w val="0.83184614943965296"/>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 me personally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North America</c:v>
                </c:pt>
                <c:pt idx="5">
                  <c:v>Europe</c:v>
                </c:pt>
                <c:pt idx="6">
                  <c:v>G-8 Countries</c:v>
                </c:pt>
                <c:pt idx="7">
                  <c:v>Middle East/Africa</c:v>
                </c:pt>
                <c:pt idx="8">
                  <c:v>LATAM</c:v>
                </c:pt>
              </c:strCache>
            </c:strRef>
          </c:cat>
          <c:val>
            <c:numRef>
              <c:f>Sheet1!$B$2:$B$10</c:f>
              <c:numCache>
                <c:formatCode>General</c:formatCode>
                <c:ptCount val="9"/>
                <c:pt idx="0" formatCode="0%">
                  <c:v>0.06</c:v>
                </c:pt>
                <c:pt idx="2" formatCode="0%">
                  <c:v>0.1</c:v>
                </c:pt>
                <c:pt idx="3" formatCode="0%">
                  <c:v>0.08</c:v>
                </c:pt>
                <c:pt idx="4" formatCode="0%">
                  <c:v>7.0000000000000007E-2</c:v>
                </c:pt>
                <c:pt idx="5" formatCode="0%">
                  <c:v>0.06</c:v>
                </c:pt>
                <c:pt idx="6" formatCode="0%">
                  <c:v>0.05</c:v>
                </c:pt>
                <c:pt idx="7" formatCode="0%">
                  <c:v>0.05</c:v>
                </c:pt>
                <c:pt idx="8" formatCode="0%">
                  <c:v>0.04</c:v>
                </c:pt>
              </c:numCache>
            </c:numRef>
          </c:val>
          <c:extLst>
            <c:ext xmlns:c16="http://schemas.microsoft.com/office/drawing/2014/chart" uri="{C3380CC4-5D6E-409C-BE32-E72D297353CC}">
              <c16:uniqueId val="{00000000-23AC-45F5-8E85-96B3F62C7B45}"/>
            </c:ext>
          </c:extLst>
        </c:ser>
        <c:ser>
          <c:idx val="1"/>
          <c:order val="1"/>
          <c:tx>
            <c:strRef>
              <c:f>Sheet1!$C$1</c:f>
              <c:strCache>
                <c:ptCount val="1"/>
                <c:pt idx="0">
                  <c:v>Yes, someone I know</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North America</c:v>
                </c:pt>
                <c:pt idx="5">
                  <c:v>Europe</c:v>
                </c:pt>
                <c:pt idx="6">
                  <c:v>G-8 Countries</c:v>
                </c:pt>
                <c:pt idx="7">
                  <c:v>Middle East/Africa</c:v>
                </c:pt>
                <c:pt idx="8">
                  <c:v>LATAM</c:v>
                </c:pt>
              </c:strCache>
            </c:strRef>
          </c:cat>
          <c:val>
            <c:numRef>
              <c:f>Sheet1!$C$2:$C$10</c:f>
              <c:numCache>
                <c:formatCode>General</c:formatCode>
                <c:ptCount val="9"/>
                <c:pt idx="0" formatCode="0%">
                  <c:v>0.11</c:v>
                </c:pt>
                <c:pt idx="2" formatCode="0%">
                  <c:v>0.14000000000000001</c:v>
                </c:pt>
                <c:pt idx="3" formatCode="0%">
                  <c:v>0.13</c:v>
                </c:pt>
                <c:pt idx="4" formatCode="0%">
                  <c:v>0.08</c:v>
                </c:pt>
                <c:pt idx="5" formatCode="0%">
                  <c:v>0.11</c:v>
                </c:pt>
                <c:pt idx="6" formatCode="0%">
                  <c:v>0.09</c:v>
                </c:pt>
                <c:pt idx="7" formatCode="0%">
                  <c:v>0.1</c:v>
                </c:pt>
                <c:pt idx="8" formatCode="0%">
                  <c:v>0.14000000000000001</c:v>
                </c:pt>
              </c:numCache>
            </c:numRef>
          </c:val>
          <c:extLst>
            <c:ext xmlns:c16="http://schemas.microsoft.com/office/drawing/2014/chart" uri="{C3380CC4-5D6E-409C-BE32-E72D297353CC}">
              <c16:uniqueId val="{00000001-23AC-45F5-8E85-96B3F62C7B45}"/>
            </c:ext>
          </c:extLst>
        </c:ser>
        <c:ser>
          <c:idx val="2"/>
          <c:order val="2"/>
          <c:tx>
            <c:strRef>
              <c:f>Sheet1!$D$1</c:f>
              <c:strCache>
                <c:ptCount val="1"/>
                <c:pt idx="0">
                  <c:v>No </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North America</c:v>
                </c:pt>
                <c:pt idx="5">
                  <c:v>Europe</c:v>
                </c:pt>
                <c:pt idx="6">
                  <c:v>G-8 Countries</c:v>
                </c:pt>
                <c:pt idx="7">
                  <c:v>Middle East/Africa</c:v>
                </c:pt>
                <c:pt idx="8">
                  <c:v>LATAM</c:v>
                </c:pt>
              </c:strCache>
            </c:strRef>
          </c:cat>
          <c:val>
            <c:numRef>
              <c:f>Sheet1!$D$2:$D$10</c:f>
              <c:numCache>
                <c:formatCode>General</c:formatCode>
                <c:ptCount val="9"/>
                <c:pt idx="0" formatCode="0%">
                  <c:v>0.68</c:v>
                </c:pt>
                <c:pt idx="2" formatCode="0%">
                  <c:v>0.54</c:v>
                </c:pt>
                <c:pt idx="3" formatCode="0%">
                  <c:v>0.63</c:v>
                </c:pt>
                <c:pt idx="4" formatCode="0%">
                  <c:v>0.74</c:v>
                </c:pt>
                <c:pt idx="5" formatCode="0%">
                  <c:v>0.72</c:v>
                </c:pt>
                <c:pt idx="6" formatCode="0%">
                  <c:v>0.74</c:v>
                </c:pt>
                <c:pt idx="7" formatCode="0%">
                  <c:v>0.7</c:v>
                </c:pt>
                <c:pt idx="8" formatCode="0%">
                  <c:v>0.55000000000000004</c:v>
                </c:pt>
              </c:numCache>
            </c:numRef>
          </c:val>
          <c:extLst>
            <c:ext xmlns:c16="http://schemas.microsoft.com/office/drawing/2014/chart" uri="{C3380CC4-5D6E-409C-BE32-E72D297353CC}">
              <c16:uniqueId val="{00000002-23AC-45F5-8E85-96B3F62C7B45}"/>
            </c:ext>
          </c:extLst>
        </c:ser>
        <c:ser>
          <c:idx val="3"/>
          <c:order val="3"/>
          <c:tx>
            <c:strRef>
              <c:f>Sheet1!$E$1</c:f>
              <c:strCache>
                <c:ptCount val="1"/>
                <c:pt idx="0">
                  <c:v>I don’t know </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North America</c:v>
                </c:pt>
                <c:pt idx="5">
                  <c:v>Europe</c:v>
                </c:pt>
                <c:pt idx="6">
                  <c:v>G-8 Countries</c:v>
                </c:pt>
                <c:pt idx="7">
                  <c:v>Middle East/Africa</c:v>
                </c:pt>
                <c:pt idx="8">
                  <c:v>LATAM</c:v>
                </c:pt>
              </c:strCache>
            </c:strRef>
          </c:cat>
          <c:val>
            <c:numRef>
              <c:f>Sheet1!$E$2:$E$10</c:f>
              <c:numCache>
                <c:formatCode>General</c:formatCode>
                <c:ptCount val="9"/>
                <c:pt idx="0" formatCode="0%">
                  <c:v>0.16</c:v>
                </c:pt>
                <c:pt idx="2" formatCode="0%">
                  <c:v>0.23</c:v>
                </c:pt>
                <c:pt idx="3" formatCode="0%">
                  <c:v>0.17</c:v>
                </c:pt>
                <c:pt idx="4" formatCode="0%">
                  <c:v>0.11</c:v>
                </c:pt>
                <c:pt idx="5" formatCode="0%">
                  <c:v>0.11</c:v>
                </c:pt>
                <c:pt idx="6" formatCode="0%">
                  <c:v>0.13</c:v>
                </c:pt>
                <c:pt idx="7" formatCode="0%">
                  <c:v>0.16</c:v>
                </c:pt>
                <c:pt idx="8" formatCode="0%">
                  <c:v>0.28000000000000003</c:v>
                </c:pt>
              </c:numCache>
            </c:numRef>
          </c:val>
          <c:extLst>
            <c:ext xmlns:c16="http://schemas.microsoft.com/office/drawing/2014/chart" uri="{C3380CC4-5D6E-409C-BE32-E72D297353CC}">
              <c16:uniqueId val="{00000003-23AC-45F5-8E85-96B3F62C7B45}"/>
            </c:ext>
          </c:extLst>
        </c:ser>
        <c:dLbls>
          <c:showLegendKey val="0"/>
          <c:showVal val="0"/>
          <c:showCatName val="0"/>
          <c:showSerName val="0"/>
          <c:showPercent val="0"/>
          <c:showBubbleSize val="0"/>
        </c:dLbls>
        <c:gapWidth val="94"/>
        <c:overlap val="100"/>
        <c:axId val="-66351760"/>
        <c:axId val="-66349440"/>
      </c:barChart>
      <c:catAx>
        <c:axId val="-66351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349440"/>
        <c:crosses val="autoZero"/>
        <c:auto val="1"/>
        <c:lblAlgn val="ctr"/>
        <c:lblOffset val="0"/>
        <c:noMultiLvlLbl val="0"/>
      </c:catAx>
      <c:valAx>
        <c:axId val="-66349440"/>
        <c:scaling>
          <c:orientation val="minMax"/>
          <c:max val="1"/>
        </c:scaling>
        <c:delete val="1"/>
        <c:axPos val="t"/>
        <c:numFmt formatCode="0%" sourceLinked="1"/>
        <c:majorTickMark val="none"/>
        <c:minorTickMark val="none"/>
        <c:tickLblPos val="nextTo"/>
        <c:crossAx val="-66351760"/>
        <c:crosses val="autoZero"/>
        <c:crossBetween val="between"/>
      </c:valAx>
      <c:spPr>
        <a:noFill/>
        <a:ln>
          <a:noFill/>
        </a:ln>
        <a:effectLst/>
      </c:spPr>
    </c:plotArea>
    <c:legend>
      <c:legendPos val="b"/>
      <c:layout>
        <c:manualLayout>
          <c:xMode val="edge"/>
          <c:yMode val="edge"/>
          <c:x val="0.15290367349914599"/>
          <c:y val="0.90801951386511504"/>
          <c:w val="0.823578953672458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tx2"/>
            </a:solidFill>
            <a:ln>
              <a:solidFill>
                <a:schemeClr val="bg1"/>
              </a:solidFill>
            </a:ln>
            <a:effectLst/>
          </c:spPr>
          <c:invertIfNegative val="0"/>
          <c:dLbls>
            <c:dLbl>
              <c:idx val="25"/>
              <c:delete val="1"/>
              <c:extLst>
                <c:ext xmlns:c15="http://schemas.microsoft.com/office/drawing/2012/chart" uri="{CE6537A1-D6FC-4f65-9D91-7224C49458BB}"/>
                <c:ext xmlns:c16="http://schemas.microsoft.com/office/drawing/2014/chart" uri="{C3380CC4-5D6E-409C-BE32-E72D297353CC}">
                  <c16:uniqueId val="{00000000-AAAB-4690-891B-24D7C0ACF6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China</c:v>
                </c:pt>
                <c:pt idx="3">
                  <c:v>India</c:v>
                </c:pt>
                <c:pt idx="4">
                  <c:v>US</c:v>
                </c:pt>
                <c:pt idx="5">
                  <c:v>Brazil</c:v>
                </c:pt>
                <c:pt idx="6">
                  <c:v>Japan</c:v>
                </c:pt>
                <c:pt idx="7">
                  <c:v>Mexico</c:v>
                </c:pt>
                <c:pt idx="8">
                  <c:v>Egypt</c:v>
                </c:pt>
                <c:pt idx="9">
                  <c:v>Sweden</c:v>
                </c:pt>
                <c:pt idx="10">
                  <c:v>Hong Kong (China)</c:v>
                </c:pt>
                <c:pt idx="11">
                  <c:v>Indonesia</c:v>
                </c:pt>
                <c:pt idx="12">
                  <c:v>South Africa</c:v>
                </c:pt>
                <c:pt idx="13">
                  <c:v>Turkey</c:v>
                </c:pt>
                <c:pt idx="14">
                  <c:v>Kenya</c:v>
                </c:pt>
                <c:pt idx="15">
                  <c:v>Great Britain</c:v>
                </c:pt>
                <c:pt idx="16">
                  <c:v>France</c:v>
                </c:pt>
                <c:pt idx="17">
                  <c:v>Canada</c:v>
                </c:pt>
                <c:pt idx="18">
                  <c:v>Australia</c:v>
                </c:pt>
                <c:pt idx="19">
                  <c:v>Italy</c:v>
                </c:pt>
                <c:pt idx="20">
                  <c:v>Pakistan</c:v>
                </c:pt>
                <c:pt idx="21">
                  <c:v>Poland</c:v>
                </c:pt>
                <c:pt idx="22">
                  <c:v>Nigeria</c:v>
                </c:pt>
                <c:pt idx="23">
                  <c:v>Germany</c:v>
                </c:pt>
                <c:pt idx="24">
                  <c:v>South Korea</c:v>
                </c:pt>
                <c:pt idx="25">
                  <c:v>Tunisia</c:v>
                </c:pt>
              </c:strCache>
            </c:strRef>
          </c:cat>
          <c:val>
            <c:numRef>
              <c:f>Sheet1!$B$2:$B$27</c:f>
              <c:numCache>
                <c:formatCode>General</c:formatCode>
                <c:ptCount val="26"/>
                <c:pt idx="0" formatCode="0%">
                  <c:v>0.41</c:v>
                </c:pt>
                <c:pt idx="2" formatCode="0%">
                  <c:v>0.74</c:v>
                </c:pt>
                <c:pt idx="3" formatCode="0%">
                  <c:v>0.67</c:v>
                </c:pt>
                <c:pt idx="4" formatCode="0%">
                  <c:v>0.67</c:v>
                </c:pt>
                <c:pt idx="5" formatCode="0%">
                  <c:v>0.62</c:v>
                </c:pt>
                <c:pt idx="6" formatCode="0%">
                  <c:v>0.57999999999999996</c:v>
                </c:pt>
                <c:pt idx="7" formatCode="0%">
                  <c:v>0.54</c:v>
                </c:pt>
                <c:pt idx="8" formatCode="0%">
                  <c:v>0.44</c:v>
                </c:pt>
                <c:pt idx="9" formatCode="0%">
                  <c:v>0.4</c:v>
                </c:pt>
                <c:pt idx="10" formatCode="0%">
                  <c:v>0.39</c:v>
                </c:pt>
                <c:pt idx="11" formatCode="0%">
                  <c:v>0.39</c:v>
                </c:pt>
                <c:pt idx="12" formatCode="0%">
                  <c:v>0.38</c:v>
                </c:pt>
                <c:pt idx="13" formatCode="0%">
                  <c:v>0.38</c:v>
                </c:pt>
                <c:pt idx="14" formatCode="0%">
                  <c:v>0.32</c:v>
                </c:pt>
                <c:pt idx="15" formatCode="0%">
                  <c:v>0.28999999999999998</c:v>
                </c:pt>
                <c:pt idx="16" formatCode="0%">
                  <c:v>0.26</c:v>
                </c:pt>
                <c:pt idx="17" formatCode="0%">
                  <c:v>0.25</c:v>
                </c:pt>
                <c:pt idx="18" formatCode="0%">
                  <c:v>0.23</c:v>
                </c:pt>
                <c:pt idx="19" formatCode="0%">
                  <c:v>0.22</c:v>
                </c:pt>
                <c:pt idx="20" formatCode="0%">
                  <c:v>0.17</c:v>
                </c:pt>
                <c:pt idx="21" formatCode="0%">
                  <c:v>0.15</c:v>
                </c:pt>
                <c:pt idx="22" formatCode="0%">
                  <c:v>0.12</c:v>
                </c:pt>
                <c:pt idx="23" formatCode="0%">
                  <c:v>0.11</c:v>
                </c:pt>
                <c:pt idx="24" formatCode="0%">
                  <c:v>0.1</c:v>
                </c:pt>
                <c:pt idx="25" formatCode="0%">
                  <c:v>0</c:v>
                </c:pt>
              </c:numCache>
            </c:numRef>
          </c:val>
          <c:extLst>
            <c:ext xmlns:c16="http://schemas.microsoft.com/office/drawing/2014/chart" uri="{C3380CC4-5D6E-409C-BE32-E72D297353CC}">
              <c16:uniqueId val="{00000000-BC7E-4469-BB4B-BCD54B225FF8}"/>
            </c:ext>
          </c:extLst>
        </c:ser>
        <c:ser>
          <c:idx val="1"/>
          <c:order val="1"/>
          <c:tx>
            <c:strRef>
              <c:f>Sheet1!$C$1</c:f>
              <c:strCache>
                <c:ptCount val="1"/>
                <c:pt idx="0">
                  <c:v>No</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China</c:v>
                </c:pt>
                <c:pt idx="3">
                  <c:v>India</c:v>
                </c:pt>
                <c:pt idx="4">
                  <c:v>US</c:v>
                </c:pt>
                <c:pt idx="5">
                  <c:v>Brazil</c:v>
                </c:pt>
                <c:pt idx="6">
                  <c:v>Japan</c:v>
                </c:pt>
                <c:pt idx="7">
                  <c:v>Mexico</c:v>
                </c:pt>
                <c:pt idx="8">
                  <c:v>Egypt</c:v>
                </c:pt>
                <c:pt idx="9">
                  <c:v>Sweden</c:v>
                </c:pt>
                <c:pt idx="10">
                  <c:v>Hong Kong (China)</c:v>
                </c:pt>
                <c:pt idx="11">
                  <c:v>Indonesia</c:v>
                </c:pt>
                <c:pt idx="12">
                  <c:v>South Africa</c:v>
                </c:pt>
                <c:pt idx="13">
                  <c:v>Turkey</c:v>
                </c:pt>
                <c:pt idx="14">
                  <c:v>Kenya</c:v>
                </c:pt>
                <c:pt idx="15">
                  <c:v>Great Britain</c:v>
                </c:pt>
                <c:pt idx="16">
                  <c:v>France</c:v>
                </c:pt>
                <c:pt idx="17">
                  <c:v>Canada</c:v>
                </c:pt>
                <c:pt idx="18">
                  <c:v>Australia</c:v>
                </c:pt>
                <c:pt idx="19">
                  <c:v>Italy</c:v>
                </c:pt>
                <c:pt idx="20">
                  <c:v>Pakistan</c:v>
                </c:pt>
                <c:pt idx="21">
                  <c:v>Poland</c:v>
                </c:pt>
                <c:pt idx="22">
                  <c:v>Nigeria</c:v>
                </c:pt>
                <c:pt idx="23">
                  <c:v>Germany</c:v>
                </c:pt>
                <c:pt idx="24">
                  <c:v>South Korea</c:v>
                </c:pt>
                <c:pt idx="25">
                  <c:v>Tunisia</c:v>
                </c:pt>
              </c:strCache>
            </c:strRef>
          </c:cat>
          <c:val>
            <c:numRef>
              <c:f>Sheet1!$C$2:$C$27</c:f>
              <c:numCache>
                <c:formatCode>General</c:formatCode>
                <c:ptCount val="26"/>
                <c:pt idx="0" formatCode="0%">
                  <c:v>0.59</c:v>
                </c:pt>
                <c:pt idx="2" formatCode="0%">
                  <c:v>0.26</c:v>
                </c:pt>
                <c:pt idx="3" formatCode="0%">
                  <c:v>0.33</c:v>
                </c:pt>
                <c:pt idx="4" formatCode="0%">
                  <c:v>0.33</c:v>
                </c:pt>
                <c:pt idx="5" formatCode="0%">
                  <c:v>0.38</c:v>
                </c:pt>
                <c:pt idx="6" formatCode="0%">
                  <c:v>0.42</c:v>
                </c:pt>
                <c:pt idx="7" formatCode="0%">
                  <c:v>0.46</c:v>
                </c:pt>
                <c:pt idx="8" formatCode="0%">
                  <c:v>0.56000000000000005</c:v>
                </c:pt>
                <c:pt idx="9" formatCode="0%">
                  <c:v>0.6</c:v>
                </c:pt>
                <c:pt idx="10" formatCode="0%">
                  <c:v>0.61</c:v>
                </c:pt>
                <c:pt idx="11" formatCode="0%">
                  <c:v>0.61</c:v>
                </c:pt>
                <c:pt idx="12" formatCode="0%">
                  <c:v>0.62</c:v>
                </c:pt>
                <c:pt idx="13" formatCode="0%">
                  <c:v>0.62</c:v>
                </c:pt>
                <c:pt idx="14" formatCode="0%">
                  <c:v>0.68</c:v>
                </c:pt>
                <c:pt idx="15" formatCode="0%">
                  <c:v>0.71</c:v>
                </c:pt>
                <c:pt idx="16" formatCode="0%">
                  <c:v>0.74</c:v>
                </c:pt>
                <c:pt idx="17" formatCode="0%">
                  <c:v>0.75</c:v>
                </c:pt>
                <c:pt idx="18" formatCode="0%">
                  <c:v>0.77</c:v>
                </c:pt>
                <c:pt idx="19" formatCode="0%">
                  <c:v>0.78</c:v>
                </c:pt>
                <c:pt idx="20" formatCode="0%">
                  <c:v>0.83</c:v>
                </c:pt>
                <c:pt idx="21" formatCode="0%">
                  <c:v>0.85</c:v>
                </c:pt>
                <c:pt idx="22" formatCode="0%">
                  <c:v>0.88</c:v>
                </c:pt>
                <c:pt idx="23" formatCode="0%">
                  <c:v>0.89</c:v>
                </c:pt>
                <c:pt idx="24" formatCode="0%">
                  <c:v>0.9</c:v>
                </c:pt>
                <c:pt idx="25" formatCode="0%">
                  <c:v>1</c:v>
                </c:pt>
              </c:numCache>
            </c:numRef>
          </c:val>
          <c:extLst>
            <c:ext xmlns:c16="http://schemas.microsoft.com/office/drawing/2014/chart" uri="{C3380CC4-5D6E-409C-BE32-E72D297353CC}">
              <c16:uniqueId val="{00000001-BC7E-4469-BB4B-BCD54B225FF8}"/>
            </c:ext>
          </c:extLst>
        </c:ser>
        <c:dLbls>
          <c:showLegendKey val="0"/>
          <c:showVal val="0"/>
          <c:showCatName val="0"/>
          <c:showSerName val="0"/>
          <c:showPercent val="0"/>
          <c:showBubbleSize val="0"/>
        </c:dLbls>
        <c:gapWidth val="40"/>
        <c:overlap val="100"/>
        <c:axId val="-62475040"/>
        <c:axId val="-62307408"/>
      </c:barChart>
      <c:catAx>
        <c:axId val="-6247504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07408"/>
        <c:crosses val="autoZero"/>
        <c:auto val="1"/>
        <c:lblAlgn val="ctr"/>
        <c:lblOffset val="0"/>
        <c:noMultiLvlLbl val="0"/>
      </c:catAx>
      <c:valAx>
        <c:axId val="-62307408"/>
        <c:scaling>
          <c:orientation val="minMax"/>
          <c:max val="1"/>
        </c:scaling>
        <c:delete val="1"/>
        <c:axPos val="t"/>
        <c:numFmt formatCode="0%" sourceLinked="1"/>
        <c:majorTickMark val="none"/>
        <c:minorTickMark val="none"/>
        <c:tickLblPos val="nextTo"/>
        <c:crossAx val="-6247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North America</c:v>
                </c:pt>
                <c:pt idx="5">
                  <c:v>APAC</c:v>
                </c:pt>
                <c:pt idx="6">
                  <c:v>Middle East/Africa</c:v>
                </c:pt>
                <c:pt idx="7">
                  <c:v>G-8 Countries</c:v>
                </c:pt>
                <c:pt idx="8">
                  <c:v>Europe</c:v>
                </c:pt>
              </c:strCache>
            </c:strRef>
          </c:cat>
          <c:val>
            <c:numRef>
              <c:f>Sheet1!$B$2:$B$10</c:f>
              <c:numCache>
                <c:formatCode>General</c:formatCode>
                <c:ptCount val="9"/>
                <c:pt idx="0" formatCode="0%">
                  <c:v>0.41</c:v>
                </c:pt>
                <c:pt idx="2" formatCode="0%">
                  <c:v>0.68</c:v>
                </c:pt>
                <c:pt idx="3" formatCode="0%">
                  <c:v>0.6</c:v>
                </c:pt>
                <c:pt idx="4" formatCode="0%">
                  <c:v>0.55000000000000004</c:v>
                </c:pt>
                <c:pt idx="5" formatCode="0%">
                  <c:v>0.48</c:v>
                </c:pt>
                <c:pt idx="6" formatCode="0%">
                  <c:v>0.39</c:v>
                </c:pt>
                <c:pt idx="7" formatCode="0%">
                  <c:v>0.35</c:v>
                </c:pt>
                <c:pt idx="8" formatCode="0%">
                  <c:v>0.24</c:v>
                </c:pt>
              </c:numCache>
            </c:numRef>
          </c:val>
          <c:extLst>
            <c:ext xmlns:c16="http://schemas.microsoft.com/office/drawing/2014/chart" uri="{C3380CC4-5D6E-409C-BE32-E72D297353CC}">
              <c16:uniqueId val="{00000000-CA76-4799-97EF-6133D9E64BC7}"/>
            </c:ext>
          </c:extLst>
        </c:ser>
        <c:ser>
          <c:idx val="1"/>
          <c:order val="1"/>
          <c:tx>
            <c:strRef>
              <c:f>Sheet1!$C$1</c:f>
              <c:strCache>
                <c:ptCount val="1"/>
                <c:pt idx="0">
                  <c:v>No</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North America</c:v>
                </c:pt>
                <c:pt idx="5">
                  <c:v>APAC</c:v>
                </c:pt>
                <c:pt idx="6">
                  <c:v>Middle East/Africa</c:v>
                </c:pt>
                <c:pt idx="7">
                  <c:v>G-8 Countries</c:v>
                </c:pt>
                <c:pt idx="8">
                  <c:v>Europe</c:v>
                </c:pt>
              </c:strCache>
            </c:strRef>
          </c:cat>
          <c:val>
            <c:numRef>
              <c:f>Sheet1!$C$2:$C$10</c:f>
              <c:numCache>
                <c:formatCode>General</c:formatCode>
                <c:ptCount val="9"/>
                <c:pt idx="0" formatCode="0%">
                  <c:v>0.59</c:v>
                </c:pt>
                <c:pt idx="2" formatCode="0%">
                  <c:v>0.32</c:v>
                </c:pt>
                <c:pt idx="3" formatCode="0%">
                  <c:v>0.4</c:v>
                </c:pt>
                <c:pt idx="4" formatCode="0%">
                  <c:v>0.45</c:v>
                </c:pt>
                <c:pt idx="5" formatCode="0%">
                  <c:v>0.52</c:v>
                </c:pt>
                <c:pt idx="6" formatCode="0%">
                  <c:v>0.61</c:v>
                </c:pt>
                <c:pt idx="7" formatCode="0%">
                  <c:v>0.65</c:v>
                </c:pt>
                <c:pt idx="8" formatCode="0%">
                  <c:v>0.76</c:v>
                </c:pt>
              </c:numCache>
            </c:numRef>
          </c:val>
          <c:extLst>
            <c:ext xmlns:c16="http://schemas.microsoft.com/office/drawing/2014/chart" uri="{C3380CC4-5D6E-409C-BE32-E72D297353CC}">
              <c16:uniqueId val="{00000001-CA76-4799-97EF-6133D9E64BC7}"/>
            </c:ext>
          </c:extLst>
        </c:ser>
        <c:dLbls>
          <c:showLegendKey val="0"/>
          <c:showVal val="0"/>
          <c:showCatName val="0"/>
          <c:showSerName val="0"/>
          <c:showPercent val="0"/>
          <c:showBubbleSize val="0"/>
        </c:dLbls>
        <c:gapWidth val="94"/>
        <c:overlap val="100"/>
        <c:axId val="-76208400"/>
        <c:axId val="-76627808"/>
      </c:barChart>
      <c:catAx>
        <c:axId val="-76208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627808"/>
        <c:crosses val="autoZero"/>
        <c:auto val="1"/>
        <c:lblAlgn val="ctr"/>
        <c:lblOffset val="0"/>
        <c:noMultiLvlLbl val="0"/>
      </c:catAx>
      <c:valAx>
        <c:axId val="-76627808"/>
        <c:scaling>
          <c:orientation val="minMax"/>
          <c:max val="1"/>
        </c:scaling>
        <c:delete val="1"/>
        <c:axPos val="t"/>
        <c:numFmt formatCode="0%" sourceLinked="1"/>
        <c:majorTickMark val="none"/>
        <c:minorTickMark val="none"/>
        <c:tickLblPos val="nextTo"/>
        <c:crossAx val="-76208400"/>
        <c:crosses val="autoZero"/>
        <c:crossBetween val="between"/>
      </c:valAx>
      <c:spPr>
        <a:noFill/>
        <a:ln>
          <a:noFill/>
        </a:ln>
        <a:effectLst/>
      </c:spPr>
    </c:plotArea>
    <c:legend>
      <c:legendPos val="b"/>
      <c:layout>
        <c:manualLayout>
          <c:xMode val="edge"/>
          <c:yMode val="edge"/>
          <c:x val="0.15290367349914599"/>
          <c:y val="0.90801951386511504"/>
          <c:w val="0.823578953672458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Pt>
            <c:idx val="8"/>
            <c:invertIfNegative val="0"/>
            <c:bubble3D val="0"/>
            <c:spPr>
              <a:solidFill>
                <a:schemeClr val="accent4"/>
              </a:solidFill>
              <a:ln>
                <a:solidFill>
                  <a:schemeClr val="bg1"/>
                </a:solidFill>
              </a:ln>
              <a:effectLst/>
            </c:spPr>
            <c:extLst>
              <c:ext xmlns:c16="http://schemas.microsoft.com/office/drawing/2014/chart" uri="{C3380CC4-5D6E-409C-BE32-E72D297353CC}">
                <c16:uniqueId val="{00000000-EA1F-4CDA-8B76-69FC8AA2227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Paying criminals is not right</c:v>
                </c:pt>
                <c:pt idx="1">
                  <c:v>My data was all safely backed up on another device</c:v>
                </c:pt>
                <c:pt idx="2">
                  <c:v>I was able to unlock the device</c:v>
                </c:pt>
                <c:pt idx="3">
                  <c:v>The data on my device was not worth the price</c:v>
                </c:pt>
                <c:pt idx="4">
                  <c:v>The ransom price was too high</c:v>
                </c:pt>
                <c:pt idx="5">
                  <c:v>A private company was able to unlock the device for me</c:v>
                </c:pt>
                <c:pt idx="6">
                  <c:v>Figuring out how to pay the ransom was too complicated</c:v>
                </c:pt>
                <c:pt idx="7">
                  <c:v>Law enforcement was able to unlock the device for me</c:v>
                </c:pt>
                <c:pt idx="8">
                  <c:v>Other</c:v>
                </c:pt>
              </c:strCache>
            </c:strRef>
          </c:cat>
          <c:val>
            <c:numRef>
              <c:f>Sheet1!$B$2:$B$10</c:f>
              <c:numCache>
                <c:formatCode>0%</c:formatCode>
                <c:ptCount val="9"/>
                <c:pt idx="0">
                  <c:v>0.45</c:v>
                </c:pt>
                <c:pt idx="1">
                  <c:v>0.28999999999999998</c:v>
                </c:pt>
                <c:pt idx="2">
                  <c:v>0.27</c:v>
                </c:pt>
                <c:pt idx="3">
                  <c:v>0.23</c:v>
                </c:pt>
                <c:pt idx="4">
                  <c:v>0.13</c:v>
                </c:pt>
                <c:pt idx="5">
                  <c:v>0.11</c:v>
                </c:pt>
                <c:pt idx="6">
                  <c:v>0.09</c:v>
                </c:pt>
                <c:pt idx="7">
                  <c:v>0.08</c:v>
                </c:pt>
                <c:pt idx="8">
                  <c:v>7.0000000000000007E-2</c:v>
                </c:pt>
              </c:numCache>
            </c:numRef>
          </c:val>
          <c:extLst>
            <c:ext xmlns:c16="http://schemas.microsoft.com/office/drawing/2014/chart" uri="{C3380CC4-5D6E-409C-BE32-E72D297353CC}">
              <c16:uniqueId val="{00000000-AC9D-43F0-9A31-8C88E655B4EC}"/>
            </c:ext>
          </c:extLst>
        </c:ser>
        <c:dLbls>
          <c:showLegendKey val="0"/>
          <c:showVal val="0"/>
          <c:showCatName val="0"/>
          <c:showSerName val="0"/>
          <c:showPercent val="0"/>
          <c:showBubbleSize val="0"/>
        </c:dLbls>
        <c:gapWidth val="178"/>
        <c:axId val="-75527392"/>
        <c:axId val="-75856480"/>
      </c:barChart>
      <c:catAx>
        <c:axId val="-7552739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856480"/>
        <c:crosses val="autoZero"/>
        <c:auto val="1"/>
        <c:lblAlgn val="ctr"/>
        <c:lblOffset val="0"/>
        <c:noMultiLvlLbl val="0"/>
      </c:catAx>
      <c:valAx>
        <c:axId val="-75856480"/>
        <c:scaling>
          <c:orientation val="minMax"/>
          <c:max val="1"/>
        </c:scaling>
        <c:delete val="1"/>
        <c:axPos val="t"/>
        <c:numFmt formatCode="0%" sourceLinked="1"/>
        <c:majorTickMark val="none"/>
        <c:minorTickMark val="none"/>
        <c:tickLblPos val="nextTo"/>
        <c:crossAx val="-7552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062-425F-A93A-5155B6624319}"/>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062-425F-A93A-5155B6624319}"/>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062-425F-A93A-5155B6624319}"/>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South Africa</c:v>
                </c:pt>
                <c:pt idx="4">
                  <c:v>Germany</c:v>
                </c:pt>
                <c:pt idx="5">
                  <c:v>China</c:v>
                </c:pt>
                <c:pt idx="6">
                  <c:v>Great Britain</c:v>
                </c:pt>
                <c:pt idx="7">
                  <c:v>Australia</c:v>
                </c:pt>
                <c:pt idx="8">
                  <c:v>Canada</c:v>
                </c:pt>
                <c:pt idx="9">
                  <c:v>South Korea</c:v>
                </c:pt>
                <c:pt idx="10">
                  <c:v>Brazil</c:v>
                </c:pt>
                <c:pt idx="11">
                  <c:v>US</c:v>
                </c:pt>
                <c:pt idx="12">
                  <c:v>Hong Kong (China)</c:v>
                </c:pt>
                <c:pt idx="13">
                  <c:v>Indonesia</c:v>
                </c:pt>
                <c:pt idx="14">
                  <c:v>Mexico</c:v>
                </c:pt>
                <c:pt idx="15">
                  <c:v>Turkey</c:v>
                </c:pt>
                <c:pt idx="16">
                  <c:v>France</c:v>
                </c:pt>
                <c:pt idx="17">
                  <c:v>Sweden</c:v>
                </c:pt>
                <c:pt idx="18">
                  <c:v>Italy</c:v>
                </c:pt>
                <c:pt idx="19">
                  <c:v>India</c:v>
                </c:pt>
                <c:pt idx="20">
                  <c:v>Tunisia</c:v>
                </c:pt>
                <c:pt idx="21">
                  <c:v>Japan</c:v>
                </c:pt>
                <c:pt idx="22">
                  <c:v>Kenya</c:v>
                </c:pt>
                <c:pt idx="23">
                  <c:v>Egypt</c:v>
                </c:pt>
                <c:pt idx="24">
                  <c:v>Nigeria</c:v>
                </c:pt>
                <c:pt idx="25">
                  <c:v>Pakistan</c:v>
                </c:pt>
              </c:strCache>
            </c:strRef>
          </c:cat>
          <c:val>
            <c:numRef>
              <c:f>Sheet1!$B$2:$B$27</c:f>
              <c:numCache>
                <c:formatCode>General</c:formatCode>
                <c:ptCount val="26"/>
                <c:pt idx="0" formatCode="0%">
                  <c:v>0.45</c:v>
                </c:pt>
                <c:pt idx="2" formatCode="0%">
                  <c:v>0.69</c:v>
                </c:pt>
                <c:pt idx="3" formatCode="0%">
                  <c:v>0.65</c:v>
                </c:pt>
                <c:pt idx="4" formatCode="0%">
                  <c:v>0.62</c:v>
                </c:pt>
                <c:pt idx="5" formatCode="0%">
                  <c:v>0.6</c:v>
                </c:pt>
                <c:pt idx="6" formatCode="0%">
                  <c:v>0.54</c:v>
                </c:pt>
                <c:pt idx="7" formatCode="0%">
                  <c:v>0.51</c:v>
                </c:pt>
                <c:pt idx="8" formatCode="0%">
                  <c:v>0.51</c:v>
                </c:pt>
                <c:pt idx="9" formatCode="0%">
                  <c:v>0.44</c:v>
                </c:pt>
                <c:pt idx="10" formatCode="0%">
                  <c:v>0.44</c:v>
                </c:pt>
                <c:pt idx="11" formatCode="0%">
                  <c:v>0.44</c:v>
                </c:pt>
                <c:pt idx="12" formatCode="0%">
                  <c:v>0.44</c:v>
                </c:pt>
                <c:pt idx="13" formatCode="0%">
                  <c:v>0.44</c:v>
                </c:pt>
                <c:pt idx="14" formatCode="0%">
                  <c:v>0.42</c:v>
                </c:pt>
                <c:pt idx="15" formatCode="0%">
                  <c:v>0.4</c:v>
                </c:pt>
                <c:pt idx="16" formatCode="0%">
                  <c:v>0.4</c:v>
                </c:pt>
                <c:pt idx="17" formatCode="0%">
                  <c:v>0.38</c:v>
                </c:pt>
                <c:pt idx="18" formatCode="0%">
                  <c:v>0.36</c:v>
                </c:pt>
                <c:pt idx="19" formatCode="0%">
                  <c:v>0.35</c:v>
                </c:pt>
                <c:pt idx="20" formatCode="0%">
                  <c:v>0.33</c:v>
                </c:pt>
                <c:pt idx="21" formatCode="0%">
                  <c:v>0.26</c:v>
                </c:pt>
                <c:pt idx="22" formatCode="0%">
                  <c:v>0.26</c:v>
                </c:pt>
                <c:pt idx="23" formatCode="0%">
                  <c:v>0.19</c:v>
                </c:pt>
                <c:pt idx="24" formatCode="0%">
                  <c:v>0.14000000000000001</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65488736"/>
        <c:axId val="-65486416"/>
      </c:barChart>
      <c:catAx>
        <c:axId val="-6548873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86416"/>
        <c:crosses val="autoZero"/>
        <c:auto val="1"/>
        <c:lblAlgn val="ctr"/>
        <c:lblOffset val="0"/>
        <c:noMultiLvlLbl val="0"/>
      </c:catAx>
      <c:valAx>
        <c:axId val="-65486416"/>
        <c:scaling>
          <c:orientation val="minMax"/>
          <c:max val="1"/>
        </c:scaling>
        <c:delete val="1"/>
        <c:axPos val="t"/>
        <c:numFmt formatCode="0%" sourceLinked="1"/>
        <c:majorTickMark val="out"/>
        <c:minorTickMark val="none"/>
        <c:tickLblPos val="nextTo"/>
        <c:crossAx val="-65488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Europe</c:v>
                </c:pt>
                <c:pt idx="3">
                  <c:v>G-8 Countries</c:v>
                </c:pt>
                <c:pt idx="4">
                  <c:v>North America</c:v>
                </c:pt>
                <c:pt idx="5">
                  <c:v>APAC</c:v>
                </c:pt>
                <c:pt idx="6">
                  <c:v>BIC</c:v>
                </c:pt>
                <c:pt idx="7">
                  <c:v>LATAM</c:v>
                </c:pt>
                <c:pt idx="8">
                  <c:v>Middle East/Africa</c:v>
                </c:pt>
              </c:strCache>
            </c:strRef>
          </c:cat>
          <c:val>
            <c:numRef>
              <c:f>Sheet1!$B$2:$B$10</c:f>
              <c:numCache>
                <c:formatCode>General</c:formatCode>
                <c:ptCount val="9"/>
                <c:pt idx="0" formatCode="0%">
                  <c:v>0.45</c:v>
                </c:pt>
                <c:pt idx="2" formatCode="0%">
                  <c:v>0.51</c:v>
                </c:pt>
                <c:pt idx="3" formatCode="0%">
                  <c:v>0.49</c:v>
                </c:pt>
                <c:pt idx="4" formatCode="0%">
                  <c:v>0.47</c:v>
                </c:pt>
                <c:pt idx="5" formatCode="0%">
                  <c:v>0.44</c:v>
                </c:pt>
                <c:pt idx="6" formatCode="0%">
                  <c:v>0.44</c:v>
                </c:pt>
                <c:pt idx="7" formatCode="0%">
                  <c:v>0.43</c:v>
                </c:pt>
                <c:pt idx="8" formatCode="0%">
                  <c:v>0.4</c:v>
                </c:pt>
              </c:numCache>
            </c:numRef>
          </c:val>
          <c:extLst>
            <c:ext xmlns:c16="http://schemas.microsoft.com/office/drawing/2014/chart" uri="{C3380CC4-5D6E-409C-BE32-E72D297353CC}">
              <c16:uniqueId val="{00000000-BE97-40DA-AB60-1C59948910E1}"/>
            </c:ext>
          </c:extLst>
        </c:ser>
        <c:dLbls>
          <c:showLegendKey val="0"/>
          <c:showVal val="0"/>
          <c:showCatName val="0"/>
          <c:showSerName val="0"/>
          <c:showPercent val="0"/>
          <c:showBubbleSize val="0"/>
        </c:dLbls>
        <c:gapWidth val="94"/>
        <c:axId val="-60908144"/>
        <c:axId val="-60905824"/>
      </c:barChart>
      <c:catAx>
        <c:axId val="-60908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05824"/>
        <c:crosses val="autoZero"/>
        <c:auto val="1"/>
        <c:lblAlgn val="ctr"/>
        <c:lblOffset val="0"/>
        <c:noMultiLvlLbl val="0"/>
      </c:catAx>
      <c:valAx>
        <c:axId val="-60905824"/>
        <c:scaling>
          <c:orientation val="minMax"/>
          <c:max val="1"/>
        </c:scaling>
        <c:delete val="1"/>
        <c:axPos val="t"/>
        <c:numFmt formatCode="0%" sourceLinked="1"/>
        <c:majorTickMark val="none"/>
        <c:minorTickMark val="none"/>
        <c:tickLblPos val="nextTo"/>
        <c:crossAx val="-6090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9305699995"/>
          <c:y val="7.3479500407276697E-4"/>
          <c:w val="0.885624762706548"/>
          <c:h val="0.94731800766283503"/>
        </c:manualLayout>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062-425F-A93A-5155B6624319}"/>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062-425F-A93A-5155B6624319}"/>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062-425F-A93A-5155B6624319}"/>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China</c:v>
                </c:pt>
                <c:pt idx="4">
                  <c:v>Kenya</c:v>
                </c:pt>
                <c:pt idx="5">
                  <c:v>India</c:v>
                </c:pt>
                <c:pt idx="6">
                  <c:v>Indonesia</c:v>
                </c:pt>
                <c:pt idx="7">
                  <c:v>Nigeria</c:v>
                </c:pt>
                <c:pt idx="8">
                  <c:v>South Korea</c:v>
                </c:pt>
                <c:pt idx="9">
                  <c:v>Great Britain</c:v>
                </c:pt>
                <c:pt idx="10">
                  <c:v>Poland</c:v>
                </c:pt>
                <c:pt idx="11">
                  <c:v>Turkey</c:v>
                </c:pt>
                <c:pt idx="12">
                  <c:v>Hong Kong (China)</c:v>
                </c:pt>
                <c:pt idx="13">
                  <c:v>Brazil</c:v>
                </c:pt>
                <c:pt idx="14">
                  <c:v>Mexico</c:v>
                </c:pt>
                <c:pt idx="15">
                  <c:v>South Africa</c:v>
                </c:pt>
                <c:pt idx="16">
                  <c:v>Canada</c:v>
                </c:pt>
                <c:pt idx="17">
                  <c:v>US</c:v>
                </c:pt>
                <c:pt idx="18">
                  <c:v>Sweden</c:v>
                </c:pt>
                <c:pt idx="19">
                  <c:v>Egypt</c:v>
                </c:pt>
                <c:pt idx="20">
                  <c:v>France</c:v>
                </c:pt>
                <c:pt idx="21">
                  <c:v>Germany</c:v>
                </c:pt>
                <c:pt idx="22">
                  <c:v>Australia</c:v>
                </c:pt>
                <c:pt idx="23">
                  <c:v>Italy</c:v>
                </c:pt>
                <c:pt idx="24">
                  <c:v>Japan</c:v>
                </c:pt>
                <c:pt idx="25">
                  <c:v>Pakistan</c:v>
                </c:pt>
              </c:strCache>
            </c:strRef>
          </c:cat>
          <c:val>
            <c:numRef>
              <c:f>Sheet1!$B$2:$B$27</c:f>
              <c:numCache>
                <c:formatCode>General</c:formatCode>
                <c:ptCount val="26"/>
                <c:pt idx="0" formatCode="0%">
                  <c:v>0.13</c:v>
                </c:pt>
                <c:pt idx="2" formatCode="0%">
                  <c:v>0.47</c:v>
                </c:pt>
                <c:pt idx="3" formatCode="0%">
                  <c:v>0.27</c:v>
                </c:pt>
                <c:pt idx="4" formatCode="0%">
                  <c:v>0.21</c:v>
                </c:pt>
                <c:pt idx="5" formatCode="0%">
                  <c:v>0.2</c:v>
                </c:pt>
                <c:pt idx="6" formatCode="0%">
                  <c:v>0.2</c:v>
                </c:pt>
                <c:pt idx="7" formatCode="0%">
                  <c:v>0.18</c:v>
                </c:pt>
                <c:pt idx="8" formatCode="0%">
                  <c:v>0.16</c:v>
                </c:pt>
                <c:pt idx="9" formatCode="0%">
                  <c:v>0.16</c:v>
                </c:pt>
                <c:pt idx="10" formatCode="0%">
                  <c:v>0.14000000000000001</c:v>
                </c:pt>
                <c:pt idx="11" formatCode="0%">
                  <c:v>0.13</c:v>
                </c:pt>
                <c:pt idx="12" formatCode="0%">
                  <c:v>0.13</c:v>
                </c:pt>
                <c:pt idx="13" formatCode="0%">
                  <c:v>0.12</c:v>
                </c:pt>
                <c:pt idx="14" formatCode="0%">
                  <c:v>0.11</c:v>
                </c:pt>
                <c:pt idx="15" formatCode="0%">
                  <c:v>0.11</c:v>
                </c:pt>
                <c:pt idx="16" formatCode="0%">
                  <c:v>0.11</c:v>
                </c:pt>
                <c:pt idx="17" formatCode="0%">
                  <c:v>0.1</c:v>
                </c:pt>
                <c:pt idx="18" formatCode="0%">
                  <c:v>0.09</c:v>
                </c:pt>
                <c:pt idx="19" formatCode="0%">
                  <c:v>0.09</c:v>
                </c:pt>
                <c:pt idx="20" formatCode="0%">
                  <c:v>0.06</c:v>
                </c:pt>
                <c:pt idx="21" formatCode="0%">
                  <c:v>0.05</c:v>
                </c:pt>
                <c:pt idx="22" formatCode="0%">
                  <c:v>0.02</c:v>
                </c:pt>
                <c:pt idx="23" formatCode="0%">
                  <c:v>0.02</c:v>
                </c:pt>
                <c:pt idx="24" formatCode="0%">
                  <c:v>0</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61099856"/>
        <c:axId val="-61155104"/>
      </c:barChart>
      <c:catAx>
        <c:axId val="-6109985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55104"/>
        <c:crosses val="autoZero"/>
        <c:auto val="1"/>
        <c:lblAlgn val="ctr"/>
        <c:lblOffset val="0"/>
        <c:noMultiLvlLbl val="0"/>
      </c:catAx>
      <c:valAx>
        <c:axId val="-61155104"/>
        <c:scaling>
          <c:orientation val="minMax"/>
          <c:max val="1"/>
        </c:scaling>
        <c:delete val="1"/>
        <c:axPos val="t"/>
        <c:numFmt formatCode="0%" sourceLinked="1"/>
        <c:majorTickMark val="out"/>
        <c:minorTickMark val="none"/>
        <c:tickLblPos val="nextTo"/>
        <c:crossAx val="-61099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LATAM</c:v>
                </c:pt>
                <c:pt idx="5">
                  <c:v>North America</c:v>
                </c:pt>
                <c:pt idx="6">
                  <c:v>Middle East/Africa</c:v>
                </c:pt>
                <c:pt idx="7">
                  <c:v>Europe</c:v>
                </c:pt>
                <c:pt idx="8">
                  <c:v>G-8 Countries</c:v>
                </c:pt>
              </c:strCache>
            </c:strRef>
          </c:cat>
          <c:val>
            <c:numRef>
              <c:f>Sheet1!$B$2:$B$10</c:f>
              <c:numCache>
                <c:formatCode>General</c:formatCode>
                <c:ptCount val="9"/>
                <c:pt idx="0" formatCode="0%">
                  <c:v>0.13</c:v>
                </c:pt>
                <c:pt idx="2" formatCode="0%">
                  <c:v>0.2</c:v>
                </c:pt>
                <c:pt idx="3" formatCode="0%">
                  <c:v>0.17</c:v>
                </c:pt>
                <c:pt idx="4" formatCode="0%">
                  <c:v>0.12</c:v>
                </c:pt>
                <c:pt idx="5" formatCode="0%">
                  <c:v>0.11</c:v>
                </c:pt>
                <c:pt idx="6" formatCode="0%">
                  <c:v>0.11</c:v>
                </c:pt>
                <c:pt idx="7" formatCode="0%">
                  <c:v>0.08</c:v>
                </c:pt>
                <c:pt idx="8" formatCode="0%">
                  <c:v>7.0000000000000007E-2</c:v>
                </c:pt>
              </c:numCache>
            </c:numRef>
          </c:val>
          <c:extLst>
            <c:ext xmlns:c16="http://schemas.microsoft.com/office/drawing/2014/chart" uri="{C3380CC4-5D6E-409C-BE32-E72D297353CC}">
              <c16:uniqueId val="{00000000-96CB-48A6-8C49-C7A76917CB19}"/>
            </c:ext>
          </c:extLst>
        </c:ser>
        <c:dLbls>
          <c:showLegendKey val="0"/>
          <c:showVal val="0"/>
          <c:showCatName val="0"/>
          <c:showSerName val="0"/>
          <c:showPercent val="0"/>
          <c:showBubbleSize val="0"/>
        </c:dLbls>
        <c:gapWidth val="94"/>
        <c:axId val="-62735024"/>
        <c:axId val="-62732704"/>
      </c:barChart>
      <c:catAx>
        <c:axId val="-62735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732704"/>
        <c:crosses val="autoZero"/>
        <c:auto val="1"/>
        <c:lblAlgn val="ctr"/>
        <c:lblOffset val="0"/>
        <c:noMultiLvlLbl val="0"/>
      </c:catAx>
      <c:valAx>
        <c:axId val="-62732704"/>
        <c:scaling>
          <c:orientation val="minMax"/>
          <c:max val="1"/>
        </c:scaling>
        <c:delete val="1"/>
        <c:axPos val="t"/>
        <c:numFmt formatCode="0%" sourceLinked="1"/>
        <c:majorTickMark val="none"/>
        <c:minorTickMark val="none"/>
        <c:tickLblPos val="nextTo"/>
        <c:crossAx val="-62735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0876706449403E-2"/>
          <c:y val="1.4367816091954E-2"/>
          <c:w val="0.885624762706548"/>
          <c:h val="0.94731800766283503"/>
        </c:manualLayout>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062-425F-A93A-5155B6624319}"/>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062-425F-A93A-5155B6624319}"/>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062-425F-A93A-5155B6624319}"/>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Australia</c:v>
                </c:pt>
                <c:pt idx="4">
                  <c:v>Great Britain</c:v>
                </c:pt>
                <c:pt idx="5">
                  <c:v>US</c:v>
                </c:pt>
                <c:pt idx="6">
                  <c:v>Sweden</c:v>
                </c:pt>
                <c:pt idx="7">
                  <c:v>Poland</c:v>
                </c:pt>
                <c:pt idx="8">
                  <c:v>France</c:v>
                </c:pt>
                <c:pt idx="9">
                  <c:v>Germany</c:v>
                </c:pt>
                <c:pt idx="10">
                  <c:v>Nigeria</c:v>
                </c:pt>
                <c:pt idx="11">
                  <c:v>Egypt</c:v>
                </c:pt>
                <c:pt idx="12">
                  <c:v>Canada</c:v>
                </c:pt>
                <c:pt idx="13">
                  <c:v>Kenya</c:v>
                </c:pt>
                <c:pt idx="14">
                  <c:v>India</c:v>
                </c:pt>
                <c:pt idx="15">
                  <c:v>Mexico</c:v>
                </c:pt>
                <c:pt idx="16">
                  <c:v>Pakistan</c:v>
                </c:pt>
                <c:pt idx="17">
                  <c:v>South Africa</c:v>
                </c:pt>
                <c:pt idx="18">
                  <c:v>Japan</c:v>
                </c:pt>
                <c:pt idx="19">
                  <c:v>China</c:v>
                </c:pt>
                <c:pt idx="20">
                  <c:v>Italy</c:v>
                </c:pt>
                <c:pt idx="21">
                  <c:v>Indonesia</c:v>
                </c:pt>
                <c:pt idx="22">
                  <c:v>Turkey</c:v>
                </c:pt>
                <c:pt idx="23">
                  <c:v>Brazil</c:v>
                </c:pt>
                <c:pt idx="24">
                  <c:v>Hong Kong (China)</c:v>
                </c:pt>
                <c:pt idx="25">
                  <c:v>South Korea</c:v>
                </c:pt>
              </c:strCache>
            </c:strRef>
          </c:cat>
          <c:val>
            <c:numRef>
              <c:f>Sheet1!$B$2:$B$27</c:f>
              <c:numCache>
                <c:formatCode>General</c:formatCode>
                <c:ptCount val="26"/>
                <c:pt idx="0" formatCode="0%">
                  <c:v>0.27</c:v>
                </c:pt>
                <c:pt idx="2" formatCode="0%">
                  <c:v>0.6</c:v>
                </c:pt>
                <c:pt idx="3" formatCode="0%">
                  <c:v>0.56999999999999995</c:v>
                </c:pt>
                <c:pt idx="4" formatCode="0%">
                  <c:v>0.46</c:v>
                </c:pt>
                <c:pt idx="5" formatCode="0%">
                  <c:v>0.44</c:v>
                </c:pt>
                <c:pt idx="6" formatCode="0%">
                  <c:v>0.4</c:v>
                </c:pt>
                <c:pt idx="7" formatCode="0%">
                  <c:v>0.39</c:v>
                </c:pt>
                <c:pt idx="8" formatCode="0%">
                  <c:v>0.39</c:v>
                </c:pt>
                <c:pt idx="9" formatCode="0%">
                  <c:v>0.37</c:v>
                </c:pt>
                <c:pt idx="10" formatCode="0%">
                  <c:v>0.36</c:v>
                </c:pt>
                <c:pt idx="11" formatCode="0%">
                  <c:v>0.35</c:v>
                </c:pt>
                <c:pt idx="12" formatCode="0%">
                  <c:v>0.33</c:v>
                </c:pt>
                <c:pt idx="13" formatCode="0%">
                  <c:v>0.32</c:v>
                </c:pt>
                <c:pt idx="14" formatCode="0%">
                  <c:v>0.28999999999999998</c:v>
                </c:pt>
                <c:pt idx="15" formatCode="0%">
                  <c:v>0.28000000000000003</c:v>
                </c:pt>
                <c:pt idx="16" formatCode="0%">
                  <c:v>0.2</c:v>
                </c:pt>
                <c:pt idx="17" formatCode="0%">
                  <c:v>0.16</c:v>
                </c:pt>
                <c:pt idx="18" formatCode="0%">
                  <c:v>0.16</c:v>
                </c:pt>
                <c:pt idx="19" formatCode="0%">
                  <c:v>0.15</c:v>
                </c:pt>
                <c:pt idx="20" formatCode="0%">
                  <c:v>0.15</c:v>
                </c:pt>
                <c:pt idx="21" formatCode="0%">
                  <c:v>0.13</c:v>
                </c:pt>
                <c:pt idx="22" formatCode="0%">
                  <c:v>0.12</c:v>
                </c:pt>
                <c:pt idx="23" formatCode="0%">
                  <c:v>0.11</c:v>
                </c:pt>
                <c:pt idx="24" formatCode="0%">
                  <c:v>0.11</c:v>
                </c:pt>
                <c:pt idx="25" formatCode="0%">
                  <c:v>0.09</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77454448"/>
        <c:axId val="-77452672"/>
      </c:barChart>
      <c:catAx>
        <c:axId val="-7745444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452672"/>
        <c:crosses val="autoZero"/>
        <c:auto val="1"/>
        <c:lblAlgn val="ctr"/>
        <c:lblOffset val="0"/>
        <c:noMultiLvlLbl val="0"/>
      </c:catAx>
      <c:valAx>
        <c:axId val="-77452672"/>
        <c:scaling>
          <c:orientation val="minMax"/>
          <c:max val="1"/>
        </c:scaling>
        <c:delete val="1"/>
        <c:axPos val="t"/>
        <c:numFmt formatCode="0%" sourceLinked="1"/>
        <c:majorTickMark val="out"/>
        <c:minorTickMark val="none"/>
        <c:tickLblPos val="nextTo"/>
        <c:crossAx val="-7745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BIC</c:v>
                </c:pt>
                <c:pt idx="5">
                  <c:v>APAC</c:v>
                </c:pt>
                <c:pt idx="6">
                  <c:v>Europe</c:v>
                </c:pt>
                <c:pt idx="7">
                  <c:v>G-8 Countries</c:v>
                </c:pt>
                <c:pt idx="8">
                  <c:v>North America</c:v>
                </c:pt>
              </c:strCache>
            </c:strRef>
          </c:cat>
          <c:val>
            <c:numRef>
              <c:f>Sheet1!$B$2:$B$10</c:f>
              <c:numCache>
                <c:formatCode>General</c:formatCode>
                <c:ptCount val="9"/>
                <c:pt idx="0" formatCode="0%">
                  <c:v>0.28000000000000003</c:v>
                </c:pt>
                <c:pt idx="2" formatCode="0%">
                  <c:v>0.42</c:v>
                </c:pt>
                <c:pt idx="3" formatCode="0%">
                  <c:v>0.38</c:v>
                </c:pt>
                <c:pt idx="4" formatCode="0%">
                  <c:v>0.33</c:v>
                </c:pt>
                <c:pt idx="5" formatCode="0%">
                  <c:v>0.25</c:v>
                </c:pt>
                <c:pt idx="6" formatCode="0%">
                  <c:v>0.16</c:v>
                </c:pt>
                <c:pt idx="7" formatCode="0%">
                  <c:v>0.14000000000000001</c:v>
                </c:pt>
                <c:pt idx="8" formatCode="0%">
                  <c:v>0.14000000000000001</c:v>
                </c:pt>
              </c:numCache>
            </c:numRef>
          </c:val>
          <c:extLst>
            <c:ext xmlns:c16="http://schemas.microsoft.com/office/drawing/2014/chart" uri="{C3380CC4-5D6E-409C-BE32-E72D297353CC}">
              <c16:uniqueId val="{00000000-6647-4763-979F-6108F3C51674}"/>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BIC</c:v>
                </c:pt>
                <c:pt idx="5">
                  <c:v>APAC</c:v>
                </c:pt>
                <c:pt idx="6">
                  <c:v>Europe</c:v>
                </c:pt>
                <c:pt idx="7">
                  <c:v>G-8 Countries</c:v>
                </c:pt>
                <c:pt idx="8">
                  <c:v>North America</c:v>
                </c:pt>
              </c:strCache>
            </c:strRef>
          </c:cat>
          <c:val>
            <c:numRef>
              <c:f>Sheet1!$C$2:$C$10</c:f>
              <c:numCache>
                <c:formatCode>General</c:formatCode>
                <c:ptCount val="9"/>
                <c:pt idx="0" formatCode="0%">
                  <c:v>0.56999999999999995</c:v>
                </c:pt>
                <c:pt idx="2" formatCode="0%">
                  <c:v>0.43</c:v>
                </c:pt>
                <c:pt idx="3" formatCode="0%">
                  <c:v>0.43</c:v>
                </c:pt>
                <c:pt idx="4" formatCode="0%">
                  <c:v>0.45</c:v>
                </c:pt>
                <c:pt idx="5" formatCode="0%">
                  <c:v>0.6</c:v>
                </c:pt>
                <c:pt idx="6" formatCode="0%">
                  <c:v>0.73</c:v>
                </c:pt>
                <c:pt idx="7" formatCode="0%">
                  <c:v>0.76</c:v>
                </c:pt>
                <c:pt idx="8" formatCode="0%">
                  <c:v>0.75</c:v>
                </c:pt>
              </c:numCache>
            </c:numRef>
          </c:val>
          <c:extLst>
            <c:ext xmlns:c16="http://schemas.microsoft.com/office/drawing/2014/chart" uri="{C3380CC4-5D6E-409C-BE32-E72D297353CC}">
              <c16:uniqueId val="{00000001-6647-4763-979F-6108F3C51674}"/>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BIC</c:v>
                </c:pt>
                <c:pt idx="5">
                  <c:v>APAC</c:v>
                </c:pt>
                <c:pt idx="6">
                  <c:v>Europe</c:v>
                </c:pt>
                <c:pt idx="7">
                  <c:v>G-8 Countries</c:v>
                </c:pt>
                <c:pt idx="8">
                  <c:v>North America</c:v>
                </c:pt>
              </c:strCache>
            </c:strRef>
          </c:cat>
          <c:val>
            <c:numRef>
              <c:f>Sheet1!$D$2:$D$10</c:f>
              <c:numCache>
                <c:formatCode>General</c:formatCode>
                <c:ptCount val="9"/>
                <c:pt idx="0" formatCode="0%">
                  <c:v>0.14000000000000001</c:v>
                </c:pt>
                <c:pt idx="2" formatCode="0%">
                  <c:v>0.15</c:v>
                </c:pt>
                <c:pt idx="3" formatCode="0%">
                  <c:v>0.19</c:v>
                </c:pt>
                <c:pt idx="4" formatCode="0%">
                  <c:v>0.22</c:v>
                </c:pt>
                <c:pt idx="5" formatCode="0%">
                  <c:v>0.15</c:v>
                </c:pt>
                <c:pt idx="6" formatCode="0%">
                  <c:v>0.11</c:v>
                </c:pt>
                <c:pt idx="7" formatCode="0%">
                  <c:v>0.11</c:v>
                </c:pt>
                <c:pt idx="8" formatCode="0%">
                  <c:v>0.11</c:v>
                </c:pt>
              </c:numCache>
            </c:numRef>
          </c:val>
          <c:extLst>
            <c:ext xmlns:c16="http://schemas.microsoft.com/office/drawing/2014/chart" uri="{C3380CC4-5D6E-409C-BE32-E72D297353CC}">
              <c16:uniqueId val="{00000002-6647-4763-979F-6108F3C51674}"/>
            </c:ext>
          </c:extLst>
        </c:ser>
        <c:dLbls>
          <c:showLegendKey val="0"/>
          <c:showVal val="0"/>
          <c:showCatName val="0"/>
          <c:showSerName val="0"/>
          <c:showPercent val="0"/>
          <c:showBubbleSize val="0"/>
        </c:dLbls>
        <c:gapWidth val="94"/>
        <c:overlap val="100"/>
        <c:axId val="-82399728"/>
        <c:axId val="-82396464"/>
      </c:barChart>
      <c:catAx>
        <c:axId val="-82399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96464"/>
        <c:crosses val="autoZero"/>
        <c:auto val="1"/>
        <c:lblAlgn val="ctr"/>
        <c:lblOffset val="0"/>
        <c:noMultiLvlLbl val="0"/>
      </c:catAx>
      <c:valAx>
        <c:axId val="-82396464"/>
        <c:scaling>
          <c:orientation val="minMax"/>
          <c:max val="1"/>
        </c:scaling>
        <c:delete val="1"/>
        <c:axPos val="t"/>
        <c:numFmt formatCode="0%" sourceLinked="1"/>
        <c:majorTickMark val="none"/>
        <c:minorTickMark val="none"/>
        <c:tickLblPos val="nextTo"/>
        <c:crossAx val="-82399728"/>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Europe</c:v>
                </c:pt>
                <c:pt idx="4">
                  <c:v>G-8 Countries</c:v>
                </c:pt>
                <c:pt idx="5">
                  <c:v>BIC</c:v>
                </c:pt>
                <c:pt idx="6">
                  <c:v>APAC</c:v>
                </c:pt>
                <c:pt idx="7">
                  <c:v>Middle East/Africa</c:v>
                </c:pt>
                <c:pt idx="8">
                  <c:v>LATAM</c:v>
                </c:pt>
              </c:strCache>
            </c:strRef>
          </c:cat>
          <c:val>
            <c:numRef>
              <c:f>Sheet1!$B$2:$B$10</c:f>
              <c:numCache>
                <c:formatCode>General</c:formatCode>
                <c:ptCount val="9"/>
                <c:pt idx="0" formatCode="0%">
                  <c:v>0.27</c:v>
                </c:pt>
                <c:pt idx="2" formatCode="0%">
                  <c:v>0.39</c:v>
                </c:pt>
                <c:pt idx="3" formatCode="0%">
                  <c:v>0.36</c:v>
                </c:pt>
                <c:pt idx="4" formatCode="0%">
                  <c:v>0.34</c:v>
                </c:pt>
                <c:pt idx="5" formatCode="0%">
                  <c:v>0.21</c:v>
                </c:pt>
                <c:pt idx="6" formatCode="0%">
                  <c:v>0.2</c:v>
                </c:pt>
                <c:pt idx="7" formatCode="0%">
                  <c:v>0.2</c:v>
                </c:pt>
                <c:pt idx="8" formatCode="0%">
                  <c:v>0.17</c:v>
                </c:pt>
              </c:numCache>
            </c:numRef>
          </c:val>
          <c:extLst>
            <c:ext xmlns:c16="http://schemas.microsoft.com/office/drawing/2014/chart" uri="{C3380CC4-5D6E-409C-BE32-E72D297353CC}">
              <c16:uniqueId val="{00000000-C621-41A7-9EA1-ADE0B450DABB}"/>
            </c:ext>
          </c:extLst>
        </c:ser>
        <c:dLbls>
          <c:showLegendKey val="0"/>
          <c:showVal val="0"/>
          <c:showCatName val="0"/>
          <c:showSerName val="0"/>
          <c:showPercent val="0"/>
          <c:showBubbleSize val="0"/>
        </c:dLbls>
        <c:gapWidth val="94"/>
        <c:axId val="-79964960"/>
        <c:axId val="-66369664"/>
      </c:barChart>
      <c:catAx>
        <c:axId val="-79964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369664"/>
        <c:crosses val="autoZero"/>
        <c:auto val="1"/>
        <c:lblAlgn val="ctr"/>
        <c:lblOffset val="0"/>
        <c:noMultiLvlLbl val="0"/>
      </c:catAx>
      <c:valAx>
        <c:axId val="-66369664"/>
        <c:scaling>
          <c:orientation val="minMax"/>
          <c:max val="1"/>
        </c:scaling>
        <c:delete val="1"/>
        <c:axPos val="t"/>
        <c:numFmt formatCode="0%" sourceLinked="1"/>
        <c:majorTickMark val="none"/>
        <c:minorTickMark val="none"/>
        <c:tickLblPos val="nextTo"/>
        <c:crossAx val="-7996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062-425F-A93A-5155B6624319}"/>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062-425F-A93A-5155B6624319}"/>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062-425F-A93A-5155B6624319}"/>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Indonesia</c:v>
                </c:pt>
                <c:pt idx="5">
                  <c:v>Hong Kong (China)</c:v>
                </c:pt>
                <c:pt idx="6">
                  <c:v>South Korea</c:v>
                </c:pt>
                <c:pt idx="7">
                  <c:v>US</c:v>
                </c:pt>
                <c:pt idx="8">
                  <c:v>India</c:v>
                </c:pt>
                <c:pt idx="9">
                  <c:v>China</c:v>
                </c:pt>
                <c:pt idx="10">
                  <c:v>Mexico</c:v>
                </c:pt>
                <c:pt idx="11">
                  <c:v>Turkey</c:v>
                </c:pt>
                <c:pt idx="12">
                  <c:v>Great Britain</c:v>
                </c:pt>
                <c:pt idx="13">
                  <c:v>Poland</c:v>
                </c:pt>
                <c:pt idx="14">
                  <c:v>Canada</c:v>
                </c:pt>
                <c:pt idx="15">
                  <c:v>Egypt</c:v>
                </c:pt>
                <c:pt idx="16">
                  <c:v>South Africa</c:v>
                </c:pt>
                <c:pt idx="17">
                  <c:v>Italy</c:v>
                </c:pt>
                <c:pt idx="18">
                  <c:v>Kenya</c:v>
                </c:pt>
                <c:pt idx="19">
                  <c:v>France</c:v>
                </c:pt>
                <c:pt idx="20">
                  <c:v>Germany</c:v>
                </c:pt>
                <c:pt idx="21">
                  <c:v>Sweden</c:v>
                </c:pt>
                <c:pt idx="22">
                  <c:v>Australia</c:v>
                </c:pt>
                <c:pt idx="23">
                  <c:v>Nigeria</c:v>
                </c:pt>
                <c:pt idx="24">
                  <c:v>Brazil</c:v>
                </c:pt>
                <c:pt idx="25">
                  <c:v>Japan</c:v>
                </c:pt>
              </c:strCache>
            </c:strRef>
          </c:cat>
          <c:val>
            <c:numRef>
              <c:f>Sheet1!$B$2:$B$27</c:f>
              <c:numCache>
                <c:formatCode>General</c:formatCode>
                <c:ptCount val="26"/>
                <c:pt idx="0" formatCode="0%">
                  <c:v>0.23</c:v>
                </c:pt>
                <c:pt idx="2" formatCode="0%">
                  <c:v>0.47</c:v>
                </c:pt>
                <c:pt idx="3" formatCode="0%">
                  <c:v>0.4</c:v>
                </c:pt>
                <c:pt idx="4" formatCode="0%">
                  <c:v>0.36</c:v>
                </c:pt>
                <c:pt idx="5" formatCode="0%">
                  <c:v>0.34</c:v>
                </c:pt>
                <c:pt idx="6" formatCode="0%">
                  <c:v>0.3</c:v>
                </c:pt>
                <c:pt idx="7" formatCode="0%">
                  <c:v>0.3</c:v>
                </c:pt>
                <c:pt idx="8" formatCode="0%">
                  <c:v>0.28000000000000003</c:v>
                </c:pt>
                <c:pt idx="9" formatCode="0%">
                  <c:v>0.27</c:v>
                </c:pt>
                <c:pt idx="10" formatCode="0%">
                  <c:v>0.26</c:v>
                </c:pt>
                <c:pt idx="11" formatCode="0%">
                  <c:v>0.26</c:v>
                </c:pt>
                <c:pt idx="12" formatCode="0%">
                  <c:v>0.24</c:v>
                </c:pt>
                <c:pt idx="13" formatCode="0%">
                  <c:v>0.22</c:v>
                </c:pt>
                <c:pt idx="14" formatCode="0%">
                  <c:v>0.22</c:v>
                </c:pt>
                <c:pt idx="15" formatCode="0%">
                  <c:v>0.22</c:v>
                </c:pt>
                <c:pt idx="16" formatCode="0%">
                  <c:v>0.21</c:v>
                </c:pt>
                <c:pt idx="17" formatCode="0%">
                  <c:v>0.19</c:v>
                </c:pt>
                <c:pt idx="18" formatCode="0%">
                  <c:v>0.16</c:v>
                </c:pt>
                <c:pt idx="19" formatCode="0%">
                  <c:v>0.14000000000000001</c:v>
                </c:pt>
                <c:pt idx="20" formatCode="0%">
                  <c:v>0.14000000000000001</c:v>
                </c:pt>
                <c:pt idx="21" formatCode="0%">
                  <c:v>0.13</c:v>
                </c:pt>
                <c:pt idx="22" formatCode="0%">
                  <c:v>0.12</c:v>
                </c:pt>
                <c:pt idx="23" formatCode="0%">
                  <c:v>0.09</c:v>
                </c:pt>
                <c:pt idx="24" formatCode="0%">
                  <c:v>0.08</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63093552"/>
        <c:axId val="-65197008"/>
      </c:barChart>
      <c:catAx>
        <c:axId val="-6309355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97008"/>
        <c:crosses val="autoZero"/>
        <c:auto val="1"/>
        <c:lblAlgn val="ctr"/>
        <c:lblOffset val="0"/>
        <c:noMultiLvlLbl val="0"/>
      </c:catAx>
      <c:valAx>
        <c:axId val="-65197008"/>
        <c:scaling>
          <c:orientation val="minMax"/>
          <c:max val="1"/>
        </c:scaling>
        <c:delete val="1"/>
        <c:axPos val="t"/>
        <c:numFmt formatCode="0%" sourceLinked="1"/>
        <c:majorTickMark val="out"/>
        <c:minorTickMark val="none"/>
        <c:tickLblPos val="nextTo"/>
        <c:crossAx val="-63093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North America</c:v>
                </c:pt>
                <c:pt idx="4">
                  <c:v>Middle East/Africa</c:v>
                </c:pt>
                <c:pt idx="5">
                  <c:v>BIC</c:v>
                </c:pt>
                <c:pt idx="6">
                  <c:v>G-8 Countries</c:v>
                </c:pt>
                <c:pt idx="7">
                  <c:v>Europe</c:v>
                </c:pt>
                <c:pt idx="8">
                  <c:v>LATAM</c:v>
                </c:pt>
              </c:strCache>
            </c:strRef>
          </c:cat>
          <c:val>
            <c:numRef>
              <c:f>Sheet1!$B$2:$B$10</c:f>
              <c:numCache>
                <c:formatCode>General</c:formatCode>
                <c:ptCount val="9"/>
                <c:pt idx="0" formatCode="0%">
                  <c:v>0.23</c:v>
                </c:pt>
                <c:pt idx="2" formatCode="0%">
                  <c:v>0.28999999999999998</c:v>
                </c:pt>
                <c:pt idx="3" formatCode="0%">
                  <c:v>0.26</c:v>
                </c:pt>
                <c:pt idx="4" formatCode="0%">
                  <c:v>0.24</c:v>
                </c:pt>
                <c:pt idx="5" formatCode="0%">
                  <c:v>0.23</c:v>
                </c:pt>
                <c:pt idx="6" formatCode="0%">
                  <c:v>0.19</c:v>
                </c:pt>
                <c:pt idx="7" formatCode="0%">
                  <c:v>0.17</c:v>
                </c:pt>
                <c:pt idx="8" formatCode="0%">
                  <c:v>0.15</c:v>
                </c:pt>
              </c:numCache>
            </c:numRef>
          </c:val>
          <c:extLst>
            <c:ext xmlns:c16="http://schemas.microsoft.com/office/drawing/2014/chart" uri="{C3380CC4-5D6E-409C-BE32-E72D297353CC}">
              <c16:uniqueId val="{00000000-A579-4FD0-9C91-52F49A293B70}"/>
            </c:ext>
          </c:extLst>
        </c:ser>
        <c:dLbls>
          <c:showLegendKey val="0"/>
          <c:showVal val="0"/>
          <c:showCatName val="0"/>
          <c:showSerName val="0"/>
          <c:showPercent val="0"/>
          <c:showBubbleSize val="0"/>
        </c:dLbls>
        <c:gapWidth val="94"/>
        <c:axId val="-80401184"/>
        <c:axId val="-80398864"/>
      </c:barChart>
      <c:catAx>
        <c:axId val="-8040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398864"/>
        <c:crosses val="autoZero"/>
        <c:auto val="1"/>
        <c:lblAlgn val="ctr"/>
        <c:lblOffset val="0"/>
        <c:noMultiLvlLbl val="0"/>
      </c:catAx>
      <c:valAx>
        <c:axId val="-80398864"/>
        <c:scaling>
          <c:orientation val="minMax"/>
          <c:max val="1"/>
        </c:scaling>
        <c:delete val="1"/>
        <c:axPos val="t"/>
        <c:numFmt formatCode="0%" sourceLinked="1"/>
        <c:majorTickMark val="none"/>
        <c:minorTickMark val="none"/>
        <c:tickLblPos val="nextTo"/>
        <c:crossAx val="-80401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062-425F-A93A-5155B6624319}"/>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062-425F-A93A-5155B6624319}"/>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062-425F-A93A-5155B6624319}"/>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Tunisia</c:v>
                </c:pt>
                <c:pt idx="4">
                  <c:v>Italy</c:v>
                </c:pt>
                <c:pt idx="5">
                  <c:v>India</c:v>
                </c:pt>
                <c:pt idx="6">
                  <c:v>South Africa</c:v>
                </c:pt>
                <c:pt idx="7">
                  <c:v>Germany</c:v>
                </c:pt>
                <c:pt idx="8">
                  <c:v>Egypt</c:v>
                </c:pt>
                <c:pt idx="9">
                  <c:v>Brazil</c:v>
                </c:pt>
                <c:pt idx="10">
                  <c:v>South Korea</c:v>
                </c:pt>
                <c:pt idx="11">
                  <c:v>Australia</c:v>
                </c:pt>
                <c:pt idx="12">
                  <c:v>US</c:v>
                </c:pt>
                <c:pt idx="13">
                  <c:v>Nigeria</c:v>
                </c:pt>
                <c:pt idx="14">
                  <c:v>Japan</c:v>
                </c:pt>
                <c:pt idx="15">
                  <c:v>Poland</c:v>
                </c:pt>
                <c:pt idx="16">
                  <c:v>Mexico</c:v>
                </c:pt>
                <c:pt idx="17">
                  <c:v>Hong Kong (China)</c:v>
                </c:pt>
                <c:pt idx="18">
                  <c:v>Sweden</c:v>
                </c:pt>
                <c:pt idx="19">
                  <c:v>Pakistan</c:v>
                </c:pt>
                <c:pt idx="20">
                  <c:v>Turkey</c:v>
                </c:pt>
                <c:pt idx="21">
                  <c:v>Great Britain</c:v>
                </c:pt>
                <c:pt idx="22">
                  <c:v>France</c:v>
                </c:pt>
                <c:pt idx="23">
                  <c:v>Canada</c:v>
                </c:pt>
                <c:pt idx="24">
                  <c:v>Kenya</c:v>
                </c:pt>
                <c:pt idx="25">
                  <c:v>China</c:v>
                </c:pt>
              </c:strCache>
            </c:strRef>
          </c:cat>
          <c:val>
            <c:numRef>
              <c:f>Sheet1!$B$2:$B$27</c:f>
              <c:numCache>
                <c:formatCode>General</c:formatCode>
                <c:ptCount val="26"/>
                <c:pt idx="0" formatCode="0%">
                  <c:v>0.28999999999999998</c:v>
                </c:pt>
                <c:pt idx="2" formatCode="0%">
                  <c:v>0.56999999999999995</c:v>
                </c:pt>
                <c:pt idx="3" formatCode="0%">
                  <c:v>0.47</c:v>
                </c:pt>
                <c:pt idx="4" formatCode="0%">
                  <c:v>0.39</c:v>
                </c:pt>
                <c:pt idx="5" formatCode="0%">
                  <c:v>0.38</c:v>
                </c:pt>
                <c:pt idx="6" formatCode="0%">
                  <c:v>0.36</c:v>
                </c:pt>
                <c:pt idx="7" formatCode="0%">
                  <c:v>0.36</c:v>
                </c:pt>
                <c:pt idx="8" formatCode="0%">
                  <c:v>0.33</c:v>
                </c:pt>
                <c:pt idx="9" formatCode="0%">
                  <c:v>0.3</c:v>
                </c:pt>
                <c:pt idx="10" formatCode="0%">
                  <c:v>0.28000000000000003</c:v>
                </c:pt>
                <c:pt idx="11" formatCode="0%">
                  <c:v>0.27</c:v>
                </c:pt>
                <c:pt idx="12" formatCode="0%">
                  <c:v>0.27</c:v>
                </c:pt>
                <c:pt idx="13" formatCode="0%">
                  <c:v>0.27</c:v>
                </c:pt>
                <c:pt idx="14" formatCode="0%">
                  <c:v>0.26</c:v>
                </c:pt>
                <c:pt idx="15" formatCode="0%">
                  <c:v>0.25</c:v>
                </c:pt>
                <c:pt idx="16" formatCode="0%">
                  <c:v>0.24</c:v>
                </c:pt>
                <c:pt idx="17" formatCode="0%">
                  <c:v>0.24</c:v>
                </c:pt>
                <c:pt idx="18" formatCode="0%">
                  <c:v>0.21</c:v>
                </c:pt>
                <c:pt idx="19" formatCode="0%">
                  <c:v>0.2</c:v>
                </c:pt>
                <c:pt idx="20" formatCode="0%">
                  <c:v>0.19</c:v>
                </c:pt>
                <c:pt idx="21" formatCode="0%">
                  <c:v>0.14000000000000001</c:v>
                </c:pt>
                <c:pt idx="22" formatCode="0%">
                  <c:v>0.09</c:v>
                </c:pt>
                <c:pt idx="23" formatCode="0%">
                  <c:v>0.08</c:v>
                </c:pt>
                <c:pt idx="24" formatCode="0%">
                  <c:v>0.05</c:v>
                </c:pt>
                <c:pt idx="25" formatCode="0%">
                  <c:v>0.04</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81207168"/>
        <c:axId val="-80931408"/>
      </c:barChart>
      <c:catAx>
        <c:axId val="-8120716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31408"/>
        <c:crosses val="autoZero"/>
        <c:auto val="1"/>
        <c:lblAlgn val="ctr"/>
        <c:lblOffset val="0"/>
        <c:noMultiLvlLbl val="0"/>
      </c:catAx>
      <c:valAx>
        <c:axId val="-80931408"/>
        <c:scaling>
          <c:orientation val="minMax"/>
          <c:max val="1"/>
        </c:scaling>
        <c:delete val="1"/>
        <c:axPos val="t"/>
        <c:numFmt formatCode="0%" sourceLinked="1"/>
        <c:majorTickMark val="out"/>
        <c:minorTickMark val="none"/>
        <c:tickLblPos val="nextTo"/>
        <c:crossAx val="-8120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LATAM</c:v>
                </c:pt>
                <c:pt idx="4">
                  <c:v>Middle East/Africa</c:v>
                </c:pt>
                <c:pt idx="5">
                  <c:v>BIC</c:v>
                </c:pt>
                <c:pt idx="6">
                  <c:v>Europe</c:v>
                </c:pt>
                <c:pt idx="7">
                  <c:v>G-8 Countries</c:v>
                </c:pt>
                <c:pt idx="8">
                  <c:v>North America</c:v>
                </c:pt>
              </c:strCache>
            </c:strRef>
          </c:cat>
          <c:val>
            <c:numRef>
              <c:f>Sheet1!$B$2:$B$10</c:f>
              <c:numCache>
                <c:formatCode>General</c:formatCode>
                <c:ptCount val="9"/>
                <c:pt idx="0" formatCode="0%">
                  <c:v>0.28999999999999998</c:v>
                </c:pt>
                <c:pt idx="2" formatCode="0%">
                  <c:v>0.36</c:v>
                </c:pt>
                <c:pt idx="3" formatCode="0%">
                  <c:v>0.28000000000000003</c:v>
                </c:pt>
                <c:pt idx="4" formatCode="0%">
                  <c:v>0.28000000000000003</c:v>
                </c:pt>
                <c:pt idx="5" formatCode="0%">
                  <c:v>0.27</c:v>
                </c:pt>
                <c:pt idx="6" formatCode="0%">
                  <c:v>0.26</c:v>
                </c:pt>
                <c:pt idx="7" formatCode="0%">
                  <c:v>0.26</c:v>
                </c:pt>
                <c:pt idx="8" formatCode="0%">
                  <c:v>0.18</c:v>
                </c:pt>
              </c:numCache>
            </c:numRef>
          </c:val>
          <c:extLst>
            <c:ext xmlns:c16="http://schemas.microsoft.com/office/drawing/2014/chart" uri="{C3380CC4-5D6E-409C-BE32-E72D297353CC}">
              <c16:uniqueId val="{00000000-336B-48DE-8043-EE1F73B333F2}"/>
            </c:ext>
          </c:extLst>
        </c:ser>
        <c:dLbls>
          <c:showLegendKey val="0"/>
          <c:showVal val="0"/>
          <c:showCatName val="0"/>
          <c:showSerName val="0"/>
          <c:showPercent val="0"/>
          <c:showBubbleSize val="0"/>
        </c:dLbls>
        <c:gapWidth val="94"/>
        <c:axId val="-64141696"/>
        <c:axId val="-64139920"/>
      </c:barChart>
      <c:catAx>
        <c:axId val="-64141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139920"/>
        <c:crosses val="autoZero"/>
        <c:auto val="1"/>
        <c:lblAlgn val="ctr"/>
        <c:lblOffset val="0"/>
        <c:noMultiLvlLbl val="0"/>
      </c:catAx>
      <c:valAx>
        <c:axId val="-64139920"/>
        <c:scaling>
          <c:orientation val="minMax"/>
          <c:max val="1"/>
        </c:scaling>
        <c:delete val="1"/>
        <c:axPos val="t"/>
        <c:numFmt formatCode="0%" sourceLinked="1"/>
        <c:majorTickMark val="none"/>
        <c:minorTickMark val="none"/>
        <c:tickLblPos val="nextTo"/>
        <c:crossAx val="-6414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062-425F-A93A-5155B6624319}"/>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062-425F-A93A-5155B6624319}"/>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062-425F-A93A-5155B6624319}"/>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Mexico</c:v>
                </c:pt>
                <c:pt idx="4">
                  <c:v>India</c:v>
                </c:pt>
                <c:pt idx="5">
                  <c:v>Egypt</c:v>
                </c:pt>
                <c:pt idx="6">
                  <c:v>Brazil</c:v>
                </c:pt>
                <c:pt idx="7">
                  <c:v>Canada</c:v>
                </c:pt>
                <c:pt idx="8">
                  <c:v>Nigeria</c:v>
                </c:pt>
                <c:pt idx="9">
                  <c:v>South Korea</c:v>
                </c:pt>
                <c:pt idx="10">
                  <c:v>China</c:v>
                </c:pt>
                <c:pt idx="11">
                  <c:v>Great Britain</c:v>
                </c:pt>
                <c:pt idx="12">
                  <c:v>Hong Kong (China)</c:v>
                </c:pt>
                <c:pt idx="13">
                  <c:v>Sweden</c:v>
                </c:pt>
                <c:pt idx="14">
                  <c:v>France</c:v>
                </c:pt>
                <c:pt idx="15">
                  <c:v>Italy</c:v>
                </c:pt>
                <c:pt idx="16">
                  <c:v>Indonesia</c:v>
                </c:pt>
                <c:pt idx="17">
                  <c:v>Turkey</c:v>
                </c:pt>
                <c:pt idx="18">
                  <c:v>US</c:v>
                </c:pt>
                <c:pt idx="19">
                  <c:v>Germany</c:v>
                </c:pt>
                <c:pt idx="20">
                  <c:v>Poland</c:v>
                </c:pt>
                <c:pt idx="21">
                  <c:v>South Africa</c:v>
                </c:pt>
                <c:pt idx="22">
                  <c:v>Australia</c:v>
                </c:pt>
                <c:pt idx="23">
                  <c:v>Japan</c:v>
                </c:pt>
                <c:pt idx="24">
                  <c:v>Kenya</c:v>
                </c:pt>
                <c:pt idx="25">
                  <c:v>Pakistan</c:v>
                </c:pt>
              </c:strCache>
            </c:strRef>
          </c:cat>
          <c:val>
            <c:numRef>
              <c:f>Sheet1!$B$2:$B$27</c:f>
              <c:numCache>
                <c:formatCode>General</c:formatCode>
                <c:ptCount val="26"/>
                <c:pt idx="0" formatCode="0%">
                  <c:v>0.09</c:v>
                </c:pt>
                <c:pt idx="2" formatCode="0%">
                  <c:v>0.53</c:v>
                </c:pt>
                <c:pt idx="3" formatCode="0%">
                  <c:v>0.17</c:v>
                </c:pt>
                <c:pt idx="4" formatCode="0%">
                  <c:v>0.17</c:v>
                </c:pt>
                <c:pt idx="5" formatCode="0%">
                  <c:v>0.17</c:v>
                </c:pt>
                <c:pt idx="6" formatCode="0%">
                  <c:v>0.14000000000000001</c:v>
                </c:pt>
                <c:pt idx="7" formatCode="0%">
                  <c:v>0.14000000000000001</c:v>
                </c:pt>
                <c:pt idx="8" formatCode="0%">
                  <c:v>0.14000000000000001</c:v>
                </c:pt>
                <c:pt idx="9" formatCode="0%">
                  <c:v>0.13</c:v>
                </c:pt>
                <c:pt idx="10" formatCode="0%">
                  <c:v>0.12</c:v>
                </c:pt>
                <c:pt idx="11" formatCode="0%">
                  <c:v>0.11</c:v>
                </c:pt>
                <c:pt idx="12" formatCode="0%">
                  <c:v>0.11</c:v>
                </c:pt>
                <c:pt idx="13" formatCode="0%">
                  <c:v>0.09</c:v>
                </c:pt>
                <c:pt idx="14" formatCode="0%">
                  <c:v>0.08</c:v>
                </c:pt>
                <c:pt idx="15" formatCode="0%">
                  <c:v>0.08</c:v>
                </c:pt>
                <c:pt idx="16" formatCode="0%">
                  <c:v>7.0000000000000007E-2</c:v>
                </c:pt>
                <c:pt idx="17" formatCode="0%">
                  <c:v>0.05</c:v>
                </c:pt>
                <c:pt idx="18" formatCode="0%">
                  <c:v>0.05</c:v>
                </c:pt>
                <c:pt idx="19" formatCode="0%">
                  <c:v>0.04</c:v>
                </c:pt>
                <c:pt idx="20" formatCode="0%">
                  <c:v>0.01</c:v>
                </c:pt>
                <c:pt idx="21" formatCode="0%">
                  <c:v>0</c:v>
                </c:pt>
                <c:pt idx="22" formatCode="0%">
                  <c:v>0</c:v>
                </c:pt>
                <c:pt idx="23" formatCode="0%">
                  <c:v>0</c:v>
                </c:pt>
                <c:pt idx="24" formatCode="0%">
                  <c:v>0</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62347888"/>
        <c:axId val="-62345568"/>
      </c:barChart>
      <c:catAx>
        <c:axId val="-6234788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45568"/>
        <c:crosses val="autoZero"/>
        <c:auto val="1"/>
        <c:lblAlgn val="ctr"/>
        <c:lblOffset val="0"/>
        <c:noMultiLvlLbl val="0"/>
      </c:catAx>
      <c:valAx>
        <c:axId val="-62345568"/>
        <c:scaling>
          <c:orientation val="minMax"/>
          <c:max val="1"/>
        </c:scaling>
        <c:delete val="1"/>
        <c:axPos val="t"/>
        <c:numFmt formatCode="0%" sourceLinked="1"/>
        <c:majorTickMark val="out"/>
        <c:minorTickMark val="none"/>
        <c:tickLblPos val="nextTo"/>
        <c:crossAx val="-62347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G-8 Countries</c:v>
                </c:pt>
                <c:pt idx="7">
                  <c:v>Middle East/Africa</c:v>
                </c:pt>
                <c:pt idx="8">
                  <c:v>Europe</c:v>
                </c:pt>
              </c:strCache>
            </c:strRef>
          </c:cat>
          <c:val>
            <c:numRef>
              <c:f>Sheet1!$B$2:$B$10</c:f>
              <c:numCache>
                <c:formatCode>General</c:formatCode>
                <c:ptCount val="9"/>
                <c:pt idx="0" formatCode="0%">
                  <c:v>0.09</c:v>
                </c:pt>
                <c:pt idx="2" formatCode="0%">
                  <c:v>0.15</c:v>
                </c:pt>
                <c:pt idx="3" formatCode="0%">
                  <c:v>0.15</c:v>
                </c:pt>
                <c:pt idx="4" formatCode="0%">
                  <c:v>0.1</c:v>
                </c:pt>
                <c:pt idx="5" formatCode="0%">
                  <c:v>0.09</c:v>
                </c:pt>
                <c:pt idx="6" formatCode="0%">
                  <c:v>7.0000000000000007E-2</c:v>
                </c:pt>
                <c:pt idx="7" formatCode="0%">
                  <c:v>7.0000000000000007E-2</c:v>
                </c:pt>
                <c:pt idx="8" formatCode="0%">
                  <c:v>0.06</c:v>
                </c:pt>
              </c:numCache>
            </c:numRef>
          </c:val>
          <c:extLst>
            <c:ext xmlns:c16="http://schemas.microsoft.com/office/drawing/2014/chart" uri="{C3380CC4-5D6E-409C-BE32-E72D297353CC}">
              <c16:uniqueId val="{00000000-2CB5-4BC1-96B5-F200BB13EE1F}"/>
            </c:ext>
          </c:extLst>
        </c:ser>
        <c:dLbls>
          <c:showLegendKey val="0"/>
          <c:showVal val="0"/>
          <c:showCatName val="0"/>
          <c:showSerName val="0"/>
          <c:showPercent val="0"/>
          <c:showBubbleSize val="0"/>
        </c:dLbls>
        <c:gapWidth val="94"/>
        <c:axId val="-76617872"/>
        <c:axId val="-76615552"/>
      </c:barChart>
      <c:catAx>
        <c:axId val="-76617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615552"/>
        <c:crosses val="autoZero"/>
        <c:auto val="1"/>
        <c:lblAlgn val="ctr"/>
        <c:lblOffset val="0"/>
        <c:noMultiLvlLbl val="0"/>
      </c:catAx>
      <c:valAx>
        <c:axId val="-76615552"/>
        <c:scaling>
          <c:orientation val="minMax"/>
          <c:max val="1"/>
        </c:scaling>
        <c:delete val="1"/>
        <c:axPos val="t"/>
        <c:numFmt formatCode="0%" sourceLinked="1"/>
        <c:majorTickMark val="none"/>
        <c:minorTickMark val="none"/>
        <c:tickLblPos val="nextTo"/>
        <c:crossAx val="-7661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062-425F-A93A-5155B6624319}"/>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062-425F-A93A-5155B6624319}"/>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062-425F-A93A-5155B6624319}"/>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Nigeria</c:v>
                </c:pt>
                <c:pt idx="4">
                  <c:v>India</c:v>
                </c:pt>
                <c:pt idx="5">
                  <c:v>Brazil</c:v>
                </c:pt>
                <c:pt idx="6">
                  <c:v>China</c:v>
                </c:pt>
                <c:pt idx="7">
                  <c:v>Great Britain</c:v>
                </c:pt>
                <c:pt idx="8">
                  <c:v>Germany</c:v>
                </c:pt>
                <c:pt idx="9">
                  <c:v>Egypt</c:v>
                </c:pt>
                <c:pt idx="10">
                  <c:v>Australia</c:v>
                </c:pt>
                <c:pt idx="11">
                  <c:v>US</c:v>
                </c:pt>
                <c:pt idx="12">
                  <c:v>Canada</c:v>
                </c:pt>
                <c:pt idx="13">
                  <c:v>Italy</c:v>
                </c:pt>
                <c:pt idx="14">
                  <c:v>South Korea</c:v>
                </c:pt>
                <c:pt idx="15">
                  <c:v>Turkey</c:v>
                </c:pt>
                <c:pt idx="16">
                  <c:v>France</c:v>
                </c:pt>
                <c:pt idx="17">
                  <c:v>Indonesia</c:v>
                </c:pt>
                <c:pt idx="18">
                  <c:v>Poland</c:v>
                </c:pt>
                <c:pt idx="19">
                  <c:v>Mexico</c:v>
                </c:pt>
                <c:pt idx="20">
                  <c:v>South Africa</c:v>
                </c:pt>
                <c:pt idx="21">
                  <c:v>Sweden</c:v>
                </c:pt>
                <c:pt idx="22">
                  <c:v>Hong Kong (China)</c:v>
                </c:pt>
                <c:pt idx="23">
                  <c:v>Japan</c:v>
                </c:pt>
                <c:pt idx="24">
                  <c:v>Kenya</c:v>
                </c:pt>
                <c:pt idx="25">
                  <c:v>Pakistan</c:v>
                </c:pt>
              </c:strCache>
            </c:strRef>
          </c:cat>
          <c:val>
            <c:numRef>
              <c:f>Sheet1!$B$2:$B$27</c:f>
              <c:numCache>
                <c:formatCode>General</c:formatCode>
                <c:ptCount val="26"/>
                <c:pt idx="0" formatCode="0%">
                  <c:v>0.08</c:v>
                </c:pt>
                <c:pt idx="2" formatCode="0%">
                  <c:v>0.4</c:v>
                </c:pt>
                <c:pt idx="3" formatCode="0%">
                  <c:v>0.23</c:v>
                </c:pt>
                <c:pt idx="4" formatCode="0%">
                  <c:v>0.19</c:v>
                </c:pt>
                <c:pt idx="5" formatCode="0%">
                  <c:v>0.13</c:v>
                </c:pt>
                <c:pt idx="6" formatCode="0%">
                  <c:v>0.11</c:v>
                </c:pt>
                <c:pt idx="7" formatCode="0%">
                  <c:v>0.11</c:v>
                </c:pt>
                <c:pt idx="8" formatCode="0%">
                  <c:v>0.1</c:v>
                </c:pt>
                <c:pt idx="9" formatCode="0%">
                  <c:v>0.09</c:v>
                </c:pt>
                <c:pt idx="10" formatCode="0%">
                  <c:v>0.08</c:v>
                </c:pt>
                <c:pt idx="11" formatCode="0%">
                  <c:v>0.08</c:v>
                </c:pt>
                <c:pt idx="12" formatCode="0%">
                  <c:v>7.0000000000000007E-2</c:v>
                </c:pt>
                <c:pt idx="13" formatCode="0%">
                  <c:v>7.0000000000000007E-2</c:v>
                </c:pt>
                <c:pt idx="14" formatCode="0%">
                  <c:v>0.05</c:v>
                </c:pt>
                <c:pt idx="15" formatCode="0%">
                  <c:v>0.05</c:v>
                </c:pt>
                <c:pt idx="16" formatCode="0%">
                  <c:v>0.05</c:v>
                </c:pt>
                <c:pt idx="17" formatCode="0%">
                  <c:v>0.05</c:v>
                </c:pt>
                <c:pt idx="18" formatCode="0%">
                  <c:v>0.04</c:v>
                </c:pt>
                <c:pt idx="19" formatCode="0%">
                  <c:v>0.03</c:v>
                </c:pt>
                <c:pt idx="20" formatCode="0%">
                  <c:v>0.03</c:v>
                </c:pt>
                <c:pt idx="21" formatCode="0%">
                  <c:v>0.03</c:v>
                </c:pt>
                <c:pt idx="22" formatCode="0%">
                  <c:v>0.03</c:v>
                </c:pt>
                <c:pt idx="23" formatCode="0%">
                  <c:v>0</c:v>
                </c:pt>
                <c:pt idx="24" formatCode="0%">
                  <c:v>0</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78378816"/>
        <c:axId val="-78376896"/>
      </c:barChart>
      <c:catAx>
        <c:axId val="-7837881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376896"/>
        <c:crosses val="autoZero"/>
        <c:auto val="1"/>
        <c:lblAlgn val="ctr"/>
        <c:lblOffset val="0"/>
        <c:noMultiLvlLbl val="0"/>
      </c:catAx>
      <c:valAx>
        <c:axId val="-78376896"/>
        <c:scaling>
          <c:orientation val="minMax"/>
          <c:max val="1"/>
        </c:scaling>
        <c:delete val="1"/>
        <c:axPos val="t"/>
        <c:numFmt formatCode="0%" sourceLinked="1"/>
        <c:majorTickMark val="out"/>
        <c:minorTickMark val="none"/>
        <c:tickLblPos val="nextTo"/>
        <c:crossAx val="-7837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APAC</c:v>
                </c:pt>
                <c:pt idx="5">
                  <c:v>G-8 Countries</c:v>
                </c:pt>
                <c:pt idx="6">
                  <c:v>North America</c:v>
                </c:pt>
                <c:pt idx="7">
                  <c:v>Europe</c:v>
                </c:pt>
                <c:pt idx="8">
                  <c:v>Middle East/Africa</c:v>
                </c:pt>
              </c:strCache>
            </c:strRef>
          </c:cat>
          <c:val>
            <c:numRef>
              <c:f>Sheet1!$B$2:$B$10</c:f>
              <c:numCache>
                <c:formatCode>General</c:formatCode>
                <c:ptCount val="9"/>
                <c:pt idx="0" formatCode="0%">
                  <c:v>0.08</c:v>
                </c:pt>
                <c:pt idx="2" formatCode="0%">
                  <c:v>0.15</c:v>
                </c:pt>
                <c:pt idx="3" formatCode="0%">
                  <c:v>0.1</c:v>
                </c:pt>
                <c:pt idx="4" formatCode="0%">
                  <c:v>0.08</c:v>
                </c:pt>
                <c:pt idx="5" formatCode="0%">
                  <c:v>0.08</c:v>
                </c:pt>
                <c:pt idx="6" formatCode="0%">
                  <c:v>7.0000000000000007E-2</c:v>
                </c:pt>
                <c:pt idx="7" formatCode="0%">
                  <c:v>7.0000000000000007E-2</c:v>
                </c:pt>
                <c:pt idx="8" formatCode="0%">
                  <c:v>0.05</c:v>
                </c:pt>
              </c:numCache>
            </c:numRef>
          </c:val>
          <c:extLst>
            <c:ext xmlns:c16="http://schemas.microsoft.com/office/drawing/2014/chart" uri="{C3380CC4-5D6E-409C-BE32-E72D297353CC}">
              <c16:uniqueId val="{00000000-997B-4B4E-BC47-7A3E537EE253}"/>
            </c:ext>
          </c:extLst>
        </c:ser>
        <c:dLbls>
          <c:showLegendKey val="0"/>
          <c:showVal val="0"/>
          <c:showCatName val="0"/>
          <c:showSerName val="0"/>
          <c:showPercent val="0"/>
          <c:showBubbleSize val="0"/>
        </c:dLbls>
        <c:gapWidth val="94"/>
        <c:axId val="-60245760"/>
        <c:axId val="-60243984"/>
      </c:barChart>
      <c:catAx>
        <c:axId val="-60245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243984"/>
        <c:crosses val="autoZero"/>
        <c:auto val="1"/>
        <c:lblAlgn val="ctr"/>
        <c:lblOffset val="0"/>
        <c:noMultiLvlLbl val="0"/>
      </c:catAx>
      <c:valAx>
        <c:axId val="-60243984"/>
        <c:scaling>
          <c:orientation val="minMax"/>
          <c:max val="1"/>
        </c:scaling>
        <c:delete val="1"/>
        <c:axPos val="t"/>
        <c:numFmt formatCode="0%" sourceLinked="1"/>
        <c:majorTickMark val="none"/>
        <c:minorTickMark val="none"/>
        <c:tickLblPos val="nextTo"/>
        <c:crossAx val="-60245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062-425F-A93A-5155B6624319}"/>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062-425F-A93A-5155B6624319}"/>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062-425F-A93A-5155B6624319}"/>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Turkey</c:v>
                </c:pt>
                <c:pt idx="3">
                  <c:v>Nigeria</c:v>
                </c:pt>
                <c:pt idx="4">
                  <c:v>Canada</c:v>
                </c:pt>
                <c:pt idx="5">
                  <c:v>India</c:v>
                </c:pt>
                <c:pt idx="6">
                  <c:v>Pakistan</c:v>
                </c:pt>
                <c:pt idx="7">
                  <c:v>Tunisia</c:v>
                </c:pt>
                <c:pt idx="8">
                  <c:v>France</c:v>
                </c:pt>
                <c:pt idx="9">
                  <c:v>Indonesia</c:v>
                </c:pt>
                <c:pt idx="10">
                  <c:v>Australia</c:v>
                </c:pt>
                <c:pt idx="11">
                  <c:v>Mexico</c:v>
                </c:pt>
                <c:pt idx="12">
                  <c:v>China</c:v>
                </c:pt>
                <c:pt idx="13">
                  <c:v>South Africa</c:v>
                </c:pt>
                <c:pt idx="14">
                  <c:v>US</c:v>
                </c:pt>
                <c:pt idx="15">
                  <c:v>Hong Kong (China)</c:v>
                </c:pt>
                <c:pt idx="16">
                  <c:v>South Korea</c:v>
                </c:pt>
                <c:pt idx="17">
                  <c:v>Egypt</c:v>
                </c:pt>
                <c:pt idx="18">
                  <c:v>Poland</c:v>
                </c:pt>
                <c:pt idx="19">
                  <c:v>Great Britain</c:v>
                </c:pt>
                <c:pt idx="20">
                  <c:v>Germany</c:v>
                </c:pt>
                <c:pt idx="21">
                  <c:v>Sweden</c:v>
                </c:pt>
                <c:pt idx="22">
                  <c:v>Italy</c:v>
                </c:pt>
                <c:pt idx="23">
                  <c:v>Brazil</c:v>
                </c:pt>
                <c:pt idx="24">
                  <c:v>Japan</c:v>
                </c:pt>
                <c:pt idx="25">
                  <c:v>Kenya</c:v>
                </c:pt>
              </c:strCache>
            </c:strRef>
          </c:cat>
          <c:val>
            <c:numRef>
              <c:f>Sheet1!$B$2:$B$27</c:f>
              <c:numCache>
                <c:formatCode>General</c:formatCode>
                <c:ptCount val="26"/>
                <c:pt idx="0" formatCode="0%">
                  <c:v>0.11</c:v>
                </c:pt>
                <c:pt idx="2" formatCode="0%">
                  <c:v>0.28999999999999998</c:v>
                </c:pt>
                <c:pt idx="3" formatCode="0%">
                  <c:v>0.27</c:v>
                </c:pt>
                <c:pt idx="4" formatCode="0%">
                  <c:v>0.21</c:v>
                </c:pt>
                <c:pt idx="5" formatCode="0%">
                  <c:v>0.21</c:v>
                </c:pt>
                <c:pt idx="6" formatCode="0%">
                  <c:v>0.2</c:v>
                </c:pt>
                <c:pt idx="7" formatCode="0%">
                  <c:v>0.2</c:v>
                </c:pt>
                <c:pt idx="8" formatCode="0%">
                  <c:v>0.19</c:v>
                </c:pt>
                <c:pt idx="9" formatCode="0%">
                  <c:v>0.18</c:v>
                </c:pt>
                <c:pt idx="10" formatCode="0%">
                  <c:v>0.15</c:v>
                </c:pt>
                <c:pt idx="11" formatCode="0%">
                  <c:v>0.11</c:v>
                </c:pt>
                <c:pt idx="12" formatCode="0%">
                  <c:v>0.11</c:v>
                </c:pt>
                <c:pt idx="13" formatCode="0%">
                  <c:v>0.09</c:v>
                </c:pt>
                <c:pt idx="14" formatCode="0%">
                  <c:v>0.09</c:v>
                </c:pt>
                <c:pt idx="15" formatCode="0%">
                  <c:v>0.08</c:v>
                </c:pt>
                <c:pt idx="16" formatCode="0%">
                  <c:v>0.06</c:v>
                </c:pt>
                <c:pt idx="17" formatCode="0%">
                  <c:v>0.06</c:v>
                </c:pt>
                <c:pt idx="18" formatCode="0%">
                  <c:v>0.05</c:v>
                </c:pt>
                <c:pt idx="19" formatCode="0%">
                  <c:v>0.05</c:v>
                </c:pt>
                <c:pt idx="20" formatCode="0%">
                  <c:v>0.04</c:v>
                </c:pt>
                <c:pt idx="21" formatCode="0%">
                  <c:v>0.03</c:v>
                </c:pt>
                <c:pt idx="22" formatCode="0%">
                  <c:v>0.03</c:v>
                </c:pt>
                <c:pt idx="23" formatCode="0%">
                  <c:v>0</c:v>
                </c:pt>
                <c:pt idx="24" formatCode="0%">
                  <c:v>0</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78310704"/>
        <c:axId val="-78307312"/>
      </c:barChart>
      <c:catAx>
        <c:axId val="-7831070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307312"/>
        <c:crosses val="autoZero"/>
        <c:auto val="1"/>
        <c:lblAlgn val="ctr"/>
        <c:lblOffset val="0"/>
        <c:noMultiLvlLbl val="0"/>
      </c:catAx>
      <c:valAx>
        <c:axId val="-78307312"/>
        <c:scaling>
          <c:orientation val="minMax"/>
          <c:max val="1"/>
        </c:scaling>
        <c:delete val="1"/>
        <c:axPos val="t"/>
        <c:numFmt formatCode="0%" sourceLinked="1"/>
        <c:majorTickMark val="out"/>
        <c:minorTickMark val="none"/>
        <c:tickLblPos val="nextTo"/>
        <c:crossAx val="-7831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Nigeria</c:v>
                </c:pt>
                <c:pt idx="6">
                  <c:v>Brazil</c:v>
                </c:pt>
                <c:pt idx="7">
                  <c:v>Egypt</c:v>
                </c:pt>
                <c:pt idx="8">
                  <c:v>India</c:v>
                </c:pt>
                <c:pt idx="9">
                  <c:v>South Africa</c:v>
                </c:pt>
                <c:pt idx="10">
                  <c:v>Mexico</c:v>
                </c:pt>
                <c:pt idx="11">
                  <c:v>Tunisia</c:v>
                </c:pt>
                <c:pt idx="12">
                  <c:v>China</c:v>
                </c:pt>
                <c:pt idx="13">
                  <c:v>Turkey</c:v>
                </c:pt>
                <c:pt idx="14">
                  <c:v>Hong Kong (China)</c:v>
                </c:pt>
                <c:pt idx="15">
                  <c:v>Italy</c:v>
                </c:pt>
                <c:pt idx="16">
                  <c:v>Poland</c:v>
                </c:pt>
                <c:pt idx="17">
                  <c:v>Australia</c:v>
                </c:pt>
                <c:pt idx="18">
                  <c:v>United States</c:v>
                </c:pt>
                <c:pt idx="19">
                  <c:v>Canada</c:v>
                </c:pt>
                <c:pt idx="20">
                  <c:v>France</c:v>
                </c:pt>
                <c:pt idx="21">
                  <c:v>South Korea</c:v>
                </c:pt>
                <c:pt idx="22">
                  <c:v>Sweden</c:v>
                </c:pt>
                <c:pt idx="23">
                  <c:v>Germany</c:v>
                </c:pt>
                <c:pt idx="24">
                  <c:v>Great Britain</c:v>
                </c:pt>
                <c:pt idx="25">
                  <c:v>Japan</c:v>
                </c:pt>
              </c:strCache>
            </c:strRef>
          </c:cat>
          <c:val>
            <c:numRef>
              <c:f>Sheet1!$B$2:$B$27</c:f>
              <c:numCache>
                <c:formatCode>General</c:formatCode>
                <c:ptCount val="26"/>
                <c:pt idx="0" formatCode="0%">
                  <c:v>0.35</c:v>
                </c:pt>
                <c:pt idx="2" formatCode="0%">
                  <c:v>0.75</c:v>
                </c:pt>
                <c:pt idx="3" formatCode="0%">
                  <c:v>0.67</c:v>
                </c:pt>
                <c:pt idx="4" formatCode="0%">
                  <c:v>0.56999999999999995</c:v>
                </c:pt>
                <c:pt idx="5" formatCode="0%">
                  <c:v>0.55000000000000004</c:v>
                </c:pt>
                <c:pt idx="6" formatCode="0%">
                  <c:v>0.53</c:v>
                </c:pt>
                <c:pt idx="7" formatCode="0%">
                  <c:v>0.52</c:v>
                </c:pt>
                <c:pt idx="8" formatCode="0%">
                  <c:v>0.5</c:v>
                </c:pt>
                <c:pt idx="9" formatCode="0%">
                  <c:v>0.48</c:v>
                </c:pt>
                <c:pt idx="10" formatCode="0%">
                  <c:v>0.47</c:v>
                </c:pt>
                <c:pt idx="11" formatCode="0%">
                  <c:v>0.47</c:v>
                </c:pt>
                <c:pt idx="12" formatCode="0%">
                  <c:v>0.38</c:v>
                </c:pt>
                <c:pt idx="13" formatCode="0%">
                  <c:v>0.35</c:v>
                </c:pt>
                <c:pt idx="14" formatCode="0%">
                  <c:v>0.32</c:v>
                </c:pt>
                <c:pt idx="15" formatCode="0%">
                  <c:v>0.25</c:v>
                </c:pt>
                <c:pt idx="16" formatCode="0%">
                  <c:v>0.25</c:v>
                </c:pt>
                <c:pt idx="17" formatCode="0%">
                  <c:v>0.23</c:v>
                </c:pt>
                <c:pt idx="18" formatCode="0%">
                  <c:v>0.23</c:v>
                </c:pt>
                <c:pt idx="19" formatCode="0%">
                  <c:v>0.21</c:v>
                </c:pt>
                <c:pt idx="20" formatCode="0%">
                  <c:v>0.2</c:v>
                </c:pt>
                <c:pt idx="21" formatCode="0%">
                  <c:v>0.2</c:v>
                </c:pt>
                <c:pt idx="22" formatCode="0%">
                  <c:v>0.18</c:v>
                </c:pt>
                <c:pt idx="23" formatCode="0%">
                  <c:v>0.15</c:v>
                </c:pt>
                <c:pt idx="24" formatCode="0%">
                  <c:v>0.15</c:v>
                </c:pt>
                <c:pt idx="25" formatCode="0%">
                  <c:v>0.13</c:v>
                </c:pt>
              </c:numCache>
            </c:numRef>
          </c:val>
          <c:extLst>
            <c:ext xmlns:c16="http://schemas.microsoft.com/office/drawing/2014/chart" uri="{C3380CC4-5D6E-409C-BE32-E72D297353CC}">
              <c16:uniqueId val="{00000000-97A4-4DBC-9397-78ABF4D4CD7D}"/>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Nigeria</c:v>
                </c:pt>
                <c:pt idx="6">
                  <c:v>Brazil</c:v>
                </c:pt>
                <c:pt idx="7">
                  <c:v>Egypt</c:v>
                </c:pt>
                <c:pt idx="8">
                  <c:v>India</c:v>
                </c:pt>
                <c:pt idx="9">
                  <c:v>South Africa</c:v>
                </c:pt>
                <c:pt idx="10">
                  <c:v>Mexico</c:v>
                </c:pt>
                <c:pt idx="11">
                  <c:v>Tunisia</c:v>
                </c:pt>
                <c:pt idx="12">
                  <c:v>China</c:v>
                </c:pt>
                <c:pt idx="13">
                  <c:v>Turkey</c:v>
                </c:pt>
                <c:pt idx="14">
                  <c:v>Hong Kong (China)</c:v>
                </c:pt>
                <c:pt idx="15">
                  <c:v>Italy</c:v>
                </c:pt>
                <c:pt idx="16">
                  <c:v>Poland</c:v>
                </c:pt>
                <c:pt idx="17">
                  <c:v>Australia</c:v>
                </c:pt>
                <c:pt idx="18">
                  <c:v>United States</c:v>
                </c:pt>
                <c:pt idx="19">
                  <c:v>Canada</c:v>
                </c:pt>
                <c:pt idx="20">
                  <c:v>France</c:v>
                </c:pt>
                <c:pt idx="21">
                  <c:v>South Korea</c:v>
                </c:pt>
                <c:pt idx="22">
                  <c:v>Sweden</c:v>
                </c:pt>
                <c:pt idx="23">
                  <c:v>Germany</c:v>
                </c:pt>
                <c:pt idx="24">
                  <c:v>Great Britain</c:v>
                </c:pt>
                <c:pt idx="25">
                  <c:v>Japan</c:v>
                </c:pt>
              </c:strCache>
            </c:strRef>
          </c:cat>
          <c:val>
            <c:numRef>
              <c:f>Sheet1!$C$2:$C$27</c:f>
              <c:numCache>
                <c:formatCode>General</c:formatCode>
                <c:ptCount val="26"/>
                <c:pt idx="0" formatCode="0%">
                  <c:v>0.56000000000000005</c:v>
                </c:pt>
                <c:pt idx="2" formatCode="0%">
                  <c:v>0.18</c:v>
                </c:pt>
                <c:pt idx="3" formatCode="0%">
                  <c:v>0.26</c:v>
                </c:pt>
                <c:pt idx="4" formatCode="0%">
                  <c:v>0.38</c:v>
                </c:pt>
                <c:pt idx="5" formatCode="0%">
                  <c:v>0.36</c:v>
                </c:pt>
                <c:pt idx="6" formatCode="0%">
                  <c:v>0.36</c:v>
                </c:pt>
                <c:pt idx="7" formatCode="0%">
                  <c:v>0.4</c:v>
                </c:pt>
                <c:pt idx="8" formatCode="0%">
                  <c:v>0.37</c:v>
                </c:pt>
                <c:pt idx="9" formatCode="0%">
                  <c:v>0.43</c:v>
                </c:pt>
                <c:pt idx="10" formatCode="0%">
                  <c:v>0.41</c:v>
                </c:pt>
                <c:pt idx="11" formatCode="0%">
                  <c:v>0.42</c:v>
                </c:pt>
                <c:pt idx="12" formatCode="0%">
                  <c:v>0.52</c:v>
                </c:pt>
                <c:pt idx="13" formatCode="0%">
                  <c:v>0.43</c:v>
                </c:pt>
                <c:pt idx="14" formatCode="0%">
                  <c:v>0.62</c:v>
                </c:pt>
                <c:pt idx="15" formatCode="0%">
                  <c:v>0.66</c:v>
                </c:pt>
                <c:pt idx="16" formatCode="0%">
                  <c:v>0.7</c:v>
                </c:pt>
                <c:pt idx="17" formatCode="0%">
                  <c:v>0.72</c:v>
                </c:pt>
                <c:pt idx="18" formatCode="0%">
                  <c:v>0.69</c:v>
                </c:pt>
                <c:pt idx="19" formatCode="0%">
                  <c:v>0.74</c:v>
                </c:pt>
                <c:pt idx="20" formatCode="0%">
                  <c:v>0.71</c:v>
                </c:pt>
                <c:pt idx="21" formatCode="0%">
                  <c:v>0.66</c:v>
                </c:pt>
                <c:pt idx="22" formatCode="0%">
                  <c:v>0.74</c:v>
                </c:pt>
                <c:pt idx="23" formatCode="0%">
                  <c:v>0.75</c:v>
                </c:pt>
                <c:pt idx="24" formatCode="0%">
                  <c:v>0.8</c:v>
                </c:pt>
                <c:pt idx="25" formatCode="0%">
                  <c:v>0.8</c:v>
                </c:pt>
              </c:numCache>
            </c:numRef>
          </c:val>
          <c:extLst>
            <c:ext xmlns:c16="http://schemas.microsoft.com/office/drawing/2014/chart" uri="{C3380CC4-5D6E-409C-BE32-E72D297353CC}">
              <c16:uniqueId val="{00000001-97A4-4DBC-9397-78ABF4D4CD7D}"/>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Nigeria</c:v>
                </c:pt>
                <c:pt idx="6">
                  <c:v>Brazil</c:v>
                </c:pt>
                <c:pt idx="7">
                  <c:v>Egypt</c:v>
                </c:pt>
                <c:pt idx="8">
                  <c:v>India</c:v>
                </c:pt>
                <c:pt idx="9">
                  <c:v>South Africa</c:v>
                </c:pt>
                <c:pt idx="10">
                  <c:v>Mexico</c:v>
                </c:pt>
                <c:pt idx="11">
                  <c:v>Tunisia</c:v>
                </c:pt>
                <c:pt idx="12">
                  <c:v>China</c:v>
                </c:pt>
                <c:pt idx="13">
                  <c:v>Turkey</c:v>
                </c:pt>
                <c:pt idx="14">
                  <c:v>Hong Kong (China)</c:v>
                </c:pt>
                <c:pt idx="15">
                  <c:v>Italy</c:v>
                </c:pt>
                <c:pt idx="16">
                  <c:v>Poland</c:v>
                </c:pt>
                <c:pt idx="17">
                  <c:v>Australia</c:v>
                </c:pt>
                <c:pt idx="18">
                  <c:v>United States</c:v>
                </c:pt>
                <c:pt idx="19">
                  <c:v>Canada</c:v>
                </c:pt>
                <c:pt idx="20">
                  <c:v>France</c:v>
                </c:pt>
                <c:pt idx="21">
                  <c:v>South Korea</c:v>
                </c:pt>
                <c:pt idx="22">
                  <c:v>Sweden</c:v>
                </c:pt>
                <c:pt idx="23">
                  <c:v>Germany</c:v>
                </c:pt>
                <c:pt idx="24">
                  <c:v>Great Britain</c:v>
                </c:pt>
                <c:pt idx="25">
                  <c:v>Japan</c:v>
                </c:pt>
              </c:strCache>
            </c:strRef>
          </c:cat>
          <c:val>
            <c:numRef>
              <c:f>Sheet1!$D$2:$D$27</c:f>
              <c:numCache>
                <c:formatCode>General</c:formatCode>
                <c:ptCount val="26"/>
                <c:pt idx="0" formatCode="0%">
                  <c:v>0.09</c:v>
                </c:pt>
                <c:pt idx="2" formatCode="0%">
                  <c:v>0.06</c:v>
                </c:pt>
                <c:pt idx="3" formatCode="0%">
                  <c:v>0.04</c:v>
                </c:pt>
                <c:pt idx="4" formatCode="0%">
                  <c:v>0.06</c:v>
                </c:pt>
                <c:pt idx="5" formatCode="0%">
                  <c:v>0.09</c:v>
                </c:pt>
                <c:pt idx="6" formatCode="0%">
                  <c:v>0.11</c:v>
                </c:pt>
                <c:pt idx="7" formatCode="0%">
                  <c:v>0.08</c:v>
                </c:pt>
                <c:pt idx="8" formatCode="0%">
                  <c:v>0.13</c:v>
                </c:pt>
                <c:pt idx="9" formatCode="0%">
                  <c:v>0.09</c:v>
                </c:pt>
                <c:pt idx="10" formatCode="0%">
                  <c:v>0.11</c:v>
                </c:pt>
                <c:pt idx="11" formatCode="0%">
                  <c:v>0.11</c:v>
                </c:pt>
                <c:pt idx="12" formatCode="0%">
                  <c:v>0.1</c:v>
                </c:pt>
                <c:pt idx="13" formatCode="0%">
                  <c:v>0.21</c:v>
                </c:pt>
                <c:pt idx="14" formatCode="0%">
                  <c:v>0.06</c:v>
                </c:pt>
                <c:pt idx="15" formatCode="0%">
                  <c:v>0.09</c:v>
                </c:pt>
                <c:pt idx="16" formatCode="0%">
                  <c:v>0.05</c:v>
                </c:pt>
                <c:pt idx="17" formatCode="0%">
                  <c:v>0.05</c:v>
                </c:pt>
                <c:pt idx="18" formatCode="0%">
                  <c:v>0.08</c:v>
                </c:pt>
                <c:pt idx="19" formatCode="0%">
                  <c:v>0.05</c:v>
                </c:pt>
                <c:pt idx="20" formatCode="0%">
                  <c:v>0.09</c:v>
                </c:pt>
                <c:pt idx="21" formatCode="0%">
                  <c:v>0.14000000000000001</c:v>
                </c:pt>
                <c:pt idx="22" formatCode="0%">
                  <c:v>0.08</c:v>
                </c:pt>
                <c:pt idx="23" formatCode="0%">
                  <c:v>0.11</c:v>
                </c:pt>
                <c:pt idx="24" formatCode="0%">
                  <c:v>0.05</c:v>
                </c:pt>
                <c:pt idx="25" formatCode="0%">
                  <c:v>7.0000000000000007E-2</c:v>
                </c:pt>
              </c:numCache>
            </c:numRef>
          </c:val>
          <c:extLst>
            <c:ext xmlns:c16="http://schemas.microsoft.com/office/drawing/2014/chart" uri="{C3380CC4-5D6E-409C-BE32-E72D297353CC}">
              <c16:uniqueId val="{00000002-97A4-4DBC-9397-78ABF4D4CD7D}"/>
            </c:ext>
          </c:extLst>
        </c:ser>
        <c:dLbls>
          <c:showLegendKey val="0"/>
          <c:showVal val="0"/>
          <c:showCatName val="0"/>
          <c:showSerName val="0"/>
          <c:showPercent val="0"/>
          <c:showBubbleSize val="0"/>
        </c:dLbls>
        <c:gapWidth val="40"/>
        <c:overlap val="100"/>
        <c:axId val="-82369760"/>
        <c:axId val="-82373024"/>
      </c:barChart>
      <c:catAx>
        <c:axId val="-8236976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73024"/>
        <c:crosses val="autoZero"/>
        <c:auto val="1"/>
        <c:lblAlgn val="ctr"/>
        <c:lblOffset val="0"/>
        <c:noMultiLvlLbl val="0"/>
      </c:catAx>
      <c:valAx>
        <c:axId val="-82373024"/>
        <c:scaling>
          <c:orientation val="minMax"/>
          <c:max val="1"/>
        </c:scaling>
        <c:delete val="1"/>
        <c:axPos val="t"/>
        <c:numFmt formatCode="0%" sourceLinked="1"/>
        <c:majorTickMark val="none"/>
        <c:minorTickMark val="none"/>
        <c:tickLblPos val="nextTo"/>
        <c:crossAx val="-82369760"/>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North America</c:v>
                </c:pt>
                <c:pt idx="4">
                  <c:v>APAC</c:v>
                </c:pt>
                <c:pt idx="5">
                  <c:v>BIC</c:v>
                </c:pt>
                <c:pt idx="6">
                  <c:v>G-8 Countries</c:v>
                </c:pt>
                <c:pt idx="7">
                  <c:v>Europe</c:v>
                </c:pt>
                <c:pt idx="8">
                  <c:v>LATAM</c:v>
                </c:pt>
              </c:strCache>
            </c:strRef>
          </c:cat>
          <c:val>
            <c:numRef>
              <c:f>Sheet1!$B$2:$B$10</c:f>
              <c:numCache>
                <c:formatCode>General</c:formatCode>
                <c:ptCount val="9"/>
                <c:pt idx="0" formatCode="0%">
                  <c:v>0.11</c:v>
                </c:pt>
                <c:pt idx="2" formatCode="0%">
                  <c:v>0.16</c:v>
                </c:pt>
                <c:pt idx="3" formatCode="0%">
                  <c:v>0.15</c:v>
                </c:pt>
                <c:pt idx="4" formatCode="0%">
                  <c:v>0.14000000000000001</c:v>
                </c:pt>
                <c:pt idx="5" formatCode="0%">
                  <c:v>0.13</c:v>
                </c:pt>
                <c:pt idx="6" formatCode="0%">
                  <c:v>0.09</c:v>
                </c:pt>
                <c:pt idx="7" formatCode="0%">
                  <c:v>0.06</c:v>
                </c:pt>
                <c:pt idx="8" formatCode="0%">
                  <c:v>0.04</c:v>
                </c:pt>
              </c:numCache>
            </c:numRef>
          </c:val>
          <c:extLst>
            <c:ext xmlns:c16="http://schemas.microsoft.com/office/drawing/2014/chart" uri="{C3380CC4-5D6E-409C-BE32-E72D297353CC}">
              <c16:uniqueId val="{00000000-8DAA-4974-8388-0DC128F87660}"/>
            </c:ext>
          </c:extLst>
        </c:ser>
        <c:dLbls>
          <c:showLegendKey val="0"/>
          <c:showVal val="0"/>
          <c:showCatName val="0"/>
          <c:showSerName val="0"/>
          <c:showPercent val="0"/>
          <c:showBubbleSize val="0"/>
        </c:dLbls>
        <c:gapWidth val="94"/>
        <c:axId val="-78234560"/>
        <c:axId val="-78232240"/>
      </c:barChart>
      <c:catAx>
        <c:axId val="-78234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232240"/>
        <c:crosses val="autoZero"/>
        <c:auto val="1"/>
        <c:lblAlgn val="ctr"/>
        <c:lblOffset val="0"/>
        <c:noMultiLvlLbl val="0"/>
      </c:catAx>
      <c:valAx>
        <c:axId val="-78232240"/>
        <c:scaling>
          <c:orientation val="minMax"/>
          <c:max val="1"/>
        </c:scaling>
        <c:delete val="1"/>
        <c:axPos val="t"/>
        <c:numFmt formatCode="0%" sourceLinked="1"/>
        <c:majorTickMark val="none"/>
        <c:minorTickMark val="none"/>
        <c:tickLblPos val="nextTo"/>
        <c:crossAx val="-78234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1062-425F-A93A-5155B6624319}"/>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1062-425F-A93A-5155B6624319}"/>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1062-425F-A93A-5155B6624319}"/>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Japan</c:v>
                </c:pt>
                <c:pt idx="3">
                  <c:v>China</c:v>
                </c:pt>
                <c:pt idx="4">
                  <c:v>Kenya</c:v>
                </c:pt>
                <c:pt idx="5">
                  <c:v>South Africa</c:v>
                </c:pt>
                <c:pt idx="6">
                  <c:v>Germany</c:v>
                </c:pt>
                <c:pt idx="7">
                  <c:v>South Korea</c:v>
                </c:pt>
                <c:pt idx="8">
                  <c:v>Italy</c:v>
                </c:pt>
                <c:pt idx="9">
                  <c:v>Australia</c:v>
                </c:pt>
                <c:pt idx="10">
                  <c:v>Great Britain</c:v>
                </c:pt>
                <c:pt idx="11">
                  <c:v>France</c:v>
                </c:pt>
                <c:pt idx="12">
                  <c:v>Egypt</c:v>
                </c:pt>
                <c:pt idx="13">
                  <c:v>Poland</c:v>
                </c:pt>
                <c:pt idx="14">
                  <c:v>India</c:v>
                </c:pt>
                <c:pt idx="15">
                  <c:v>US</c:v>
                </c:pt>
                <c:pt idx="16">
                  <c:v>Hong Kong (China)</c:v>
                </c:pt>
                <c:pt idx="17">
                  <c:v>Nigeria</c:v>
                </c:pt>
                <c:pt idx="18">
                  <c:v>Brazil</c:v>
                </c:pt>
                <c:pt idx="19">
                  <c:v>Sweden</c:v>
                </c:pt>
                <c:pt idx="20">
                  <c:v>Canada</c:v>
                </c:pt>
                <c:pt idx="21">
                  <c:v>Indonesia</c:v>
                </c:pt>
                <c:pt idx="22">
                  <c:v>Mexico</c:v>
                </c:pt>
                <c:pt idx="23">
                  <c:v>Turkey</c:v>
                </c:pt>
                <c:pt idx="24">
                  <c:v>Pakistan</c:v>
                </c:pt>
                <c:pt idx="25">
                  <c:v>Tunisia</c:v>
                </c:pt>
              </c:strCache>
            </c:strRef>
          </c:cat>
          <c:val>
            <c:numRef>
              <c:f>Sheet1!$B$2:$B$27</c:f>
              <c:numCache>
                <c:formatCode>General</c:formatCode>
                <c:ptCount val="26"/>
                <c:pt idx="0" formatCode="0%">
                  <c:v>7.0000000000000007E-2</c:v>
                </c:pt>
                <c:pt idx="2" formatCode="0%">
                  <c:v>0.31</c:v>
                </c:pt>
                <c:pt idx="3" formatCode="0%">
                  <c:v>0.24</c:v>
                </c:pt>
                <c:pt idx="4" formatCode="0%">
                  <c:v>0.21</c:v>
                </c:pt>
                <c:pt idx="5" formatCode="0%">
                  <c:v>0.15</c:v>
                </c:pt>
                <c:pt idx="6" formatCode="0%">
                  <c:v>0.15</c:v>
                </c:pt>
                <c:pt idx="7" formatCode="0%">
                  <c:v>0.14000000000000001</c:v>
                </c:pt>
                <c:pt idx="8" formatCode="0%">
                  <c:v>0.09</c:v>
                </c:pt>
                <c:pt idx="9" formatCode="0%">
                  <c:v>0.08</c:v>
                </c:pt>
                <c:pt idx="10" formatCode="0%">
                  <c:v>0.08</c:v>
                </c:pt>
                <c:pt idx="11" formatCode="0%">
                  <c:v>0.06</c:v>
                </c:pt>
                <c:pt idx="12" formatCode="0%">
                  <c:v>0.06</c:v>
                </c:pt>
                <c:pt idx="13" formatCode="0%">
                  <c:v>0.05</c:v>
                </c:pt>
                <c:pt idx="14" formatCode="0%">
                  <c:v>0.05</c:v>
                </c:pt>
                <c:pt idx="15" formatCode="0%">
                  <c:v>0.05</c:v>
                </c:pt>
                <c:pt idx="16" formatCode="0%">
                  <c:v>0.05</c:v>
                </c:pt>
                <c:pt idx="17" formatCode="0%">
                  <c:v>0.05</c:v>
                </c:pt>
                <c:pt idx="18" formatCode="0%">
                  <c:v>0.04</c:v>
                </c:pt>
                <c:pt idx="19" formatCode="0%">
                  <c:v>0.03</c:v>
                </c:pt>
                <c:pt idx="20" formatCode="0%">
                  <c:v>0.03</c:v>
                </c:pt>
                <c:pt idx="21" formatCode="0%">
                  <c:v>0.01</c:v>
                </c:pt>
                <c:pt idx="22" formatCode="0%">
                  <c:v>0</c:v>
                </c:pt>
                <c:pt idx="23" formatCode="0%">
                  <c:v>0</c:v>
                </c:pt>
                <c:pt idx="24" formatCode="0%">
                  <c:v>0</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60610368"/>
        <c:axId val="-60608592"/>
      </c:barChart>
      <c:catAx>
        <c:axId val="-6061036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08592"/>
        <c:crosses val="autoZero"/>
        <c:auto val="1"/>
        <c:lblAlgn val="ctr"/>
        <c:lblOffset val="0"/>
        <c:noMultiLvlLbl val="0"/>
      </c:catAx>
      <c:valAx>
        <c:axId val="-60608592"/>
        <c:scaling>
          <c:orientation val="minMax"/>
          <c:max val="1"/>
        </c:scaling>
        <c:delete val="1"/>
        <c:axPos val="t"/>
        <c:numFmt formatCode="0%" sourceLinked="1"/>
        <c:majorTickMark val="out"/>
        <c:minorTickMark val="none"/>
        <c:tickLblPos val="nextTo"/>
        <c:crossAx val="-60610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G-8 Countries</c:v>
                </c:pt>
                <c:pt idx="4">
                  <c:v>Europe</c:v>
                </c:pt>
                <c:pt idx="5">
                  <c:v>APAC</c:v>
                </c:pt>
                <c:pt idx="6">
                  <c:v>Middle East/Africa</c:v>
                </c:pt>
                <c:pt idx="7">
                  <c:v>North America</c:v>
                </c:pt>
                <c:pt idx="8">
                  <c:v>LATAM</c:v>
                </c:pt>
              </c:strCache>
            </c:strRef>
          </c:cat>
          <c:val>
            <c:numRef>
              <c:f>Sheet1!$B$2:$B$10</c:f>
              <c:numCache>
                <c:formatCode>General</c:formatCode>
                <c:ptCount val="9"/>
                <c:pt idx="0" formatCode="0%">
                  <c:v>7.0000000000000007E-2</c:v>
                </c:pt>
                <c:pt idx="2" formatCode="0%">
                  <c:v>0.1</c:v>
                </c:pt>
                <c:pt idx="3" formatCode="0%">
                  <c:v>0.09</c:v>
                </c:pt>
                <c:pt idx="4" formatCode="0%">
                  <c:v>0.08</c:v>
                </c:pt>
                <c:pt idx="5" formatCode="0%">
                  <c:v>0.08</c:v>
                </c:pt>
                <c:pt idx="6" formatCode="0%">
                  <c:v>0.06</c:v>
                </c:pt>
                <c:pt idx="7" formatCode="0%">
                  <c:v>0.04</c:v>
                </c:pt>
                <c:pt idx="8" formatCode="0%">
                  <c:v>0.03</c:v>
                </c:pt>
              </c:numCache>
            </c:numRef>
          </c:val>
          <c:extLst>
            <c:ext xmlns:c16="http://schemas.microsoft.com/office/drawing/2014/chart" uri="{C3380CC4-5D6E-409C-BE32-E72D297353CC}">
              <c16:uniqueId val="{00000000-F19B-414B-9179-0C222E7F0686}"/>
            </c:ext>
          </c:extLst>
        </c:ser>
        <c:dLbls>
          <c:showLegendKey val="0"/>
          <c:showVal val="0"/>
          <c:showCatName val="0"/>
          <c:showSerName val="0"/>
          <c:showPercent val="0"/>
          <c:showBubbleSize val="0"/>
        </c:dLbls>
        <c:gapWidth val="94"/>
        <c:axId val="-61209120"/>
        <c:axId val="-61481088"/>
      </c:barChart>
      <c:catAx>
        <c:axId val="-61209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481088"/>
        <c:crosses val="autoZero"/>
        <c:auto val="1"/>
        <c:lblAlgn val="ctr"/>
        <c:lblOffset val="0"/>
        <c:noMultiLvlLbl val="0"/>
      </c:catAx>
      <c:valAx>
        <c:axId val="-61481088"/>
        <c:scaling>
          <c:orientation val="minMax"/>
          <c:max val="1"/>
        </c:scaling>
        <c:delete val="1"/>
        <c:axPos val="t"/>
        <c:numFmt formatCode="0%" sourceLinked="1"/>
        <c:majorTickMark val="none"/>
        <c:minorTickMark val="none"/>
        <c:tickLblPos val="nextTo"/>
        <c:crossAx val="-6120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0</c:v>
                </c:pt>
              </c:strCache>
            </c:strRef>
          </c:tx>
          <c:spPr>
            <a:solidFill>
              <a:schemeClr val="tx2"/>
            </a:solidFill>
            <a:ln>
              <a:solidFill>
                <a:schemeClr val="bg1"/>
              </a:solidFill>
            </a:ln>
            <a:effectLst/>
          </c:spPr>
          <c:invertIfNegative val="0"/>
          <c:dLbls>
            <c:dLbl>
              <c:idx val="0"/>
              <c:layout>
                <c:manualLayout>
                  <c:x val="1.1574074074074099E-2"/>
                  <c:y val="-2.35367824784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D3-45D8-9FD3-B76B30D0AB00}"/>
                </c:ext>
              </c:extLst>
            </c:dLbl>
            <c:dLbl>
              <c:idx val="2"/>
              <c:delete val="1"/>
              <c:extLst>
                <c:ext xmlns:c15="http://schemas.microsoft.com/office/drawing/2012/chart" uri="{CE6537A1-D6FC-4f65-9D91-7224C49458BB}"/>
                <c:ext xmlns:c16="http://schemas.microsoft.com/office/drawing/2014/chart" uri="{C3380CC4-5D6E-409C-BE32-E72D297353CC}">
                  <c16:uniqueId val="{00000002-B1D3-45D8-9FD3-B76B30D0AB00}"/>
                </c:ext>
              </c:extLst>
            </c:dLbl>
            <c:dLbl>
              <c:idx val="3"/>
              <c:delete val="1"/>
              <c:extLst>
                <c:ext xmlns:c15="http://schemas.microsoft.com/office/drawing/2012/chart" uri="{CE6537A1-D6FC-4f65-9D91-7224C49458BB}"/>
                <c:ext xmlns:c16="http://schemas.microsoft.com/office/drawing/2014/chart" uri="{C3380CC4-5D6E-409C-BE32-E72D297353CC}">
                  <c16:uniqueId val="{00000003-B1D3-45D8-9FD3-B76B30D0AB00}"/>
                </c:ext>
              </c:extLst>
            </c:dLbl>
            <c:dLbl>
              <c:idx val="4"/>
              <c:delete val="1"/>
              <c:extLst>
                <c:ext xmlns:c15="http://schemas.microsoft.com/office/drawing/2012/chart" uri="{CE6537A1-D6FC-4f65-9D91-7224C49458BB}"/>
                <c:ext xmlns:c16="http://schemas.microsoft.com/office/drawing/2014/chart" uri="{C3380CC4-5D6E-409C-BE32-E72D297353CC}">
                  <c16:uniqueId val="{00000004-B1D3-45D8-9FD3-B76B30D0AB00}"/>
                </c:ext>
              </c:extLst>
            </c:dLbl>
            <c:dLbl>
              <c:idx val="5"/>
              <c:delete val="1"/>
              <c:extLst>
                <c:ext xmlns:c15="http://schemas.microsoft.com/office/drawing/2012/chart" uri="{CE6537A1-D6FC-4f65-9D91-7224C49458BB}"/>
                <c:ext xmlns:c16="http://schemas.microsoft.com/office/drawing/2014/chart" uri="{C3380CC4-5D6E-409C-BE32-E72D297353CC}">
                  <c16:uniqueId val="{00000006-B1D3-45D8-9FD3-B76B30D0AB00}"/>
                </c:ext>
              </c:extLst>
            </c:dLbl>
            <c:dLbl>
              <c:idx val="6"/>
              <c:layout>
                <c:manualLayout>
                  <c:x val="1.1574074074074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D3-45D8-9FD3-B76B30D0AB00}"/>
                </c:ext>
              </c:extLst>
            </c:dLbl>
            <c:dLbl>
              <c:idx val="8"/>
              <c:delete val="1"/>
              <c:extLst>
                <c:ext xmlns:c15="http://schemas.microsoft.com/office/drawing/2012/chart" uri="{CE6537A1-D6FC-4f65-9D91-7224C49458BB}"/>
                <c:ext xmlns:c16="http://schemas.microsoft.com/office/drawing/2014/chart" uri="{C3380CC4-5D6E-409C-BE32-E72D297353CC}">
                  <c16:uniqueId val="{00000008-B1D3-45D8-9FD3-B76B30D0AB00}"/>
                </c:ext>
              </c:extLst>
            </c:dLbl>
            <c:dLbl>
              <c:idx val="10"/>
              <c:delete val="1"/>
              <c:extLst>
                <c:ext xmlns:c15="http://schemas.microsoft.com/office/drawing/2012/chart" uri="{CE6537A1-D6FC-4f65-9D91-7224C49458BB}"/>
                <c:ext xmlns:c16="http://schemas.microsoft.com/office/drawing/2014/chart" uri="{C3380CC4-5D6E-409C-BE32-E72D297353CC}">
                  <c16:uniqueId val="{00000009-B1D3-45D8-9FD3-B76B30D0AB00}"/>
                </c:ext>
              </c:extLst>
            </c:dLbl>
            <c:dLbl>
              <c:idx val="11"/>
              <c:delete val="1"/>
              <c:extLst>
                <c:ext xmlns:c15="http://schemas.microsoft.com/office/drawing/2012/chart" uri="{CE6537A1-D6FC-4f65-9D91-7224C49458BB}"/>
                <c:ext xmlns:c16="http://schemas.microsoft.com/office/drawing/2014/chart" uri="{C3380CC4-5D6E-409C-BE32-E72D297353CC}">
                  <c16:uniqueId val="{0000000A-B1D3-45D8-9FD3-B76B30D0AB00}"/>
                </c:ext>
              </c:extLst>
            </c:dLbl>
            <c:dLbl>
              <c:idx val="12"/>
              <c:delete val="1"/>
              <c:extLst>
                <c:ext xmlns:c15="http://schemas.microsoft.com/office/drawing/2012/chart" uri="{CE6537A1-D6FC-4f65-9D91-7224C49458BB}"/>
                <c:ext xmlns:c16="http://schemas.microsoft.com/office/drawing/2014/chart" uri="{C3380CC4-5D6E-409C-BE32-E72D297353CC}">
                  <c16:uniqueId val="{0000000B-B1D3-45D8-9FD3-B76B30D0AB00}"/>
                </c:ext>
              </c:extLst>
            </c:dLbl>
            <c:dLbl>
              <c:idx val="13"/>
              <c:delete val="1"/>
              <c:extLst>
                <c:ext xmlns:c15="http://schemas.microsoft.com/office/drawing/2012/chart" uri="{CE6537A1-D6FC-4f65-9D91-7224C49458BB}"/>
                <c:ext xmlns:c16="http://schemas.microsoft.com/office/drawing/2014/chart" uri="{C3380CC4-5D6E-409C-BE32-E72D297353CC}">
                  <c16:uniqueId val="{0000000C-B1D3-45D8-9FD3-B76B30D0AB00}"/>
                </c:ext>
              </c:extLst>
            </c:dLbl>
            <c:dLbl>
              <c:idx val="14"/>
              <c:delete val="1"/>
              <c:extLst>
                <c:ext xmlns:c15="http://schemas.microsoft.com/office/drawing/2012/chart" uri="{CE6537A1-D6FC-4f65-9D91-7224C49458BB}"/>
                <c:ext xmlns:c16="http://schemas.microsoft.com/office/drawing/2014/chart" uri="{C3380CC4-5D6E-409C-BE32-E72D297353CC}">
                  <c16:uniqueId val="{0000000D-B1D3-45D8-9FD3-B76B30D0AB00}"/>
                </c:ext>
              </c:extLst>
            </c:dLbl>
            <c:dLbl>
              <c:idx val="15"/>
              <c:delete val="1"/>
              <c:extLst>
                <c:ext xmlns:c15="http://schemas.microsoft.com/office/drawing/2012/chart" uri="{CE6537A1-D6FC-4f65-9D91-7224C49458BB}"/>
                <c:ext xmlns:c16="http://schemas.microsoft.com/office/drawing/2014/chart" uri="{C3380CC4-5D6E-409C-BE32-E72D297353CC}">
                  <c16:uniqueId val="{0000000E-B1D3-45D8-9FD3-B76B30D0AB00}"/>
                </c:ext>
              </c:extLst>
            </c:dLbl>
            <c:dLbl>
              <c:idx val="16"/>
              <c:delete val="1"/>
              <c:extLst>
                <c:ext xmlns:c15="http://schemas.microsoft.com/office/drawing/2012/chart" uri="{CE6537A1-D6FC-4f65-9D91-7224C49458BB}"/>
                <c:ext xmlns:c16="http://schemas.microsoft.com/office/drawing/2014/chart" uri="{C3380CC4-5D6E-409C-BE32-E72D297353CC}">
                  <c16:uniqueId val="{0000000F-B1D3-45D8-9FD3-B76B30D0AB00}"/>
                </c:ext>
              </c:extLst>
            </c:dLbl>
            <c:dLbl>
              <c:idx val="17"/>
              <c:layout>
                <c:manualLayout>
                  <c:x val="8.26719576719575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1D3-45D8-9FD3-B76B30D0AB00}"/>
                </c:ext>
              </c:extLst>
            </c:dLbl>
            <c:dLbl>
              <c:idx val="18"/>
              <c:delete val="1"/>
              <c:extLst>
                <c:ext xmlns:c15="http://schemas.microsoft.com/office/drawing/2012/chart" uri="{CE6537A1-D6FC-4f65-9D91-7224C49458BB}"/>
                <c:ext xmlns:c16="http://schemas.microsoft.com/office/drawing/2014/chart" uri="{C3380CC4-5D6E-409C-BE32-E72D297353CC}">
                  <c16:uniqueId val="{00000011-B1D3-45D8-9FD3-B76B30D0AB00}"/>
                </c:ext>
              </c:extLst>
            </c:dLbl>
            <c:dLbl>
              <c:idx val="19"/>
              <c:delete val="1"/>
              <c:extLst>
                <c:ext xmlns:c15="http://schemas.microsoft.com/office/drawing/2012/chart" uri="{CE6537A1-D6FC-4f65-9D91-7224C49458BB}"/>
                <c:ext xmlns:c16="http://schemas.microsoft.com/office/drawing/2014/chart" uri="{C3380CC4-5D6E-409C-BE32-E72D297353CC}">
                  <c16:uniqueId val="{00000012-B1D3-45D8-9FD3-B76B30D0AB00}"/>
                </c:ext>
              </c:extLst>
            </c:dLbl>
            <c:dLbl>
              <c:idx val="21"/>
              <c:delete val="1"/>
              <c:extLst>
                <c:ext xmlns:c15="http://schemas.microsoft.com/office/drawing/2012/chart" uri="{CE6537A1-D6FC-4f65-9D91-7224C49458BB}"/>
                <c:ext xmlns:c16="http://schemas.microsoft.com/office/drawing/2014/chart" uri="{C3380CC4-5D6E-409C-BE32-E72D297353CC}">
                  <c16:uniqueId val="{00000013-B1D3-45D8-9FD3-B76B30D0AB00}"/>
                </c:ext>
              </c:extLst>
            </c:dLbl>
            <c:dLbl>
              <c:idx val="22"/>
              <c:layout>
                <c:manualLayout>
                  <c:x val="1.1574074074074099E-2"/>
                  <c:y val="2.35414164331154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093915343915399E-2"/>
                      <c:h val="5.5579096045197701E-2"/>
                    </c:manualLayout>
                  </c15:layout>
                </c:ext>
                <c:ext xmlns:c16="http://schemas.microsoft.com/office/drawing/2014/chart" uri="{C3380CC4-5D6E-409C-BE32-E72D297353CC}">
                  <c16:uniqueId val="{00000015-B1D3-45D8-9FD3-B76B30D0AB00}"/>
                </c:ext>
              </c:extLst>
            </c:dLbl>
            <c:dLbl>
              <c:idx val="23"/>
              <c:delete val="1"/>
              <c:extLst>
                <c:ext xmlns:c15="http://schemas.microsoft.com/office/drawing/2012/chart" uri="{CE6537A1-D6FC-4f65-9D91-7224C49458BB}"/>
                <c:ext xmlns:c16="http://schemas.microsoft.com/office/drawing/2014/chart" uri="{C3380CC4-5D6E-409C-BE32-E72D297353CC}">
                  <c16:uniqueId val="{00000029-B1D3-45D8-9FD3-B76B30D0AB00}"/>
                </c:ext>
              </c:extLst>
            </c:dLbl>
            <c:dLbl>
              <c:idx val="24"/>
              <c:delete val="1"/>
              <c:extLst>
                <c:ext xmlns:c15="http://schemas.microsoft.com/office/drawing/2012/chart" uri="{CE6537A1-D6FC-4f65-9D91-7224C49458BB}"/>
                <c:ext xmlns:c16="http://schemas.microsoft.com/office/drawing/2014/chart" uri="{C3380CC4-5D6E-409C-BE32-E72D297353CC}">
                  <c16:uniqueId val="{0000001D-B1D3-45D8-9FD3-B76B30D0AB00}"/>
                </c:ext>
              </c:extLst>
            </c:dLbl>
            <c:dLbl>
              <c:idx val="25"/>
              <c:delete val="1"/>
              <c:extLst>
                <c:ext xmlns:c15="http://schemas.microsoft.com/office/drawing/2012/chart" uri="{CE6537A1-D6FC-4f65-9D91-7224C49458BB}"/>
                <c:ext xmlns:c16="http://schemas.microsoft.com/office/drawing/2014/chart" uri="{C3380CC4-5D6E-409C-BE32-E72D297353CC}">
                  <c16:uniqueId val="{0000001A-B1D3-45D8-9FD3-B76B30D0AB00}"/>
                </c:ext>
              </c:extLst>
            </c:dLbl>
            <c:dLbl>
              <c:idx val="26"/>
              <c:delete val="1"/>
              <c:extLst>
                <c:ext xmlns:c15="http://schemas.microsoft.com/office/drawing/2012/chart" uri="{CE6537A1-D6FC-4f65-9D91-7224C49458BB}"/>
                <c:ext xmlns:c16="http://schemas.microsoft.com/office/drawing/2014/chart" uri="{C3380CC4-5D6E-409C-BE32-E72D297353CC}">
                  <c16:uniqueId val="{00000019-B1D3-45D8-9FD3-B76B30D0AB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Australia</c:v>
                </c:pt>
                <c:pt idx="4">
                  <c:v>France</c:v>
                </c:pt>
                <c:pt idx="5">
                  <c:v>Germany</c:v>
                </c:pt>
                <c:pt idx="6">
                  <c:v>US</c:v>
                </c:pt>
                <c:pt idx="7">
                  <c:v>Canada</c:v>
                </c:pt>
                <c:pt idx="8">
                  <c:v>Brazil</c:v>
                </c:pt>
                <c:pt idx="9">
                  <c:v>Great Britain</c:v>
                </c:pt>
                <c:pt idx="10">
                  <c:v>Egypt</c:v>
                </c:pt>
                <c:pt idx="11">
                  <c:v>China</c:v>
                </c:pt>
                <c:pt idx="12">
                  <c:v>Poland</c:v>
                </c:pt>
                <c:pt idx="13">
                  <c:v>Nigeria</c:v>
                </c:pt>
                <c:pt idx="14">
                  <c:v>Turkey</c:v>
                </c:pt>
                <c:pt idx="15">
                  <c:v>Kenya</c:v>
                </c:pt>
                <c:pt idx="16">
                  <c:v>Hong Kong (China)</c:v>
                </c:pt>
                <c:pt idx="17">
                  <c:v>India</c:v>
                </c:pt>
                <c:pt idx="18">
                  <c:v>South Africa</c:v>
                </c:pt>
                <c:pt idx="19">
                  <c:v>Sweden</c:v>
                </c:pt>
                <c:pt idx="20">
                  <c:v>Japan</c:v>
                </c:pt>
                <c:pt idx="21">
                  <c:v>Mexico</c:v>
                </c:pt>
                <c:pt idx="22">
                  <c:v>Pakistan</c:v>
                </c:pt>
                <c:pt idx="23">
                  <c:v>Indonesia</c:v>
                </c:pt>
                <c:pt idx="24">
                  <c:v>South Korea</c:v>
                </c:pt>
                <c:pt idx="25">
                  <c:v>Pakistan</c:v>
                </c:pt>
              </c:strCache>
            </c:strRef>
          </c:cat>
          <c:val>
            <c:numRef>
              <c:f>Sheet1!$B$2:$B$27</c:f>
              <c:numCache>
                <c:formatCode>General</c:formatCode>
                <c:ptCount val="26"/>
                <c:pt idx="0" formatCode="0%">
                  <c:v>0.01</c:v>
                </c:pt>
                <c:pt idx="2" formatCode="0%">
                  <c:v>0</c:v>
                </c:pt>
                <c:pt idx="3" formatCode="0%">
                  <c:v>0</c:v>
                </c:pt>
                <c:pt idx="4" formatCode="0%">
                  <c:v>0</c:v>
                </c:pt>
                <c:pt idx="5" formatCode="0%">
                  <c:v>0</c:v>
                </c:pt>
                <c:pt idx="6" formatCode="0%">
                  <c:v>0.01</c:v>
                </c:pt>
                <c:pt idx="7" formatCode="0%">
                  <c:v>0.03</c:v>
                </c:pt>
                <c:pt idx="8" formatCode="0%">
                  <c:v>0</c:v>
                </c:pt>
                <c:pt idx="9" formatCode="0%">
                  <c:v>0.23</c:v>
                </c:pt>
                <c:pt idx="10" formatCode="0%">
                  <c:v>0</c:v>
                </c:pt>
                <c:pt idx="11" formatCode="0%">
                  <c:v>0</c:v>
                </c:pt>
                <c:pt idx="12" formatCode="0%">
                  <c:v>0</c:v>
                </c:pt>
                <c:pt idx="13" formatCode="0%">
                  <c:v>0</c:v>
                </c:pt>
                <c:pt idx="14" formatCode="0%">
                  <c:v>0</c:v>
                </c:pt>
                <c:pt idx="15" formatCode="0%">
                  <c:v>0</c:v>
                </c:pt>
                <c:pt idx="16" formatCode="0%">
                  <c:v>0</c:v>
                </c:pt>
                <c:pt idx="17" formatCode="0%">
                  <c:v>0.02</c:v>
                </c:pt>
                <c:pt idx="18" formatCode="0%">
                  <c:v>0</c:v>
                </c:pt>
                <c:pt idx="19" formatCode="0%">
                  <c:v>0</c:v>
                </c:pt>
                <c:pt idx="20" formatCode="0%">
                  <c:v>0.12</c:v>
                </c:pt>
                <c:pt idx="21" formatCode="0%">
                  <c:v>0</c:v>
                </c:pt>
                <c:pt idx="22" formatCode="0%">
                  <c:v>0.01</c:v>
                </c:pt>
                <c:pt idx="23" formatCode="0%">
                  <c:v>0</c:v>
                </c:pt>
                <c:pt idx="24" formatCode="0%">
                  <c:v>0</c:v>
                </c:pt>
                <c:pt idx="25" formatCode="0%">
                  <c:v>0</c:v>
                </c:pt>
              </c:numCache>
            </c:numRef>
          </c:val>
          <c:extLst>
            <c:ext xmlns:c16="http://schemas.microsoft.com/office/drawing/2014/chart" uri="{C3380CC4-5D6E-409C-BE32-E72D297353CC}">
              <c16:uniqueId val="{00000000-518D-4B6A-9E5F-DC7C2E987A33}"/>
            </c:ext>
          </c:extLst>
        </c:ser>
        <c:ser>
          <c:idx val="1"/>
          <c:order val="1"/>
          <c:tx>
            <c:strRef>
              <c:f>Sheet1!$C$1</c:f>
              <c:strCache>
                <c:ptCount val="1"/>
                <c:pt idx="0">
                  <c:v>1-499</c:v>
                </c:pt>
              </c:strCache>
            </c:strRef>
          </c:tx>
          <c:spPr>
            <a:solidFill>
              <a:schemeClr val="tx2">
                <a:lumMod val="60000"/>
                <a:lumOff val="40000"/>
              </a:schemeClr>
            </a:solidFill>
            <a:ln>
              <a:solidFill>
                <a:schemeClr val="bg1"/>
              </a:solidFill>
            </a:ln>
            <a:effectLst/>
          </c:spPr>
          <c:invertIfNegative val="0"/>
          <c:dLbls>
            <c:dLbl>
              <c:idx val="22"/>
              <c:layout>
                <c:manualLayout>
                  <c:x val="2.48015873015873E-2"/>
                  <c:y val="2.3548830760562601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093915343915399E-2"/>
                      <c:h val="5.5579096045197701E-2"/>
                    </c:manualLayout>
                  </c15:layout>
                </c:ext>
                <c:ext xmlns:c16="http://schemas.microsoft.com/office/drawing/2014/chart" uri="{C3380CC4-5D6E-409C-BE32-E72D297353CC}">
                  <c16:uniqueId val="{00000014-B1D3-45D8-9FD3-B76B30D0AB00}"/>
                </c:ext>
              </c:extLst>
            </c:dLbl>
            <c:dLbl>
              <c:idx val="23"/>
              <c:layout>
                <c:manualLayout>
                  <c:x val="-1.5156350485738101E-17"/>
                  <c:y val="3.707163722315530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1D3-45D8-9FD3-B76B30D0AB00}"/>
                </c:ext>
              </c:extLst>
            </c:dLbl>
            <c:dLbl>
              <c:idx val="24"/>
              <c:delete val="1"/>
              <c:extLst>
                <c:ext xmlns:c15="http://schemas.microsoft.com/office/drawing/2012/chart" uri="{CE6537A1-D6FC-4f65-9D91-7224C49458BB}"/>
                <c:ext xmlns:c16="http://schemas.microsoft.com/office/drawing/2014/chart" uri="{C3380CC4-5D6E-409C-BE32-E72D297353CC}">
                  <c16:uniqueId val="{0000001C-B1D3-45D8-9FD3-B76B30D0AB00}"/>
                </c:ext>
              </c:extLst>
            </c:dLbl>
            <c:dLbl>
              <c:idx val="25"/>
              <c:delete val="1"/>
              <c:extLst>
                <c:ext xmlns:c15="http://schemas.microsoft.com/office/drawing/2012/chart" uri="{CE6537A1-D6FC-4f65-9D91-7224C49458BB}"/>
                <c:ext xmlns:c16="http://schemas.microsoft.com/office/drawing/2014/chart" uri="{C3380CC4-5D6E-409C-BE32-E72D297353CC}">
                  <c16:uniqueId val="{00000017-B1D3-45D8-9FD3-B76B30D0AB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Australia</c:v>
                </c:pt>
                <c:pt idx="4">
                  <c:v>France</c:v>
                </c:pt>
                <c:pt idx="5">
                  <c:v>Germany</c:v>
                </c:pt>
                <c:pt idx="6">
                  <c:v>US</c:v>
                </c:pt>
                <c:pt idx="7">
                  <c:v>Canada</c:v>
                </c:pt>
                <c:pt idx="8">
                  <c:v>Brazil</c:v>
                </c:pt>
                <c:pt idx="9">
                  <c:v>Great Britain</c:v>
                </c:pt>
                <c:pt idx="10">
                  <c:v>Egypt</c:v>
                </c:pt>
                <c:pt idx="11">
                  <c:v>China</c:v>
                </c:pt>
                <c:pt idx="12">
                  <c:v>Poland</c:v>
                </c:pt>
                <c:pt idx="13">
                  <c:v>Nigeria</c:v>
                </c:pt>
                <c:pt idx="14">
                  <c:v>Turkey</c:v>
                </c:pt>
                <c:pt idx="15">
                  <c:v>Kenya</c:v>
                </c:pt>
                <c:pt idx="16">
                  <c:v>Hong Kong (China)</c:v>
                </c:pt>
                <c:pt idx="17">
                  <c:v>India</c:v>
                </c:pt>
                <c:pt idx="18">
                  <c:v>South Africa</c:v>
                </c:pt>
                <c:pt idx="19">
                  <c:v>Sweden</c:v>
                </c:pt>
                <c:pt idx="20">
                  <c:v>Japan</c:v>
                </c:pt>
                <c:pt idx="21">
                  <c:v>Mexico</c:v>
                </c:pt>
                <c:pt idx="22">
                  <c:v>Pakistan</c:v>
                </c:pt>
                <c:pt idx="23">
                  <c:v>Indonesia</c:v>
                </c:pt>
                <c:pt idx="24">
                  <c:v>South Korea</c:v>
                </c:pt>
                <c:pt idx="25">
                  <c:v>Pakistan</c:v>
                </c:pt>
              </c:strCache>
            </c:strRef>
          </c:cat>
          <c:val>
            <c:numRef>
              <c:f>Sheet1!$C$2:$C$27</c:f>
              <c:numCache>
                <c:formatCode>General</c:formatCode>
                <c:ptCount val="26"/>
                <c:pt idx="0" formatCode="0%">
                  <c:v>0.51</c:v>
                </c:pt>
                <c:pt idx="2" formatCode="0%">
                  <c:v>1</c:v>
                </c:pt>
                <c:pt idx="3" formatCode="0%">
                  <c:v>0.91</c:v>
                </c:pt>
                <c:pt idx="4" formatCode="0%">
                  <c:v>0.91</c:v>
                </c:pt>
                <c:pt idx="5" formatCode="0%">
                  <c:v>0.91</c:v>
                </c:pt>
                <c:pt idx="6" formatCode="0%">
                  <c:v>0.85</c:v>
                </c:pt>
                <c:pt idx="7" formatCode="0%">
                  <c:v>0.79</c:v>
                </c:pt>
                <c:pt idx="8" formatCode="0%">
                  <c:v>0.77</c:v>
                </c:pt>
                <c:pt idx="9" formatCode="0%">
                  <c:v>0.77</c:v>
                </c:pt>
                <c:pt idx="10" formatCode="0%">
                  <c:v>0.77</c:v>
                </c:pt>
                <c:pt idx="11" formatCode="0%">
                  <c:v>0.76</c:v>
                </c:pt>
                <c:pt idx="12" formatCode="0%">
                  <c:v>0.72</c:v>
                </c:pt>
                <c:pt idx="13" formatCode="0%">
                  <c:v>0.67</c:v>
                </c:pt>
                <c:pt idx="14" formatCode="0%">
                  <c:v>0.61</c:v>
                </c:pt>
                <c:pt idx="15" formatCode="0%">
                  <c:v>0.44</c:v>
                </c:pt>
                <c:pt idx="16" formatCode="0%">
                  <c:v>0.38</c:v>
                </c:pt>
                <c:pt idx="17" formatCode="0%">
                  <c:v>0.26</c:v>
                </c:pt>
                <c:pt idx="18" formatCode="0%">
                  <c:v>0.24</c:v>
                </c:pt>
                <c:pt idx="19" formatCode="0%">
                  <c:v>0.24</c:v>
                </c:pt>
                <c:pt idx="20" formatCode="0%">
                  <c:v>0.19</c:v>
                </c:pt>
                <c:pt idx="21" formatCode="0%">
                  <c:v>0.15</c:v>
                </c:pt>
                <c:pt idx="22" formatCode="0%">
                  <c:v>0.03</c:v>
                </c:pt>
                <c:pt idx="23" formatCode="0%">
                  <c:v>0.02</c:v>
                </c:pt>
                <c:pt idx="24" formatCode="0%">
                  <c:v>0</c:v>
                </c:pt>
                <c:pt idx="25" formatCode="0%">
                  <c:v>0</c:v>
                </c:pt>
              </c:numCache>
            </c:numRef>
          </c:val>
          <c:extLst>
            <c:ext xmlns:c16="http://schemas.microsoft.com/office/drawing/2014/chart" uri="{C3380CC4-5D6E-409C-BE32-E72D297353CC}">
              <c16:uniqueId val="{00000001-518D-4B6A-9E5F-DC7C2E987A33}"/>
            </c:ext>
          </c:extLst>
        </c:ser>
        <c:ser>
          <c:idx val="2"/>
          <c:order val="2"/>
          <c:tx>
            <c:strRef>
              <c:f>Sheet1!$D$1</c:f>
              <c:strCache>
                <c:ptCount val="1"/>
                <c:pt idx="0">
                  <c:v>500-999</c:v>
                </c:pt>
              </c:strCache>
            </c:strRef>
          </c:tx>
          <c:spPr>
            <a:solidFill>
              <a:schemeClr val="accent1"/>
            </a:solidFill>
            <a:ln>
              <a:solidFill>
                <a:schemeClr val="bg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B1D3-45D8-9FD3-B76B30D0AB00}"/>
                </c:ext>
              </c:extLst>
            </c:dLbl>
            <c:dLbl>
              <c:idx val="3"/>
              <c:delete val="1"/>
              <c:extLst>
                <c:ext xmlns:c15="http://schemas.microsoft.com/office/drawing/2012/chart" uri="{CE6537A1-D6FC-4f65-9D91-7224C49458BB}"/>
                <c:ext xmlns:c16="http://schemas.microsoft.com/office/drawing/2014/chart" uri="{C3380CC4-5D6E-409C-BE32-E72D297353CC}">
                  <c16:uniqueId val="{00000026-B1D3-45D8-9FD3-B76B30D0AB00}"/>
                </c:ext>
              </c:extLst>
            </c:dLbl>
            <c:dLbl>
              <c:idx val="4"/>
              <c:delete val="1"/>
              <c:extLst>
                <c:ext xmlns:c15="http://schemas.microsoft.com/office/drawing/2012/chart" uri="{CE6537A1-D6FC-4f65-9D91-7224C49458BB}"/>
                <c:ext xmlns:c16="http://schemas.microsoft.com/office/drawing/2014/chart" uri="{C3380CC4-5D6E-409C-BE32-E72D297353CC}">
                  <c16:uniqueId val="{00000025-B1D3-45D8-9FD3-B76B30D0AB00}"/>
                </c:ext>
              </c:extLst>
            </c:dLbl>
            <c:dLbl>
              <c:idx val="7"/>
              <c:delete val="1"/>
              <c:extLst>
                <c:ext xmlns:c15="http://schemas.microsoft.com/office/drawing/2012/chart" uri="{CE6537A1-D6FC-4f65-9D91-7224C49458BB}"/>
                <c:ext xmlns:c16="http://schemas.microsoft.com/office/drawing/2014/chart" uri="{C3380CC4-5D6E-409C-BE32-E72D297353CC}">
                  <c16:uniqueId val="{0000001E-B1D3-45D8-9FD3-B76B30D0AB00}"/>
                </c:ext>
              </c:extLst>
            </c:dLbl>
            <c:dLbl>
              <c:idx val="9"/>
              <c:delete val="1"/>
              <c:extLst>
                <c:ext xmlns:c15="http://schemas.microsoft.com/office/drawing/2012/chart" uri="{CE6537A1-D6FC-4f65-9D91-7224C49458BB}"/>
                <c:ext xmlns:c16="http://schemas.microsoft.com/office/drawing/2014/chart" uri="{C3380CC4-5D6E-409C-BE32-E72D297353CC}">
                  <c16:uniqueId val="{00000023-B1D3-45D8-9FD3-B76B30D0AB00}"/>
                </c:ext>
              </c:extLst>
            </c:dLbl>
            <c:dLbl>
              <c:idx val="13"/>
              <c:delete val="1"/>
              <c:extLst>
                <c:ext xmlns:c15="http://schemas.microsoft.com/office/drawing/2012/chart" uri="{CE6537A1-D6FC-4f65-9D91-7224C49458BB}"/>
                <c:ext xmlns:c16="http://schemas.microsoft.com/office/drawing/2014/chart" uri="{C3380CC4-5D6E-409C-BE32-E72D297353CC}">
                  <c16:uniqueId val="{0000001F-B1D3-45D8-9FD3-B76B30D0AB00}"/>
                </c:ext>
              </c:extLst>
            </c:dLbl>
            <c:dLbl>
              <c:idx val="15"/>
              <c:delete val="1"/>
              <c:extLst>
                <c:ext xmlns:c15="http://schemas.microsoft.com/office/drawing/2012/chart" uri="{CE6537A1-D6FC-4f65-9D91-7224C49458BB}"/>
                <c:ext xmlns:c16="http://schemas.microsoft.com/office/drawing/2014/chart" uri="{C3380CC4-5D6E-409C-BE32-E72D297353CC}">
                  <c16:uniqueId val="{00000021-B1D3-45D8-9FD3-B76B30D0AB00}"/>
                </c:ext>
              </c:extLst>
            </c:dLbl>
            <c:dLbl>
              <c:idx val="20"/>
              <c:delete val="1"/>
              <c:extLst>
                <c:ext xmlns:c15="http://schemas.microsoft.com/office/drawing/2012/chart" uri="{CE6537A1-D6FC-4f65-9D91-7224C49458BB}"/>
                <c:ext xmlns:c16="http://schemas.microsoft.com/office/drawing/2014/chart" uri="{C3380CC4-5D6E-409C-BE32-E72D297353CC}">
                  <c16:uniqueId val="{00000020-B1D3-45D8-9FD3-B76B30D0AB00}"/>
                </c:ext>
              </c:extLst>
            </c:dLbl>
            <c:dLbl>
              <c:idx val="23"/>
              <c:layout>
                <c:manualLayout>
                  <c:x val="1.6534391534391499E-2"/>
                  <c:y val="3.707163722315530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1D3-45D8-9FD3-B76B30D0AB00}"/>
                </c:ext>
              </c:extLst>
            </c:dLbl>
            <c:dLbl>
              <c:idx val="24"/>
              <c:delete val="1"/>
              <c:extLst>
                <c:ext xmlns:c15="http://schemas.microsoft.com/office/drawing/2012/chart" uri="{CE6537A1-D6FC-4f65-9D91-7224C49458BB}"/>
                <c:ext xmlns:c16="http://schemas.microsoft.com/office/drawing/2014/chart" uri="{C3380CC4-5D6E-409C-BE32-E72D297353CC}">
                  <c16:uniqueId val="{0000001B-B1D3-45D8-9FD3-B76B30D0AB00}"/>
                </c:ext>
              </c:extLst>
            </c:dLbl>
            <c:dLbl>
              <c:idx val="25"/>
              <c:delete val="1"/>
              <c:extLst>
                <c:ext xmlns:c15="http://schemas.microsoft.com/office/drawing/2012/chart" uri="{CE6537A1-D6FC-4f65-9D91-7224C49458BB}"/>
                <c:ext xmlns:c16="http://schemas.microsoft.com/office/drawing/2014/chart" uri="{C3380CC4-5D6E-409C-BE32-E72D297353CC}">
                  <c16:uniqueId val="{00000016-B1D3-45D8-9FD3-B76B30D0AB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Australia</c:v>
                </c:pt>
                <c:pt idx="4">
                  <c:v>France</c:v>
                </c:pt>
                <c:pt idx="5">
                  <c:v>Germany</c:v>
                </c:pt>
                <c:pt idx="6">
                  <c:v>US</c:v>
                </c:pt>
                <c:pt idx="7">
                  <c:v>Canada</c:v>
                </c:pt>
                <c:pt idx="8">
                  <c:v>Brazil</c:v>
                </c:pt>
                <c:pt idx="9">
                  <c:v>Great Britain</c:v>
                </c:pt>
                <c:pt idx="10">
                  <c:v>Egypt</c:v>
                </c:pt>
                <c:pt idx="11">
                  <c:v>China</c:v>
                </c:pt>
                <c:pt idx="12">
                  <c:v>Poland</c:v>
                </c:pt>
                <c:pt idx="13">
                  <c:v>Nigeria</c:v>
                </c:pt>
                <c:pt idx="14">
                  <c:v>Turkey</c:v>
                </c:pt>
                <c:pt idx="15">
                  <c:v>Kenya</c:v>
                </c:pt>
                <c:pt idx="16">
                  <c:v>Hong Kong (China)</c:v>
                </c:pt>
                <c:pt idx="17">
                  <c:v>India</c:v>
                </c:pt>
                <c:pt idx="18">
                  <c:v>South Africa</c:v>
                </c:pt>
                <c:pt idx="19">
                  <c:v>Sweden</c:v>
                </c:pt>
                <c:pt idx="20">
                  <c:v>Japan</c:v>
                </c:pt>
                <c:pt idx="21">
                  <c:v>Mexico</c:v>
                </c:pt>
                <c:pt idx="22">
                  <c:v>Pakistan</c:v>
                </c:pt>
                <c:pt idx="23">
                  <c:v>Indonesia</c:v>
                </c:pt>
                <c:pt idx="24">
                  <c:v>South Korea</c:v>
                </c:pt>
                <c:pt idx="25">
                  <c:v>Pakistan</c:v>
                </c:pt>
              </c:strCache>
            </c:strRef>
          </c:cat>
          <c:val>
            <c:numRef>
              <c:f>Sheet1!$D$2:$D$27</c:f>
              <c:numCache>
                <c:formatCode>General</c:formatCode>
                <c:ptCount val="26"/>
                <c:pt idx="0" formatCode="0%">
                  <c:v>0.1</c:v>
                </c:pt>
                <c:pt idx="2" formatCode="0%">
                  <c:v>0</c:v>
                </c:pt>
                <c:pt idx="3" formatCode="0%">
                  <c:v>0</c:v>
                </c:pt>
                <c:pt idx="4" formatCode="0%">
                  <c:v>0</c:v>
                </c:pt>
                <c:pt idx="5" formatCode="0%">
                  <c:v>0.09</c:v>
                </c:pt>
                <c:pt idx="6" formatCode="0%">
                  <c:v>0.04</c:v>
                </c:pt>
                <c:pt idx="7" formatCode="0%">
                  <c:v>0</c:v>
                </c:pt>
                <c:pt idx="8" formatCode="0%">
                  <c:v>0.15</c:v>
                </c:pt>
                <c:pt idx="9" formatCode="0%">
                  <c:v>0</c:v>
                </c:pt>
                <c:pt idx="10" formatCode="0%">
                  <c:v>0.14000000000000001</c:v>
                </c:pt>
                <c:pt idx="11" formatCode="0%">
                  <c:v>0.06</c:v>
                </c:pt>
                <c:pt idx="12" formatCode="0%">
                  <c:v>0.13</c:v>
                </c:pt>
                <c:pt idx="13" formatCode="0%">
                  <c:v>0</c:v>
                </c:pt>
                <c:pt idx="14" formatCode="0%">
                  <c:v>0.06</c:v>
                </c:pt>
                <c:pt idx="15" formatCode="0%">
                  <c:v>0</c:v>
                </c:pt>
                <c:pt idx="16" formatCode="0%">
                  <c:v>0.13</c:v>
                </c:pt>
                <c:pt idx="17" formatCode="0%">
                  <c:v>0.18</c:v>
                </c:pt>
                <c:pt idx="18" formatCode="0%">
                  <c:v>0.19</c:v>
                </c:pt>
                <c:pt idx="19" formatCode="0%">
                  <c:v>0.22</c:v>
                </c:pt>
                <c:pt idx="20" formatCode="0%">
                  <c:v>0</c:v>
                </c:pt>
                <c:pt idx="21" formatCode="0%">
                  <c:v>0.1</c:v>
                </c:pt>
                <c:pt idx="22" formatCode="0%">
                  <c:v>0.78</c:v>
                </c:pt>
                <c:pt idx="23" formatCode="0%">
                  <c:v>0.01</c:v>
                </c:pt>
                <c:pt idx="24" formatCode="0%">
                  <c:v>0</c:v>
                </c:pt>
                <c:pt idx="25" formatCode="0%">
                  <c:v>0</c:v>
                </c:pt>
              </c:numCache>
            </c:numRef>
          </c:val>
          <c:extLst>
            <c:ext xmlns:c16="http://schemas.microsoft.com/office/drawing/2014/chart" uri="{C3380CC4-5D6E-409C-BE32-E72D297353CC}">
              <c16:uniqueId val="{00000002-518D-4B6A-9E5F-DC7C2E987A33}"/>
            </c:ext>
          </c:extLst>
        </c:ser>
        <c:ser>
          <c:idx val="3"/>
          <c:order val="3"/>
          <c:tx>
            <c:strRef>
              <c:f>Sheet1!$E$1</c:f>
              <c:strCache>
                <c:ptCount val="1"/>
                <c:pt idx="0">
                  <c:v>1000+</c:v>
                </c:pt>
              </c:strCache>
            </c:strRef>
          </c:tx>
          <c:spPr>
            <a:solidFill>
              <a:schemeClr val="bg1">
                <a:lumMod val="65000"/>
              </a:schemeClr>
            </a:solidFill>
            <a:ln>
              <a:solidFill>
                <a:schemeClr val="bg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1D3-45D8-9FD3-B76B30D0AB00}"/>
                </c:ext>
              </c:extLst>
            </c:dLbl>
            <c:dLbl>
              <c:idx val="5"/>
              <c:delete val="1"/>
              <c:extLst>
                <c:ext xmlns:c15="http://schemas.microsoft.com/office/drawing/2012/chart" uri="{CE6537A1-D6FC-4f65-9D91-7224C49458BB}"/>
                <c:ext xmlns:c16="http://schemas.microsoft.com/office/drawing/2014/chart" uri="{C3380CC4-5D6E-409C-BE32-E72D297353CC}">
                  <c16:uniqueId val="{00000024-B1D3-45D8-9FD3-B76B30D0AB00}"/>
                </c:ext>
              </c:extLst>
            </c:dLbl>
            <c:dLbl>
              <c:idx val="9"/>
              <c:delete val="1"/>
              <c:extLst>
                <c:ext xmlns:c15="http://schemas.microsoft.com/office/drawing/2012/chart" uri="{CE6537A1-D6FC-4f65-9D91-7224C49458BB}"/>
                <c:ext xmlns:c16="http://schemas.microsoft.com/office/drawing/2014/chart" uri="{C3380CC4-5D6E-409C-BE32-E72D297353CC}">
                  <c16:uniqueId val="{00000022-B1D3-45D8-9FD3-B76B30D0AB00}"/>
                </c:ext>
              </c:extLst>
            </c:dLbl>
            <c:dLbl>
              <c:idx val="26"/>
              <c:delete val="1"/>
              <c:extLst>
                <c:ext xmlns:c15="http://schemas.microsoft.com/office/drawing/2012/chart" uri="{CE6537A1-D6FC-4f65-9D91-7224C49458BB}"/>
                <c:ext xmlns:c16="http://schemas.microsoft.com/office/drawing/2014/chart" uri="{C3380CC4-5D6E-409C-BE32-E72D297353CC}">
                  <c16:uniqueId val="{00000018-B1D3-45D8-9FD3-B76B30D0AB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Australia</c:v>
                </c:pt>
                <c:pt idx="4">
                  <c:v>France</c:v>
                </c:pt>
                <c:pt idx="5">
                  <c:v>Germany</c:v>
                </c:pt>
                <c:pt idx="6">
                  <c:v>US</c:v>
                </c:pt>
                <c:pt idx="7">
                  <c:v>Canada</c:v>
                </c:pt>
                <c:pt idx="8">
                  <c:v>Brazil</c:v>
                </c:pt>
                <c:pt idx="9">
                  <c:v>Great Britain</c:v>
                </c:pt>
                <c:pt idx="10">
                  <c:v>Egypt</c:v>
                </c:pt>
                <c:pt idx="11">
                  <c:v>China</c:v>
                </c:pt>
                <c:pt idx="12">
                  <c:v>Poland</c:v>
                </c:pt>
                <c:pt idx="13">
                  <c:v>Nigeria</c:v>
                </c:pt>
                <c:pt idx="14">
                  <c:v>Turkey</c:v>
                </c:pt>
                <c:pt idx="15">
                  <c:v>Kenya</c:v>
                </c:pt>
                <c:pt idx="16">
                  <c:v>Hong Kong (China)</c:v>
                </c:pt>
                <c:pt idx="17">
                  <c:v>India</c:v>
                </c:pt>
                <c:pt idx="18">
                  <c:v>South Africa</c:v>
                </c:pt>
                <c:pt idx="19">
                  <c:v>Sweden</c:v>
                </c:pt>
                <c:pt idx="20">
                  <c:v>Japan</c:v>
                </c:pt>
                <c:pt idx="21">
                  <c:v>Mexico</c:v>
                </c:pt>
                <c:pt idx="22">
                  <c:v>Pakistan</c:v>
                </c:pt>
                <c:pt idx="23">
                  <c:v>Indonesia</c:v>
                </c:pt>
                <c:pt idx="24">
                  <c:v>South Korea</c:v>
                </c:pt>
                <c:pt idx="25">
                  <c:v>Pakistan</c:v>
                </c:pt>
              </c:strCache>
            </c:strRef>
          </c:cat>
          <c:val>
            <c:numRef>
              <c:f>Sheet1!$E$2:$E$27</c:f>
              <c:numCache>
                <c:formatCode>General</c:formatCode>
                <c:ptCount val="26"/>
                <c:pt idx="0" formatCode="0%">
                  <c:v>0.38</c:v>
                </c:pt>
                <c:pt idx="2" formatCode="0%">
                  <c:v>0</c:v>
                </c:pt>
                <c:pt idx="3" formatCode="0%">
                  <c:v>0.09</c:v>
                </c:pt>
                <c:pt idx="4" formatCode="0%">
                  <c:v>0.09</c:v>
                </c:pt>
                <c:pt idx="5" formatCode="0%">
                  <c:v>0</c:v>
                </c:pt>
                <c:pt idx="6" formatCode="0%">
                  <c:v>0.11</c:v>
                </c:pt>
                <c:pt idx="7" formatCode="0%">
                  <c:v>0.17</c:v>
                </c:pt>
                <c:pt idx="8" formatCode="0%">
                  <c:v>7.0000000000000007E-2</c:v>
                </c:pt>
                <c:pt idx="9" formatCode="0%">
                  <c:v>0</c:v>
                </c:pt>
                <c:pt idx="10" formatCode="0%">
                  <c:v>0.09</c:v>
                </c:pt>
                <c:pt idx="11" formatCode="0%">
                  <c:v>0.17</c:v>
                </c:pt>
                <c:pt idx="12" formatCode="0%">
                  <c:v>0.15</c:v>
                </c:pt>
                <c:pt idx="13" formatCode="0%">
                  <c:v>0.33</c:v>
                </c:pt>
                <c:pt idx="14" formatCode="0%">
                  <c:v>0.34</c:v>
                </c:pt>
                <c:pt idx="15" formatCode="0%">
                  <c:v>0.56000000000000005</c:v>
                </c:pt>
                <c:pt idx="16" formatCode="0%">
                  <c:v>0.49</c:v>
                </c:pt>
                <c:pt idx="17" formatCode="0%">
                  <c:v>0.54</c:v>
                </c:pt>
                <c:pt idx="18" formatCode="0%">
                  <c:v>0.56999999999999995</c:v>
                </c:pt>
                <c:pt idx="19" formatCode="0%">
                  <c:v>0.54</c:v>
                </c:pt>
                <c:pt idx="20" formatCode="0%">
                  <c:v>0.69</c:v>
                </c:pt>
                <c:pt idx="21" formatCode="0%">
                  <c:v>0.76</c:v>
                </c:pt>
                <c:pt idx="22" formatCode="0%">
                  <c:v>0.18</c:v>
                </c:pt>
                <c:pt idx="23" formatCode="0%">
                  <c:v>0.96</c:v>
                </c:pt>
                <c:pt idx="24" formatCode="0%">
                  <c:v>1</c:v>
                </c:pt>
                <c:pt idx="25" formatCode="0%">
                  <c:v>1</c:v>
                </c:pt>
              </c:numCache>
            </c:numRef>
          </c:val>
          <c:extLst>
            <c:ext xmlns:c16="http://schemas.microsoft.com/office/drawing/2014/chart" uri="{C3380CC4-5D6E-409C-BE32-E72D297353CC}">
              <c16:uniqueId val="{00000003-518D-4B6A-9E5F-DC7C2E987A33}"/>
            </c:ext>
          </c:extLst>
        </c:ser>
        <c:dLbls>
          <c:showLegendKey val="0"/>
          <c:showVal val="0"/>
          <c:showCatName val="0"/>
          <c:showSerName val="0"/>
          <c:showPercent val="0"/>
          <c:showBubbleSize val="0"/>
        </c:dLbls>
        <c:gapWidth val="40"/>
        <c:overlap val="100"/>
        <c:axId val="-60549008"/>
        <c:axId val="-60546688"/>
      </c:barChart>
      <c:catAx>
        <c:axId val="-6054900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546688"/>
        <c:crosses val="autoZero"/>
        <c:auto val="1"/>
        <c:lblAlgn val="ctr"/>
        <c:lblOffset val="0"/>
        <c:noMultiLvlLbl val="0"/>
      </c:catAx>
      <c:valAx>
        <c:axId val="-60546688"/>
        <c:scaling>
          <c:orientation val="minMax"/>
          <c:max val="1"/>
        </c:scaling>
        <c:delete val="1"/>
        <c:axPos val="t"/>
        <c:numFmt formatCode="0%" sourceLinked="1"/>
        <c:majorTickMark val="none"/>
        <c:minorTickMark val="none"/>
        <c:tickLblPos val="nextTo"/>
        <c:crossAx val="-60549008"/>
        <c:crosses val="autoZero"/>
        <c:crossBetween val="between"/>
      </c:valAx>
      <c:spPr>
        <a:noFill/>
        <a:ln>
          <a:noFill/>
        </a:ln>
        <a:effectLst/>
      </c:spPr>
    </c:plotArea>
    <c:legend>
      <c:legendPos val="b"/>
      <c:layout>
        <c:manualLayout>
          <c:xMode val="edge"/>
          <c:yMode val="edge"/>
          <c:x val="0.14116087051618501"/>
          <c:y val="0.93299449856903505"/>
          <c:w val="0.83184614943965296"/>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0</c:v>
                </c:pt>
              </c:strCache>
            </c:strRef>
          </c:tx>
          <c:spPr>
            <a:solidFill>
              <a:schemeClr val="tx2"/>
            </a:solidFill>
            <a:ln>
              <a:solidFill>
                <a:schemeClr val="bg1"/>
              </a:solidFill>
            </a:ln>
            <a:effectLst/>
          </c:spPr>
          <c:invertIfNegative val="0"/>
          <c:dLbls>
            <c:dLbl>
              <c:idx val="0"/>
              <c:layout>
                <c:manualLayout>
                  <c:x val="1.3227513227513201E-2"/>
                  <c:y val="-3.0193236714975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F0-4D13-93B9-A49CEE6CDEE2}"/>
                </c:ext>
              </c:extLst>
            </c:dLbl>
            <c:dLbl>
              <c:idx val="2"/>
              <c:layout>
                <c:manualLayout>
                  <c:x val="1.3227513227513201E-2"/>
                  <c:y val="3.0193236714975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F0-4D13-93B9-A49CEE6CDEE2}"/>
                </c:ext>
              </c:extLst>
            </c:dLbl>
            <c:dLbl>
              <c:idx val="4"/>
              <c:delete val="1"/>
              <c:extLst>
                <c:ext xmlns:c15="http://schemas.microsoft.com/office/drawing/2012/chart" uri="{CE6537A1-D6FC-4f65-9D91-7224C49458BB}"/>
                <c:ext xmlns:c16="http://schemas.microsoft.com/office/drawing/2014/chart" uri="{C3380CC4-5D6E-409C-BE32-E72D297353CC}">
                  <c16:uniqueId val="{00000002-D9F0-4D13-93B9-A49CEE6CDEE2}"/>
                </c:ext>
              </c:extLst>
            </c:dLbl>
            <c:dLbl>
              <c:idx val="5"/>
              <c:layout>
                <c:manualLayout>
                  <c:x val="9.92063492063492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F0-4D13-93B9-A49CEE6CDEE2}"/>
                </c:ext>
              </c:extLst>
            </c:dLbl>
            <c:dLbl>
              <c:idx val="6"/>
              <c:delete val="1"/>
              <c:extLst>
                <c:ext xmlns:c15="http://schemas.microsoft.com/office/drawing/2012/chart" uri="{CE6537A1-D6FC-4f65-9D91-7224C49458BB}"/>
                <c:ext xmlns:c16="http://schemas.microsoft.com/office/drawing/2014/chart" uri="{C3380CC4-5D6E-409C-BE32-E72D297353CC}">
                  <c16:uniqueId val="{00000003-D9F0-4D13-93B9-A49CEE6CDEE2}"/>
                </c:ext>
              </c:extLst>
            </c:dLbl>
            <c:dLbl>
              <c:idx val="7"/>
              <c:layout>
                <c:manualLayout>
                  <c:x val="1.3227513227513201E-2"/>
                  <c:y val="6.0386473429951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F0-4D13-93B9-A49CEE6CDEE2}"/>
                </c:ext>
              </c:extLst>
            </c:dLbl>
            <c:dLbl>
              <c:idx val="8"/>
              <c:layout>
                <c:manualLayout>
                  <c:x val="1.3227513227513201E-2"/>
                  <c:y val="-3.0193236714975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F0-4D13-93B9-A49CEE6CDEE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Middle East/Africa</c:v>
                </c:pt>
                <c:pt idx="7">
                  <c:v>BIC</c:v>
                </c:pt>
                <c:pt idx="8">
                  <c:v>APAC</c:v>
                </c:pt>
              </c:strCache>
            </c:strRef>
          </c:cat>
          <c:val>
            <c:numRef>
              <c:f>Sheet1!$B$2:$B$10</c:f>
              <c:numCache>
                <c:formatCode>General</c:formatCode>
                <c:ptCount val="9"/>
                <c:pt idx="0" formatCode="0%">
                  <c:v>0.01</c:v>
                </c:pt>
                <c:pt idx="2" formatCode="0%">
                  <c:v>0.01</c:v>
                </c:pt>
                <c:pt idx="3" formatCode="0%">
                  <c:v>0.03</c:v>
                </c:pt>
                <c:pt idx="4" formatCode="0%">
                  <c:v>0</c:v>
                </c:pt>
                <c:pt idx="5" formatCode="0%">
                  <c:v>0.02</c:v>
                </c:pt>
                <c:pt idx="6" formatCode="0%">
                  <c:v>0</c:v>
                </c:pt>
                <c:pt idx="7" formatCode="0%">
                  <c:v>0.01</c:v>
                </c:pt>
                <c:pt idx="8" formatCode="0%">
                  <c:v>0.01</c:v>
                </c:pt>
              </c:numCache>
            </c:numRef>
          </c:val>
          <c:extLst>
            <c:ext xmlns:c16="http://schemas.microsoft.com/office/drawing/2014/chart" uri="{C3380CC4-5D6E-409C-BE32-E72D297353CC}">
              <c16:uniqueId val="{00000000-5A53-4526-B8A6-C3DE484BEFE0}"/>
            </c:ext>
          </c:extLst>
        </c:ser>
        <c:ser>
          <c:idx val="1"/>
          <c:order val="1"/>
          <c:tx>
            <c:strRef>
              <c:f>Sheet1!$C$1</c:f>
              <c:strCache>
                <c:ptCount val="1"/>
                <c:pt idx="0">
                  <c:v>1-499</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Middle East/Africa</c:v>
                </c:pt>
                <c:pt idx="7">
                  <c:v>BIC</c:v>
                </c:pt>
                <c:pt idx="8">
                  <c:v>APAC</c:v>
                </c:pt>
              </c:strCache>
            </c:strRef>
          </c:cat>
          <c:val>
            <c:numRef>
              <c:f>Sheet1!$C$2:$C$10</c:f>
              <c:numCache>
                <c:formatCode>General</c:formatCode>
                <c:ptCount val="9"/>
                <c:pt idx="0" formatCode="0%">
                  <c:v>0.51</c:v>
                </c:pt>
                <c:pt idx="2" formatCode="0%">
                  <c:v>0.84</c:v>
                </c:pt>
                <c:pt idx="3" formatCode="0%">
                  <c:v>0.82</c:v>
                </c:pt>
                <c:pt idx="4" formatCode="0%">
                  <c:v>0.6</c:v>
                </c:pt>
                <c:pt idx="5" formatCode="0%">
                  <c:v>0.6</c:v>
                </c:pt>
                <c:pt idx="6" formatCode="0%">
                  <c:v>0.56000000000000005</c:v>
                </c:pt>
                <c:pt idx="7" formatCode="0%">
                  <c:v>0.53</c:v>
                </c:pt>
                <c:pt idx="8" formatCode="0%">
                  <c:v>0.37</c:v>
                </c:pt>
              </c:numCache>
            </c:numRef>
          </c:val>
          <c:extLst>
            <c:ext xmlns:c16="http://schemas.microsoft.com/office/drawing/2014/chart" uri="{C3380CC4-5D6E-409C-BE32-E72D297353CC}">
              <c16:uniqueId val="{00000001-5A53-4526-B8A6-C3DE484BEFE0}"/>
            </c:ext>
          </c:extLst>
        </c:ser>
        <c:ser>
          <c:idx val="2"/>
          <c:order val="2"/>
          <c:tx>
            <c:strRef>
              <c:f>Sheet1!$D$1</c:f>
              <c:strCache>
                <c:ptCount val="1"/>
                <c:pt idx="0">
                  <c:v>500-999</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Middle East/Africa</c:v>
                </c:pt>
                <c:pt idx="7">
                  <c:v>BIC</c:v>
                </c:pt>
                <c:pt idx="8">
                  <c:v>APAC</c:v>
                </c:pt>
              </c:strCache>
            </c:strRef>
          </c:cat>
          <c:val>
            <c:numRef>
              <c:f>Sheet1!$D$2:$D$10</c:f>
              <c:numCache>
                <c:formatCode>General</c:formatCode>
                <c:ptCount val="9"/>
                <c:pt idx="0" formatCode="0%">
                  <c:v>0.1</c:v>
                </c:pt>
                <c:pt idx="2" formatCode="0%">
                  <c:v>0.03</c:v>
                </c:pt>
                <c:pt idx="3" formatCode="0%">
                  <c:v>0.03</c:v>
                </c:pt>
                <c:pt idx="4" formatCode="0%">
                  <c:v>0.14000000000000001</c:v>
                </c:pt>
                <c:pt idx="5" formatCode="0%">
                  <c:v>0.12</c:v>
                </c:pt>
                <c:pt idx="6" formatCode="0%">
                  <c:v>0.12</c:v>
                </c:pt>
                <c:pt idx="7" formatCode="0%">
                  <c:v>0.14000000000000001</c:v>
                </c:pt>
                <c:pt idx="8" formatCode="0%">
                  <c:v>0.1</c:v>
                </c:pt>
              </c:numCache>
            </c:numRef>
          </c:val>
          <c:extLst>
            <c:ext xmlns:c16="http://schemas.microsoft.com/office/drawing/2014/chart" uri="{C3380CC4-5D6E-409C-BE32-E72D297353CC}">
              <c16:uniqueId val="{00000002-5A53-4526-B8A6-C3DE484BEFE0}"/>
            </c:ext>
          </c:extLst>
        </c:ser>
        <c:ser>
          <c:idx val="3"/>
          <c:order val="3"/>
          <c:tx>
            <c:strRef>
              <c:f>Sheet1!$E$1</c:f>
              <c:strCache>
                <c:ptCount val="1"/>
                <c:pt idx="0">
                  <c:v>1000+</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Middle East/Africa</c:v>
                </c:pt>
                <c:pt idx="7">
                  <c:v>BIC</c:v>
                </c:pt>
                <c:pt idx="8">
                  <c:v>APAC</c:v>
                </c:pt>
              </c:strCache>
            </c:strRef>
          </c:cat>
          <c:val>
            <c:numRef>
              <c:f>Sheet1!$E$2:$E$10</c:f>
              <c:numCache>
                <c:formatCode>General</c:formatCode>
                <c:ptCount val="9"/>
                <c:pt idx="0" formatCode="0%">
                  <c:v>0.38</c:v>
                </c:pt>
                <c:pt idx="2" formatCode="0%">
                  <c:v>0.12</c:v>
                </c:pt>
                <c:pt idx="3" formatCode="0%">
                  <c:v>0.12</c:v>
                </c:pt>
                <c:pt idx="4" formatCode="0%">
                  <c:v>0.27</c:v>
                </c:pt>
                <c:pt idx="5" formatCode="0%">
                  <c:v>0.26</c:v>
                </c:pt>
                <c:pt idx="6" formatCode="0%">
                  <c:v>0.32</c:v>
                </c:pt>
                <c:pt idx="7" formatCode="0%">
                  <c:v>0.33</c:v>
                </c:pt>
                <c:pt idx="8" formatCode="0%">
                  <c:v>0.53</c:v>
                </c:pt>
              </c:numCache>
            </c:numRef>
          </c:val>
          <c:extLst>
            <c:ext xmlns:c16="http://schemas.microsoft.com/office/drawing/2014/chart" uri="{C3380CC4-5D6E-409C-BE32-E72D297353CC}">
              <c16:uniqueId val="{00000003-5A53-4526-B8A6-C3DE484BEFE0}"/>
            </c:ext>
          </c:extLst>
        </c:ser>
        <c:dLbls>
          <c:showLegendKey val="0"/>
          <c:showVal val="0"/>
          <c:showCatName val="0"/>
          <c:showSerName val="0"/>
          <c:showPercent val="0"/>
          <c:showBubbleSize val="0"/>
        </c:dLbls>
        <c:gapWidth val="94"/>
        <c:overlap val="100"/>
        <c:axId val="-60508752"/>
        <c:axId val="-60506432"/>
      </c:barChart>
      <c:catAx>
        <c:axId val="-60508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06432"/>
        <c:crosses val="autoZero"/>
        <c:auto val="1"/>
        <c:lblAlgn val="ctr"/>
        <c:lblOffset val="0"/>
        <c:noMultiLvlLbl val="0"/>
      </c:catAx>
      <c:valAx>
        <c:axId val="-60506432"/>
        <c:scaling>
          <c:orientation val="minMax"/>
          <c:max val="1"/>
        </c:scaling>
        <c:delete val="1"/>
        <c:axPos val="t"/>
        <c:numFmt formatCode="0%" sourceLinked="1"/>
        <c:majorTickMark val="none"/>
        <c:minorTickMark val="none"/>
        <c:tickLblPos val="nextTo"/>
        <c:crossAx val="-60508752"/>
        <c:crosses val="autoZero"/>
        <c:crossBetween val="between"/>
      </c:valAx>
      <c:spPr>
        <a:noFill/>
        <a:ln>
          <a:noFill/>
        </a:ln>
        <a:effectLst/>
      </c:spPr>
    </c:plotArea>
    <c:legend>
      <c:legendPos val="b"/>
      <c:layout>
        <c:manualLayout>
          <c:xMode val="edge"/>
          <c:yMode val="edge"/>
          <c:x val="0.15290367349914599"/>
          <c:y val="0.90801951386511504"/>
          <c:w val="0.823578953672458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South Korea</c:v>
                </c:pt>
                <c:pt idx="3">
                  <c:v>Canada</c:v>
                </c:pt>
                <c:pt idx="4">
                  <c:v>Great Britain</c:v>
                </c:pt>
                <c:pt idx="5">
                  <c:v>Kenya</c:v>
                </c:pt>
                <c:pt idx="6">
                  <c:v>Pakistan</c:v>
                </c:pt>
                <c:pt idx="7">
                  <c:v>Brazil</c:v>
                </c:pt>
                <c:pt idx="8">
                  <c:v>Egypt</c:v>
                </c:pt>
                <c:pt idx="9">
                  <c:v>Mexico</c:v>
                </c:pt>
                <c:pt idx="10">
                  <c:v>Hong Kong (China)</c:v>
                </c:pt>
                <c:pt idx="11">
                  <c:v>Turkey</c:v>
                </c:pt>
                <c:pt idx="12">
                  <c:v>Indonesia</c:v>
                </c:pt>
                <c:pt idx="13">
                  <c:v>Sweden</c:v>
                </c:pt>
                <c:pt idx="14">
                  <c:v>China</c:v>
                </c:pt>
                <c:pt idx="15">
                  <c:v>India</c:v>
                </c:pt>
                <c:pt idx="16">
                  <c:v>US</c:v>
                </c:pt>
                <c:pt idx="17">
                  <c:v>France</c:v>
                </c:pt>
                <c:pt idx="18">
                  <c:v>Italy</c:v>
                </c:pt>
                <c:pt idx="19">
                  <c:v>Australia</c:v>
                </c:pt>
                <c:pt idx="20">
                  <c:v>South Africa</c:v>
                </c:pt>
                <c:pt idx="21">
                  <c:v>Nigeria</c:v>
                </c:pt>
                <c:pt idx="22">
                  <c:v>Poland</c:v>
                </c:pt>
                <c:pt idx="23">
                  <c:v>Germany</c:v>
                </c:pt>
                <c:pt idx="24">
                  <c:v>Japan</c:v>
                </c:pt>
              </c:strCache>
            </c:strRef>
          </c:cat>
          <c:val>
            <c:numRef>
              <c:f>Sheet1!$B$2:$B$26</c:f>
              <c:numCache>
                <c:formatCode>General</c:formatCode>
                <c:ptCount val="25"/>
                <c:pt idx="0" formatCode="0%">
                  <c:v>0.91</c:v>
                </c:pt>
                <c:pt idx="2" formatCode="0%">
                  <c:v>1</c:v>
                </c:pt>
                <c:pt idx="3" formatCode="0%">
                  <c:v>1</c:v>
                </c:pt>
                <c:pt idx="4" formatCode="0%">
                  <c:v>1</c:v>
                </c:pt>
                <c:pt idx="5" formatCode="0%">
                  <c:v>1</c:v>
                </c:pt>
                <c:pt idx="6" formatCode="0%">
                  <c:v>1</c:v>
                </c:pt>
                <c:pt idx="7" formatCode="0%">
                  <c:v>0.97</c:v>
                </c:pt>
                <c:pt idx="8" formatCode="0%">
                  <c:v>0.97</c:v>
                </c:pt>
                <c:pt idx="9" formatCode="0%">
                  <c:v>0.96</c:v>
                </c:pt>
                <c:pt idx="10" formatCode="0%">
                  <c:v>0.96</c:v>
                </c:pt>
                <c:pt idx="11" formatCode="0%">
                  <c:v>0.94</c:v>
                </c:pt>
                <c:pt idx="12" formatCode="0%">
                  <c:v>0.94</c:v>
                </c:pt>
                <c:pt idx="13" formatCode="0%">
                  <c:v>0.92</c:v>
                </c:pt>
                <c:pt idx="14" formatCode="0%">
                  <c:v>0.92</c:v>
                </c:pt>
                <c:pt idx="15" formatCode="0%">
                  <c:v>0.9</c:v>
                </c:pt>
                <c:pt idx="16" formatCode="0%">
                  <c:v>0.89</c:v>
                </c:pt>
                <c:pt idx="17" formatCode="0%">
                  <c:v>0.87</c:v>
                </c:pt>
                <c:pt idx="18" formatCode="0%">
                  <c:v>0.81</c:v>
                </c:pt>
                <c:pt idx="19" formatCode="0%">
                  <c:v>0.8</c:v>
                </c:pt>
                <c:pt idx="20" formatCode="0%">
                  <c:v>0.77</c:v>
                </c:pt>
                <c:pt idx="21" formatCode="0%">
                  <c:v>0.67</c:v>
                </c:pt>
                <c:pt idx="22" formatCode="0%">
                  <c:v>0.66</c:v>
                </c:pt>
                <c:pt idx="23" formatCode="0%">
                  <c:v>0.65</c:v>
                </c:pt>
                <c:pt idx="24" formatCode="0%">
                  <c:v>0.63</c:v>
                </c:pt>
              </c:numCache>
            </c:numRef>
          </c:val>
          <c:extLst>
            <c:ext xmlns:c16="http://schemas.microsoft.com/office/drawing/2014/chart" uri="{C3380CC4-5D6E-409C-BE32-E72D297353CC}">
              <c16:uniqueId val="{00000000-14BF-4E55-AF18-BF12CDA036BF}"/>
            </c:ext>
          </c:extLst>
        </c:ser>
        <c:ser>
          <c:idx val="1"/>
          <c:order val="1"/>
          <c:tx>
            <c:strRef>
              <c:f>Sheet1!$C$1</c:f>
              <c:strCache>
                <c:ptCount val="1"/>
                <c:pt idx="0">
                  <c:v>No</c:v>
                </c:pt>
              </c:strCache>
            </c:strRef>
          </c:tx>
          <c:spPr>
            <a:solidFill>
              <a:schemeClr val="accent1"/>
            </a:solidFill>
            <a:ln>
              <a:solidFill>
                <a:schemeClr val="bg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DB3-43CD-B8B5-3A8B49FE93CA}"/>
                </c:ext>
              </c:extLst>
            </c:dLbl>
            <c:dLbl>
              <c:idx val="3"/>
              <c:delete val="1"/>
              <c:extLst>
                <c:ext xmlns:c15="http://schemas.microsoft.com/office/drawing/2012/chart" uri="{CE6537A1-D6FC-4f65-9D91-7224C49458BB}"/>
                <c:ext xmlns:c16="http://schemas.microsoft.com/office/drawing/2014/chart" uri="{C3380CC4-5D6E-409C-BE32-E72D297353CC}">
                  <c16:uniqueId val="{00000001-BDB3-43CD-B8B5-3A8B49FE93CA}"/>
                </c:ext>
              </c:extLst>
            </c:dLbl>
            <c:dLbl>
              <c:idx val="4"/>
              <c:delete val="1"/>
              <c:extLst>
                <c:ext xmlns:c15="http://schemas.microsoft.com/office/drawing/2012/chart" uri="{CE6537A1-D6FC-4f65-9D91-7224C49458BB}"/>
                <c:ext xmlns:c16="http://schemas.microsoft.com/office/drawing/2014/chart" uri="{C3380CC4-5D6E-409C-BE32-E72D297353CC}">
                  <c16:uniqueId val="{00000002-BDB3-43CD-B8B5-3A8B49FE93CA}"/>
                </c:ext>
              </c:extLst>
            </c:dLbl>
            <c:dLbl>
              <c:idx val="5"/>
              <c:delete val="1"/>
              <c:extLst>
                <c:ext xmlns:c15="http://schemas.microsoft.com/office/drawing/2012/chart" uri="{CE6537A1-D6FC-4f65-9D91-7224C49458BB}"/>
                <c:ext xmlns:c16="http://schemas.microsoft.com/office/drawing/2014/chart" uri="{C3380CC4-5D6E-409C-BE32-E72D297353CC}">
                  <c16:uniqueId val="{00000003-BDB3-43CD-B8B5-3A8B49FE93CA}"/>
                </c:ext>
              </c:extLst>
            </c:dLbl>
            <c:dLbl>
              <c:idx val="6"/>
              <c:delete val="1"/>
              <c:extLst>
                <c:ext xmlns:c15="http://schemas.microsoft.com/office/drawing/2012/chart" uri="{CE6537A1-D6FC-4f65-9D91-7224C49458BB}"/>
                <c:ext xmlns:c16="http://schemas.microsoft.com/office/drawing/2014/chart" uri="{C3380CC4-5D6E-409C-BE32-E72D297353CC}">
                  <c16:uniqueId val="{00000004-BDB3-43CD-B8B5-3A8B49FE93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South Korea</c:v>
                </c:pt>
                <c:pt idx="3">
                  <c:v>Canada</c:v>
                </c:pt>
                <c:pt idx="4">
                  <c:v>Great Britain</c:v>
                </c:pt>
                <c:pt idx="5">
                  <c:v>Kenya</c:v>
                </c:pt>
                <c:pt idx="6">
                  <c:v>Pakistan</c:v>
                </c:pt>
                <c:pt idx="7">
                  <c:v>Brazil</c:v>
                </c:pt>
                <c:pt idx="8">
                  <c:v>Egypt</c:v>
                </c:pt>
                <c:pt idx="9">
                  <c:v>Mexico</c:v>
                </c:pt>
                <c:pt idx="10">
                  <c:v>Hong Kong (China)</c:v>
                </c:pt>
                <c:pt idx="11">
                  <c:v>Turkey</c:v>
                </c:pt>
                <c:pt idx="12">
                  <c:v>Indonesia</c:v>
                </c:pt>
                <c:pt idx="13">
                  <c:v>Sweden</c:v>
                </c:pt>
                <c:pt idx="14">
                  <c:v>China</c:v>
                </c:pt>
                <c:pt idx="15">
                  <c:v>India</c:v>
                </c:pt>
                <c:pt idx="16">
                  <c:v>US</c:v>
                </c:pt>
                <c:pt idx="17">
                  <c:v>France</c:v>
                </c:pt>
                <c:pt idx="18">
                  <c:v>Italy</c:v>
                </c:pt>
                <c:pt idx="19">
                  <c:v>Australia</c:v>
                </c:pt>
                <c:pt idx="20">
                  <c:v>South Africa</c:v>
                </c:pt>
                <c:pt idx="21">
                  <c:v>Nigeria</c:v>
                </c:pt>
                <c:pt idx="22">
                  <c:v>Poland</c:v>
                </c:pt>
                <c:pt idx="23">
                  <c:v>Germany</c:v>
                </c:pt>
                <c:pt idx="24">
                  <c:v>Japan</c:v>
                </c:pt>
              </c:strCache>
            </c:strRef>
          </c:cat>
          <c:val>
            <c:numRef>
              <c:f>Sheet1!$C$2:$C$26</c:f>
              <c:numCache>
                <c:formatCode>General</c:formatCode>
                <c:ptCount val="25"/>
                <c:pt idx="0" formatCode="0%">
                  <c:v>0.09</c:v>
                </c:pt>
                <c:pt idx="2" formatCode="0%">
                  <c:v>0</c:v>
                </c:pt>
                <c:pt idx="3" formatCode="0%">
                  <c:v>0</c:v>
                </c:pt>
                <c:pt idx="4" formatCode="0%">
                  <c:v>0</c:v>
                </c:pt>
                <c:pt idx="5" formatCode="0%">
                  <c:v>0</c:v>
                </c:pt>
                <c:pt idx="6" formatCode="0%">
                  <c:v>0</c:v>
                </c:pt>
                <c:pt idx="7" formatCode="0%">
                  <c:v>0.03</c:v>
                </c:pt>
                <c:pt idx="8" formatCode="0%">
                  <c:v>0.03</c:v>
                </c:pt>
                <c:pt idx="9" formatCode="0%">
                  <c:v>0.04</c:v>
                </c:pt>
                <c:pt idx="10" formatCode="0%">
                  <c:v>0.04</c:v>
                </c:pt>
                <c:pt idx="11" formatCode="0%">
                  <c:v>0.06</c:v>
                </c:pt>
                <c:pt idx="12" formatCode="0%">
                  <c:v>0.06</c:v>
                </c:pt>
                <c:pt idx="13" formatCode="0%">
                  <c:v>0.08</c:v>
                </c:pt>
                <c:pt idx="14" formatCode="0%">
                  <c:v>0.08</c:v>
                </c:pt>
                <c:pt idx="15" formatCode="0%">
                  <c:v>0.1</c:v>
                </c:pt>
                <c:pt idx="16" formatCode="0%">
                  <c:v>0.11</c:v>
                </c:pt>
                <c:pt idx="17" formatCode="0%">
                  <c:v>0.13</c:v>
                </c:pt>
                <c:pt idx="18" formatCode="0%">
                  <c:v>0.19</c:v>
                </c:pt>
                <c:pt idx="19" formatCode="0%">
                  <c:v>0.2</c:v>
                </c:pt>
                <c:pt idx="20" formatCode="0%">
                  <c:v>0.23</c:v>
                </c:pt>
                <c:pt idx="21" formatCode="0%">
                  <c:v>0.33</c:v>
                </c:pt>
                <c:pt idx="22" formatCode="0%">
                  <c:v>0.34</c:v>
                </c:pt>
                <c:pt idx="23" formatCode="0%">
                  <c:v>0.35</c:v>
                </c:pt>
                <c:pt idx="24" formatCode="0%">
                  <c:v>0.37</c:v>
                </c:pt>
              </c:numCache>
            </c:numRef>
          </c:val>
          <c:extLst>
            <c:ext xmlns:c16="http://schemas.microsoft.com/office/drawing/2014/chart" uri="{C3380CC4-5D6E-409C-BE32-E72D297353CC}">
              <c16:uniqueId val="{00000001-14BF-4E55-AF18-BF12CDA036BF}"/>
            </c:ext>
          </c:extLst>
        </c:ser>
        <c:dLbls>
          <c:showLegendKey val="0"/>
          <c:showVal val="0"/>
          <c:showCatName val="0"/>
          <c:showSerName val="0"/>
          <c:showPercent val="0"/>
          <c:showBubbleSize val="0"/>
        </c:dLbls>
        <c:gapWidth val="40"/>
        <c:overlap val="100"/>
        <c:axId val="-59719984"/>
        <c:axId val="-77220816"/>
      </c:barChart>
      <c:catAx>
        <c:axId val="-5971998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20816"/>
        <c:crosses val="autoZero"/>
        <c:auto val="1"/>
        <c:lblAlgn val="ctr"/>
        <c:lblOffset val="0"/>
        <c:noMultiLvlLbl val="0"/>
      </c:catAx>
      <c:valAx>
        <c:axId val="-77220816"/>
        <c:scaling>
          <c:orientation val="minMax"/>
          <c:max val="1"/>
        </c:scaling>
        <c:delete val="1"/>
        <c:axPos val="t"/>
        <c:numFmt formatCode="0%" sourceLinked="1"/>
        <c:majorTickMark val="none"/>
        <c:minorTickMark val="none"/>
        <c:tickLblPos val="nextTo"/>
        <c:crossAx val="-5971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Middle East/Africa</c:v>
                </c:pt>
                <c:pt idx="6">
                  <c:v>North America</c:v>
                </c:pt>
                <c:pt idx="7">
                  <c:v>G-8 Countries</c:v>
                </c:pt>
                <c:pt idx="8">
                  <c:v>Europe</c:v>
                </c:pt>
              </c:strCache>
            </c:strRef>
          </c:cat>
          <c:val>
            <c:numRef>
              <c:f>Sheet1!$B$2:$B$10</c:f>
              <c:numCache>
                <c:formatCode>General</c:formatCode>
                <c:ptCount val="9"/>
                <c:pt idx="0" formatCode="0%">
                  <c:v>0.91</c:v>
                </c:pt>
                <c:pt idx="2" formatCode="0%">
                  <c:v>0.97</c:v>
                </c:pt>
                <c:pt idx="3" formatCode="0%">
                  <c:v>0.92</c:v>
                </c:pt>
                <c:pt idx="4" formatCode="0%">
                  <c:v>0.91</c:v>
                </c:pt>
                <c:pt idx="5" formatCode="0%">
                  <c:v>0.91</c:v>
                </c:pt>
                <c:pt idx="6" formatCode="0%">
                  <c:v>0.9</c:v>
                </c:pt>
                <c:pt idx="7" formatCode="0%">
                  <c:v>0.86</c:v>
                </c:pt>
                <c:pt idx="8" formatCode="0%">
                  <c:v>0.85</c:v>
                </c:pt>
              </c:numCache>
            </c:numRef>
          </c:val>
          <c:extLst>
            <c:ext xmlns:c16="http://schemas.microsoft.com/office/drawing/2014/chart" uri="{C3380CC4-5D6E-409C-BE32-E72D297353CC}">
              <c16:uniqueId val="{00000000-2180-4521-9294-8F69F03D9302}"/>
            </c:ext>
          </c:extLst>
        </c:ser>
        <c:ser>
          <c:idx val="1"/>
          <c:order val="1"/>
          <c:tx>
            <c:strRef>
              <c:f>Sheet1!$C$1</c:f>
              <c:strCache>
                <c:ptCount val="1"/>
                <c:pt idx="0">
                  <c:v>No</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Middle East/Africa</c:v>
                </c:pt>
                <c:pt idx="6">
                  <c:v>North America</c:v>
                </c:pt>
                <c:pt idx="7">
                  <c:v>G-8 Countries</c:v>
                </c:pt>
                <c:pt idx="8">
                  <c:v>Europe</c:v>
                </c:pt>
              </c:strCache>
            </c:strRef>
          </c:cat>
          <c:val>
            <c:numRef>
              <c:f>Sheet1!$C$2:$C$10</c:f>
              <c:numCache>
                <c:formatCode>General</c:formatCode>
                <c:ptCount val="9"/>
                <c:pt idx="0" formatCode="0%">
                  <c:v>0.09</c:v>
                </c:pt>
                <c:pt idx="2" formatCode="0%">
                  <c:v>0.03</c:v>
                </c:pt>
                <c:pt idx="3" formatCode="0%">
                  <c:v>0.08</c:v>
                </c:pt>
                <c:pt idx="4" formatCode="0%">
                  <c:v>0.09</c:v>
                </c:pt>
                <c:pt idx="5" formatCode="0%">
                  <c:v>0.09</c:v>
                </c:pt>
                <c:pt idx="6" formatCode="0%">
                  <c:v>0.1</c:v>
                </c:pt>
                <c:pt idx="7" formatCode="0%">
                  <c:v>0.14000000000000001</c:v>
                </c:pt>
                <c:pt idx="8" formatCode="0%">
                  <c:v>0.15</c:v>
                </c:pt>
              </c:numCache>
            </c:numRef>
          </c:val>
          <c:extLst>
            <c:ext xmlns:c16="http://schemas.microsoft.com/office/drawing/2014/chart" uri="{C3380CC4-5D6E-409C-BE32-E72D297353CC}">
              <c16:uniqueId val="{00000001-2180-4521-9294-8F69F03D9302}"/>
            </c:ext>
          </c:extLst>
        </c:ser>
        <c:dLbls>
          <c:showLegendKey val="0"/>
          <c:showVal val="0"/>
          <c:showCatName val="0"/>
          <c:showSerName val="0"/>
          <c:showPercent val="0"/>
          <c:showBubbleSize val="0"/>
        </c:dLbls>
        <c:gapWidth val="94"/>
        <c:overlap val="100"/>
        <c:axId val="-62971600"/>
        <c:axId val="-62969824"/>
      </c:barChart>
      <c:catAx>
        <c:axId val="-62971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969824"/>
        <c:crosses val="autoZero"/>
        <c:auto val="1"/>
        <c:lblAlgn val="ctr"/>
        <c:lblOffset val="0"/>
        <c:noMultiLvlLbl val="0"/>
      </c:catAx>
      <c:valAx>
        <c:axId val="-62969824"/>
        <c:scaling>
          <c:orientation val="minMax"/>
          <c:max val="1"/>
        </c:scaling>
        <c:delete val="1"/>
        <c:axPos val="t"/>
        <c:numFmt formatCode="0%" sourceLinked="1"/>
        <c:majorTickMark val="none"/>
        <c:minorTickMark val="none"/>
        <c:tickLblPos val="nextTo"/>
        <c:crossAx val="-62971600"/>
        <c:crosses val="autoZero"/>
        <c:crossBetween val="between"/>
      </c:valAx>
      <c:spPr>
        <a:noFill/>
        <a:ln>
          <a:noFill/>
        </a:ln>
        <a:effectLst/>
      </c:spPr>
    </c:plotArea>
    <c:legend>
      <c:legendPos val="b"/>
      <c:layout>
        <c:manualLayout>
          <c:xMode val="edge"/>
          <c:yMode val="edge"/>
          <c:x val="0.15290367349914599"/>
          <c:y val="0.90801951386511504"/>
          <c:w val="0.823578953672458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Indonesia</c:v>
                </c:pt>
                <c:pt idx="3">
                  <c:v>Egypt</c:v>
                </c:pt>
                <c:pt idx="4">
                  <c:v>India</c:v>
                </c:pt>
                <c:pt idx="5">
                  <c:v>Turkey</c:v>
                </c:pt>
                <c:pt idx="6">
                  <c:v>Brazil</c:v>
                </c:pt>
                <c:pt idx="7">
                  <c:v>South Africa</c:v>
                </c:pt>
                <c:pt idx="8">
                  <c:v>China</c:v>
                </c:pt>
                <c:pt idx="9">
                  <c:v>Mexico</c:v>
                </c:pt>
                <c:pt idx="10">
                  <c:v>US</c:v>
                </c:pt>
                <c:pt idx="11">
                  <c:v>Sweden</c:v>
                </c:pt>
                <c:pt idx="12">
                  <c:v>Poland</c:v>
                </c:pt>
                <c:pt idx="13">
                  <c:v>Italy</c:v>
                </c:pt>
                <c:pt idx="14">
                  <c:v>Hong Kong (China)</c:v>
                </c:pt>
                <c:pt idx="15">
                  <c:v>South Korea</c:v>
                </c:pt>
                <c:pt idx="16">
                  <c:v>Australia</c:v>
                </c:pt>
                <c:pt idx="17">
                  <c:v>Canada</c:v>
                </c:pt>
                <c:pt idx="18">
                  <c:v>Germany</c:v>
                </c:pt>
                <c:pt idx="19">
                  <c:v>France</c:v>
                </c:pt>
                <c:pt idx="20">
                  <c:v>Great Britain</c:v>
                </c:pt>
                <c:pt idx="21">
                  <c:v>Japan</c:v>
                </c:pt>
              </c:strCache>
            </c:strRef>
          </c:cat>
          <c:val>
            <c:numRef>
              <c:f>Sheet1!$B$2:$B$23</c:f>
              <c:numCache>
                <c:formatCode>General</c:formatCode>
                <c:ptCount val="22"/>
                <c:pt idx="0" formatCode="0%">
                  <c:v>0.11</c:v>
                </c:pt>
                <c:pt idx="2" formatCode="0%">
                  <c:v>0.37</c:v>
                </c:pt>
                <c:pt idx="3" formatCode="0%">
                  <c:v>0.26</c:v>
                </c:pt>
                <c:pt idx="4" formatCode="0%">
                  <c:v>0.18</c:v>
                </c:pt>
                <c:pt idx="5" formatCode="0%">
                  <c:v>0.17</c:v>
                </c:pt>
                <c:pt idx="6" formatCode="0%">
                  <c:v>0.17</c:v>
                </c:pt>
                <c:pt idx="7" formatCode="0%">
                  <c:v>0.15</c:v>
                </c:pt>
                <c:pt idx="8" formatCode="0%">
                  <c:v>0.13</c:v>
                </c:pt>
                <c:pt idx="9" formatCode="0%">
                  <c:v>0.11</c:v>
                </c:pt>
                <c:pt idx="10" formatCode="0%">
                  <c:v>0.09</c:v>
                </c:pt>
                <c:pt idx="11" formatCode="0%">
                  <c:v>0.08</c:v>
                </c:pt>
                <c:pt idx="12" formatCode="0%">
                  <c:v>0.06</c:v>
                </c:pt>
                <c:pt idx="13" formatCode="0%">
                  <c:v>0.06</c:v>
                </c:pt>
                <c:pt idx="14" formatCode="0%">
                  <c:v>0.06</c:v>
                </c:pt>
                <c:pt idx="15" formatCode="0%">
                  <c:v>0.05</c:v>
                </c:pt>
                <c:pt idx="16" formatCode="0%">
                  <c:v>0.04</c:v>
                </c:pt>
                <c:pt idx="17" formatCode="0%">
                  <c:v>0.04</c:v>
                </c:pt>
                <c:pt idx="18" formatCode="0%">
                  <c:v>0.04</c:v>
                </c:pt>
                <c:pt idx="19" formatCode="0%">
                  <c:v>0.03</c:v>
                </c:pt>
                <c:pt idx="20" formatCode="0%">
                  <c:v>0.03</c:v>
                </c:pt>
                <c:pt idx="21" formatCode="0%">
                  <c:v>0.03</c:v>
                </c:pt>
              </c:numCache>
            </c:numRef>
          </c:val>
          <c:extLst>
            <c:ext xmlns:c16="http://schemas.microsoft.com/office/drawing/2014/chart" uri="{C3380CC4-5D6E-409C-BE32-E72D297353CC}">
              <c16:uniqueId val="{00000000-2893-47DB-BA54-047B6024578E}"/>
            </c:ext>
          </c:extLst>
        </c:ser>
        <c:ser>
          <c:idx val="1"/>
          <c:order val="1"/>
          <c:tx>
            <c:strRef>
              <c:f>Sheet1!$C$1</c:f>
              <c:strCache>
                <c:ptCount val="1"/>
                <c:pt idx="0">
                  <c:v>Somewhat likely</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Indonesia</c:v>
                </c:pt>
                <c:pt idx="3">
                  <c:v>Egypt</c:v>
                </c:pt>
                <c:pt idx="4">
                  <c:v>India</c:v>
                </c:pt>
                <c:pt idx="5">
                  <c:v>Turkey</c:v>
                </c:pt>
                <c:pt idx="6">
                  <c:v>Brazil</c:v>
                </c:pt>
                <c:pt idx="7">
                  <c:v>South Africa</c:v>
                </c:pt>
                <c:pt idx="8">
                  <c:v>China</c:v>
                </c:pt>
                <c:pt idx="9">
                  <c:v>Mexico</c:v>
                </c:pt>
                <c:pt idx="10">
                  <c:v>US</c:v>
                </c:pt>
                <c:pt idx="11">
                  <c:v>Sweden</c:v>
                </c:pt>
                <c:pt idx="12">
                  <c:v>Poland</c:v>
                </c:pt>
                <c:pt idx="13">
                  <c:v>Italy</c:v>
                </c:pt>
                <c:pt idx="14">
                  <c:v>Hong Kong (China)</c:v>
                </c:pt>
                <c:pt idx="15">
                  <c:v>South Korea</c:v>
                </c:pt>
                <c:pt idx="16">
                  <c:v>Australia</c:v>
                </c:pt>
                <c:pt idx="17">
                  <c:v>Canada</c:v>
                </c:pt>
                <c:pt idx="18">
                  <c:v>Germany</c:v>
                </c:pt>
                <c:pt idx="19">
                  <c:v>France</c:v>
                </c:pt>
                <c:pt idx="20">
                  <c:v>Great Britain</c:v>
                </c:pt>
                <c:pt idx="21">
                  <c:v>Japan</c:v>
                </c:pt>
              </c:strCache>
            </c:strRef>
          </c:cat>
          <c:val>
            <c:numRef>
              <c:f>Sheet1!$C$2:$C$23</c:f>
              <c:numCache>
                <c:formatCode>General</c:formatCode>
                <c:ptCount val="22"/>
                <c:pt idx="0" formatCode="0%">
                  <c:v>0.26</c:v>
                </c:pt>
                <c:pt idx="2" formatCode="0%">
                  <c:v>0.48</c:v>
                </c:pt>
                <c:pt idx="3" formatCode="0%">
                  <c:v>0.38</c:v>
                </c:pt>
                <c:pt idx="4" formatCode="0%">
                  <c:v>0.44</c:v>
                </c:pt>
                <c:pt idx="5" formatCode="0%">
                  <c:v>0.3</c:v>
                </c:pt>
                <c:pt idx="6" formatCode="0%">
                  <c:v>0.35</c:v>
                </c:pt>
                <c:pt idx="7" formatCode="0%">
                  <c:v>0.26</c:v>
                </c:pt>
                <c:pt idx="8" formatCode="0%">
                  <c:v>0.41</c:v>
                </c:pt>
                <c:pt idx="9" formatCode="0%">
                  <c:v>0.25</c:v>
                </c:pt>
                <c:pt idx="10" formatCode="0%">
                  <c:v>0.17</c:v>
                </c:pt>
                <c:pt idx="11" formatCode="0%">
                  <c:v>0.2</c:v>
                </c:pt>
                <c:pt idx="12" formatCode="0%">
                  <c:v>0.23</c:v>
                </c:pt>
                <c:pt idx="13" formatCode="0%">
                  <c:v>0.23</c:v>
                </c:pt>
                <c:pt idx="14" formatCode="0%">
                  <c:v>0.32</c:v>
                </c:pt>
                <c:pt idx="15" formatCode="0%">
                  <c:v>0.3</c:v>
                </c:pt>
                <c:pt idx="16" formatCode="0%">
                  <c:v>0.17</c:v>
                </c:pt>
                <c:pt idx="17" formatCode="0%">
                  <c:v>0.11</c:v>
                </c:pt>
                <c:pt idx="18" formatCode="0%">
                  <c:v>0.16</c:v>
                </c:pt>
                <c:pt idx="19" formatCode="0%">
                  <c:v>0.18</c:v>
                </c:pt>
                <c:pt idx="20" formatCode="0%">
                  <c:v>0.14000000000000001</c:v>
                </c:pt>
                <c:pt idx="21" formatCode="0%">
                  <c:v>0.22</c:v>
                </c:pt>
              </c:numCache>
            </c:numRef>
          </c:val>
          <c:extLst>
            <c:ext xmlns:c16="http://schemas.microsoft.com/office/drawing/2014/chart" uri="{C3380CC4-5D6E-409C-BE32-E72D297353CC}">
              <c16:uniqueId val="{00000001-2893-47DB-BA54-047B6024578E}"/>
            </c:ext>
          </c:extLst>
        </c:ser>
        <c:ser>
          <c:idx val="2"/>
          <c:order val="2"/>
          <c:tx>
            <c:strRef>
              <c:f>Sheet1!$D$1</c:f>
              <c:strCache>
                <c:ptCount val="1"/>
                <c:pt idx="0">
                  <c:v>Not very likely</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Indonesia</c:v>
                </c:pt>
                <c:pt idx="3">
                  <c:v>Egypt</c:v>
                </c:pt>
                <c:pt idx="4">
                  <c:v>India</c:v>
                </c:pt>
                <c:pt idx="5">
                  <c:v>Turkey</c:v>
                </c:pt>
                <c:pt idx="6">
                  <c:v>Brazil</c:v>
                </c:pt>
                <c:pt idx="7">
                  <c:v>South Africa</c:v>
                </c:pt>
                <c:pt idx="8">
                  <c:v>China</c:v>
                </c:pt>
                <c:pt idx="9">
                  <c:v>Mexico</c:v>
                </c:pt>
                <c:pt idx="10">
                  <c:v>US</c:v>
                </c:pt>
                <c:pt idx="11">
                  <c:v>Sweden</c:v>
                </c:pt>
                <c:pt idx="12">
                  <c:v>Poland</c:v>
                </c:pt>
                <c:pt idx="13">
                  <c:v>Italy</c:v>
                </c:pt>
                <c:pt idx="14">
                  <c:v>Hong Kong (China)</c:v>
                </c:pt>
                <c:pt idx="15">
                  <c:v>South Korea</c:v>
                </c:pt>
                <c:pt idx="16">
                  <c:v>Australia</c:v>
                </c:pt>
                <c:pt idx="17">
                  <c:v>Canada</c:v>
                </c:pt>
                <c:pt idx="18">
                  <c:v>Germany</c:v>
                </c:pt>
                <c:pt idx="19">
                  <c:v>France</c:v>
                </c:pt>
                <c:pt idx="20">
                  <c:v>Great Britain</c:v>
                </c:pt>
                <c:pt idx="21">
                  <c:v>Japan</c:v>
                </c:pt>
              </c:strCache>
            </c:strRef>
          </c:cat>
          <c:val>
            <c:numRef>
              <c:f>Sheet1!$D$2:$D$23</c:f>
              <c:numCache>
                <c:formatCode>General</c:formatCode>
                <c:ptCount val="22"/>
                <c:pt idx="0" formatCode="0%">
                  <c:v>0.28000000000000003</c:v>
                </c:pt>
                <c:pt idx="2" formatCode="0%">
                  <c:v>0.12</c:v>
                </c:pt>
                <c:pt idx="3" formatCode="0%">
                  <c:v>0.19</c:v>
                </c:pt>
                <c:pt idx="4" formatCode="0%">
                  <c:v>0.23</c:v>
                </c:pt>
                <c:pt idx="5" formatCode="0%">
                  <c:v>0.27</c:v>
                </c:pt>
                <c:pt idx="6" formatCode="0%">
                  <c:v>0.24</c:v>
                </c:pt>
                <c:pt idx="7" formatCode="0%">
                  <c:v>0.32</c:v>
                </c:pt>
                <c:pt idx="8" formatCode="0%">
                  <c:v>0.28000000000000003</c:v>
                </c:pt>
                <c:pt idx="9" formatCode="0%">
                  <c:v>0.31</c:v>
                </c:pt>
                <c:pt idx="10" formatCode="0%">
                  <c:v>0.25</c:v>
                </c:pt>
                <c:pt idx="11" formatCode="0%">
                  <c:v>0.25</c:v>
                </c:pt>
                <c:pt idx="12" formatCode="0%">
                  <c:v>0.37</c:v>
                </c:pt>
                <c:pt idx="13" formatCode="0%">
                  <c:v>0.32</c:v>
                </c:pt>
                <c:pt idx="14" formatCode="0%">
                  <c:v>0.28999999999999998</c:v>
                </c:pt>
                <c:pt idx="15" formatCode="0%">
                  <c:v>0.38</c:v>
                </c:pt>
                <c:pt idx="16" formatCode="0%">
                  <c:v>0.27</c:v>
                </c:pt>
                <c:pt idx="17" formatCode="0%">
                  <c:v>0.28999999999999998</c:v>
                </c:pt>
                <c:pt idx="18" formatCode="0%">
                  <c:v>0.33</c:v>
                </c:pt>
                <c:pt idx="19" formatCode="0%">
                  <c:v>0.28999999999999998</c:v>
                </c:pt>
                <c:pt idx="20" formatCode="0%">
                  <c:v>0.24</c:v>
                </c:pt>
                <c:pt idx="21" formatCode="0%">
                  <c:v>0.3</c:v>
                </c:pt>
              </c:numCache>
            </c:numRef>
          </c:val>
          <c:extLst>
            <c:ext xmlns:c16="http://schemas.microsoft.com/office/drawing/2014/chart" uri="{C3380CC4-5D6E-409C-BE32-E72D297353CC}">
              <c16:uniqueId val="{00000002-2893-47DB-BA54-047B6024578E}"/>
            </c:ext>
          </c:extLst>
        </c:ser>
        <c:ser>
          <c:idx val="3"/>
          <c:order val="3"/>
          <c:tx>
            <c:strRef>
              <c:f>Sheet1!$E$1</c:f>
              <c:strCache>
                <c:ptCount val="1"/>
                <c:pt idx="0">
                  <c:v>Not at all likely</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Indonesia</c:v>
                </c:pt>
                <c:pt idx="3">
                  <c:v>Egypt</c:v>
                </c:pt>
                <c:pt idx="4">
                  <c:v>India</c:v>
                </c:pt>
                <c:pt idx="5">
                  <c:v>Turkey</c:v>
                </c:pt>
                <c:pt idx="6">
                  <c:v>Brazil</c:v>
                </c:pt>
                <c:pt idx="7">
                  <c:v>South Africa</c:v>
                </c:pt>
                <c:pt idx="8">
                  <c:v>China</c:v>
                </c:pt>
                <c:pt idx="9">
                  <c:v>Mexico</c:v>
                </c:pt>
                <c:pt idx="10">
                  <c:v>US</c:v>
                </c:pt>
                <c:pt idx="11">
                  <c:v>Sweden</c:v>
                </c:pt>
                <c:pt idx="12">
                  <c:v>Poland</c:v>
                </c:pt>
                <c:pt idx="13">
                  <c:v>Italy</c:v>
                </c:pt>
                <c:pt idx="14">
                  <c:v>Hong Kong (China)</c:v>
                </c:pt>
                <c:pt idx="15">
                  <c:v>South Korea</c:v>
                </c:pt>
                <c:pt idx="16">
                  <c:v>Australia</c:v>
                </c:pt>
                <c:pt idx="17">
                  <c:v>Canada</c:v>
                </c:pt>
                <c:pt idx="18">
                  <c:v>Germany</c:v>
                </c:pt>
                <c:pt idx="19">
                  <c:v>France</c:v>
                </c:pt>
                <c:pt idx="20">
                  <c:v>Great Britain</c:v>
                </c:pt>
                <c:pt idx="21">
                  <c:v>Japan</c:v>
                </c:pt>
              </c:strCache>
            </c:strRef>
          </c:cat>
          <c:val>
            <c:numRef>
              <c:f>Sheet1!$E$2:$E$23</c:f>
              <c:numCache>
                <c:formatCode>General</c:formatCode>
                <c:ptCount val="22"/>
                <c:pt idx="0" formatCode="0%">
                  <c:v>0.35</c:v>
                </c:pt>
                <c:pt idx="2" formatCode="0%">
                  <c:v>0.02</c:v>
                </c:pt>
                <c:pt idx="3" formatCode="0%">
                  <c:v>0.17</c:v>
                </c:pt>
                <c:pt idx="4" formatCode="0%">
                  <c:v>0.15</c:v>
                </c:pt>
                <c:pt idx="5" formatCode="0%">
                  <c:v>0.26</c:v>
                </c:pt>
                <c:pt idx="6" formatCode="0%">
                  <c:v>0.24</c:v>
                </c:pt>
                <c:pt idx="7" formatCode="0%">
                  <c:v>0.27</c:v>
                </c:pt>
                <c:pt idx="8" formatCode="0%">
                  <c:v>0.18</c:v>
                </c:pt>
                <c:pt idx="9" formatCode="0%">
                  <c:v>0.32</c:v>
                </c:pt>
                <c:pt idx="10" formatCode="0%">
                  <c:v>0.49</c:v>
                </c:pt>
                <c:pt idx="11" formatCode="0%">
                  <c:v>0.47</c:v>
                </c:pt>
                <c:pt idx="12" formatCode="0%">
                  <c:v>0.34</c:v>
                </c:pt>
                <c:pt idx="13" formatCode="0%">
                  <c:v>0.4</c:v>
                </c:pt>
                <c:pt idx="14" formatCode="0%">
                  <c:v>0.33</c:v>
                </c:pt>
                <c:pt idx="15" formatCode="0%">
                  <c:v>0.27</c:v>
                </c:pt>
                <c:pt idx="16" formatCode="0%">
                  <c:v>0.52</c:v>
                </c:pt>
                <c:pt idx="17" formatCode="0%">
                  <c:v>0.56000000000000005</c:v>
                </c:pt>
                <c:pt idx="18" formatCode="0%">
                  <c:v>0.47</c:v>
                </c:pt>
                <c:pt idx="19" formatCode="0%">
                  <c:v>0.5</c:v>
                </c:pt>
                <c:pt idx="20" formatCode="0%">
                  <c:v>0.59</c:v>
                </c:pt>
                <c:pt idx="21" formatCode="0%">
                  <c:v>0.45</c:v>
                </c:pt>
              </c:numCache>
            </c:numRef>
          </c:val>
          <c:extLst>
            <c:ext xmlns:c16="http://schemas.microsoft.com/office/drawing/2014/chart" uri="{C3380CC4-5D6E-409C-BE32-E72D297353CC}">
              <c16:uniqueId val="{00000003-2893-47DB-BA54-047B6024578E}"/>
            </c:ext>
          </c:extLst>
        </c:ser>
        <c:dLbls>
          <c:showLegendKey val="0"/>
          <c:showVal val="0"/>
          <c:showCatName val="0"/>
          <c:showSerName val="0"/>
          <c:showPercent val="0"/>
          <c:showBubbleSize val="0"/>
        </c:dLbls>
        <c:gapWidth val="40"/>
        <c:overlap val="100"/>
        <c:axId val="-62965808"/>
        <c:axId val="-60862704"/>
      </c:barChart>
      <c:catAx>
        <c:axId val="-6296580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862704"/>
        <c:crosses val="autoZero"/>
        <c:auto val="1"/>
        <c:lblAlgn val="ctr"/>
        <c:lblOffset val="0"/>
        <c:noMultiLvlLbl val="0"/>
      </c:catAx>
      <c:valAx>
        <c:axId val="-60862704"/>
        <c:scaling>
          <c:orientation val="minMax"/>
          <c:max val="1"/>
        </c:scaling>
        <c:delete val="1"/>
        <c:axPos val="t"/>
        <c:numFmt formatCode="0%" sourceLinked="1"/>
        <c:majorTickMark val="none"/>
        <c:minorTickMark val="none"/>
        <c:tickLblPos val="nextTo"/>
        <c:crossAx val="-62965808"/>
        <c:crosses val="autoZero"/>
        <c:crossBetween val="between"/>
      </c:valAx>
      <c:spPr>
        <a:noFill/>
        <a:ln>
          <a:noFill/>
        </a:ln>
        <a:effectLst/>
      </c:spPr>
    </c:plotArea>
    <c:legend>
      <c:legendPos val="b"/>
      <c:layout>
        <c:manualLayout>
          <c:xMode val="edge"/>
          <c:yMode val="edge"/>
          <c:x val="0.14116087051618501"/>
          <c:y val="0.93299449856903505"/>
          <c:w val="0.83184614943965296"/>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North America</c:v>
                </c:pt>
                <c:pt idx="7">
                  <c:v>Europe</c:v>
                </c:pt>
                <c:pt idx="8">
                  <c:v>G-8 Countries</c:v>
                </c:pt>
              </c:strCache>
            </c:strRef>
          </c:cat>
          <c:val>
            <c:numRef>
              <c:f>Sheet1!$B$2:$B$10</c:f>
              <c:numCache>
                <c:formatCode>General</c:formatCode>
                <c:ptCount val="9"/>
                <c:pt idx="0" formatCode="0%">
                  <c:v>0.11</c:v>
                </c:pt>
                <c:pt idx="2" formatCode="0%">
                  <c:v>0.19</c:v>
                </c:pt>
                <c:pt idx="3" formatCode="0%">
                  <c:v>0.16</c:v>
                </c:pt>
                <c:pt idx="4" formatCode="0%">
                  <c:v>0.14000000000000001</c:v>
                </c:pt>
                <c:pt idx="5" formatCode="0%">
                  <c:v>0.12</c:v>
                </c:pt>
                <c:pt idx="6" formatCode="0%">
                  <c:v>7.0000000000000007E-2</c:v>
                </c:pt>
                <c:pt idx="7" formatCode="0%">
                  <c:v>0.05</c:v>
                </c:pt>
                <c:pt idx="8" formatCode="0%">
                  <c:v>0.05</c:v>
                </c:pt>
              </c:numCache>
            </c:numRef>
          </c:val>
          <c:extLst>
            <c:ext xmlns:c16="http://schemas.microsoft.com/office/drawing/2014/chart" uri="{C3380CC4-5D6E-409C-BE32-E72D297353CC}">
              <c16:uniqueId val="{00000000-A395-4BBD-8ADB-AE947D94DE47}"/>
            </c:ext>
          </c:extLst>
        </c:ser>
        <c:ser>
          <c:idx val="1"/>
          <c:order val="1"/>
          <c:tx>
            <c:strRef>
              <c:f>Sheet1!$C$1</c:f>
              <c:strCache>
                <c:ptCount val="1"/>
                <c:pt idx="0">
                  <c:v>Somewhat likely</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North America</c:v>
                </c:pt>
                <c:pt idx="7">
                  <c:v>Europe</c:v>
                </c:pt>
                <c:pt idx="8">
                  <c:v>G-8 Countries</c:v>
                </c:pt>
              </c:strCache>
            </c:strRef>
          </c:cat>
          <c:val>
            <c:numRef>
              <c:f>Sheet1!$C$2:$C$10</c:f>
              <c:numCache>
                <c:formatCode>General</c:formatCode>
                <c:ptCount val="9"/>
                <c:pt idx="0" formatCode="0%">
                  <c:v>0.26</c:v>
                </c:pt>
                <c:pt idx="2" formatCode="0%">
                  <c:v>0.31</c:v>
                </c:pt>
                <c:pt idx="3" formatCode="0%">
                  <c:v>0.4</c:v>
                </c:pt>
                <c:pt idx="4" formatCode="0%">
                  <c:v>0.3</c:v>
                </c:pt>
                <c:pt idx="5" formatCode="0%">
                  <c:v>0.33</c:v>
                </c:pt>
                <c:pt idx="6" formatCode="0%">
                  <c:v>0.14000000000000001</c:v>
                </c:pt>
                <c:pt idx="7" formatCode="0%">
                  <c:v>0.19</c:v>
                </c:pt>
                <c:pt idx="8" formatCode="0%">
                  <c:v>0.17</c:v>
                </c:pt>
              </c:numCache>
            </c:numRef>
          </c:val>
          <c:extLst>
            <c:ext xmlns:c16="http://schemas.microsoft.com/office/drawing/2014/chart" uri="{C3380CC4-5D6E-409C-BE32-E72D297353CC}">
              <c16:uniqueId val="{00000001-A395-4BBD-8ADB-AE947D94DE47}"/>
            </c:ext>
          </c:extLst>
        </c:ser>
        <c:ser>
          <c:idx val="2"/>
          <c:order val="2"/>
          <c:tx>
            <c:strRef>
              <c:f>Sheet1!$D$1</c:f>
              <c:strCache>
                <c:ptCount val="1"/>
                <c:pt idx="0">
                  <c:v>Not very likely</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North America</c:v>
                </c:pt>
                <c:pt idx="7">
                  <c:v>Europe</c:v>
                </c:pt>
                <c:pt idx="8">
                  <c:v>G-8 Countries</c:v>
                </c:pt>
              </c:strCache>
            </c:strRef>
          </c:cat>
          <c:val>
            <c:numRef>
              <c:f>Sheet1!$D$2:$D$10</c:f>
              <c:numCache>
                <c:formatCode>General</c:formatCode>
                <c:ptCount val="9"/>
                <c:pt idx="0" formatCode="0%">
                  <c:v>0.28000000000000003</c:v>
                </c:pt>
                <c:pt idx="2" formatCode="0%">
                  <c:v>0.26</c:v>
                </c:pt>
                <c:pt idx="3" formatCode="0%">
                  <c:v>0.25</c:v>
                </c:pt>
                <c:pt idx="4" formatCode="0%">
                  <c:v>0.28000000000000003</c:v>
                </c:pt>
                <c:pt idx="5" formatCode="0%">
                  <c:v>0.27</c:v>
                </c:pt>
                <c:pt idx="6" formatCode="0%">
                  <c:v>0.27</c:v>
                </c:pt>
                <c:pt idx="7" formatCode="0%">
                  <c:v>0.3</c:v>
                </c:pt>
                <c:pt idx="8" formatCode="0%">
                  <c:v>0.28999999999999998</c:v>
                </c:pt>
              </c:numCache>
            </c:numRef>
          </c:val>
          <c:extLst>
            <c:ext xmlns:c16="http://schemas.microsoft.com/office/drawing/2014/chart" uri="{C3380CC4-5D6E-409C-BE32-E72D297353CC}">
              <c16:uniqueId val="{00000002-A395-4BBD-8ADB-AE947D94DE47}"/>
            </c:ext>
          </c:extLst>
        </c:ser>
        <c:ser>
          <c:idx val="3"/>
          <c:order val="3"/>
          <c:tx>
            <c:strRef>
              <c:f>Sheet1!$E$1</c:f>
              <c:strCache>
                <c:ptCount val="1"/>
                <c:pt idx="0">
                  <c:v>Not at all likely</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North America</c:v>
                </c:pt>
                <c:pt idx="7">
                  <c:v>Europe</c:v>
                </c:pt>
                <c:pt idx="8">
                  <c:v>G-8 Countries</c:v>
                </c:pt>
              </c:strCache>
            </c:strRef>
          </c:cat>
          <c:val>
            <c:numRef>
              <c:f>Sheet1!$E$2:$E$10</c:f>
              <c:numCache>
                <c:formatCode>General</c:formatCode>
                <c:ptCount val="9"/>
                <c:pt idx="0" formatCode="0%">
                  <c:v>0.35</c:v>
                </c:pt>
                <c:pt idx="2" formatCode="0%">
                  <c:v>0.24</c:v>
                </c:pt>
                <c:pt idx="3" formatCode="0%">
                  <c:v>0.19</c:v>
                </c:pt>
                <c:pt idx="4" formatCode="0%">
                  <c:v>0.28000000000000003</c:v>
                </c:pt>
                <c:pt idx="5" formatCode="0%">
                  <c:v>0.27</c:v>
                </c:pt>
                <c:pt idx="6" formatCode="0%">
                  <c:v>0.52</c:v>
                </c:pt>
                <c:pt idx="7" formatCode="0%">
                  <c:v>0.46</c:v>
                </c:pt>
                <c:pt idx="8" formatCode="0%">
                  <c:v>0.49</c:v>
                </c:pt>
              </c:numCache>
            </c:numRef>
          </c:val>
          <c:extLst>
            <c:ext xmlns:c16="http://schemas.microsoft.com/office/drawing/2014/chart" uri="{C3380CC4-5D6E-409C-BE32-E72D297353CC}">
              <c16:uniqueId val="{00000003-A395-4BBD-8ADB-AE947D94DE47}"/>
            </c:ext>
          </c:extLst>
        </c:ser>
        <c:dLbls>
          <c:showLegendKey val="0"/>
          <c:showVal val="0"/>
          <c:showCatName val="0"/>
          <c:showSerName val="0"/>
          <c:showPercent val="0"/>
          <c:showBubbleSize val="0"/>
        </c:dLbls>
        <c:gapWidth val="94"/>
        <c:overlap val="100"/>
        <c:axId val="-61055360"/>
        <c:axId val="-60880992"/>
      </c:barChart>
      <c:catAx>
        <c:axId val="-61055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880992"/>
        <c:crosses val="autoZero"/>
        <c:auto val="1"/>
        <c:lblAlgn val="ctr"/>
        <c:lblOffset val="0"/>
        <c:noMultiLvlLbl val="0"/>
      </c:catAx>
      <c:valAx>
        <c:axId val="-60880992"/>
        <c:scaling>
          <c:orientation val="minMax"/>
          <c:max val="1"/>
        </c:scaling>
        <c:delete val="1"/>
        <c:axPos val="t"/>
        <c:numFmt formatCode="0%" sourceLinked="1"/>
        <c:majorTickMark val="none"/>
        <c:minorTickMark val="none"/>
        <c:tickLblPos val="nextTo"/>
        <c:crossAx val="-61055360"/>
        <c:crosses val="autoZero"/>
        <c:crossBetween val="between"/>
      </c:valAx>
      <c:spPr>
        <a:noFill/>
        <a:ln>
          <a:noFill/>
        </a:ln>
        <a:effectLst/>
      </c:spPr>
    </c:plotArea>
    <c:legend>
      <c:legendPos val="b"/>
      <c:layout>
        <c:manualLayout>
          <c:xMode val="edge"/>
          <c:yMode val="edge"/>
          <c:x val="0.15290367349914599"/>
          <c:y val="0.90801951386511504"/>
          <c:w val="0.823578953672458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7456070109897"/>
          <c:y val="3.3212560386473397E-2"/>
          <c:w val="0.30485425285822298"/>
          <c:h val="0.93357487922705296"/>
        </c:manualLayout>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Pt>
            <c:idx val="6"/>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0-7A3E-4E2C-9C4D-2CA2BF81C394}"/>
              </c:ext>
            </c:extLst>
          </c:dPt>
          <c:dPt>
            <c:idx val="7"/>
            <c:invertIfNegative val="0"/>
            <c:bubble3D val="0"/>
            <c:spPr>
              <a:solidFill>
                <a:schemeClr val="bg1">
                  <a:lumMod val="50000"/>
                </a:schemeClr>
              </a:solidFill>
              <a:ln>
                <a:solidFill>
                  <a:schemeClr val="bg1"/>
                </a:solidFill>
              </a:ln>
              <a:effectLst/>
            </c:spPr>
            <c:extLst>
              <c:ext xmlns:c16="http://schemas.microsoft.com/office/drawing/2014/chart" uri="{C3380CC4-5D6E-409C-BE32-E72D297353CC}">
                <c16:uniqueId val="{00000001-7A3E-4E2C-9C4D-2CA2BF81C394}"/>
              </c:ext>
            </c:extLst>
          </c:dPt>
          <c:dPt>
            <c:idx val="8"/>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0-EA1F-4CDA-8B76-69FC8AA2227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don't know how to get cryptocurrencies</c:v>
                </c:pt>
                <c:pt idx="1">
                  <c:v>Cryptocurrencies are too insecure, traditional financial institutions are safer</c:v>
                </c:pt>
                <c:pt idx="2">
                  <c:v>Cryptocurrencies are used by criminals and I don't want to be associated with them</c:v>
                </c:pt>
                <c:pt idx="3">
                  <c:v>Cryptocurrencies are too complicated to use</c:v>
                </c:pt>
                <c:pt idx="4">
                  <c:v>The price of cryptocurrencies is too unstable</c:v>
                </c:pt>
                <c:pt idx="5">
                  <c:v>Not enough goods and services are available for purchase with cryptocurrencies</c:v>
                </c:pt>
                <c:pt idx="6">
                  <c:v>Other</c:v>
                </c:pt>
                <c:pt idx="7">
                  <c:v>None of the above</c:v>
                </c:pt>
              </c:strCache>
            </c:strRef>
          </c:cat>
          <c:val>
            <c:numRef>
              <c:f>Sheet1!$B$2:$B$9</c:f>
              <c:numCache>
                <c:formatCode>0%</c:formatCode>
                <c:ptCount val="8"/>
                <c:pt idx="0">
                  <c:v>0.36</c:v>
                </c:pt>
                <c:pt idx="1">
                  <c:v>0.3</c:v>
                </c:pt>
                <c:pt idx="2">
                  <c:v>0.27</c:v>
                </c:pt>
                <c:pt idx="3">
                  <c:v>0.22</c:v>
                </c:pt>
                <c:pt idx="4">
                  <c:v>0.2</c:v>
                </c:pt>
                <c:pt idx="5">
                  <c:v>0.18</c:v>
                </c:pt>
                <c:pt idx="6">
                  <c:v>0.06</c:v>
                </c:pt>
                <c:pt idx="7">
                  <c:v>0.15</c:v>
                </c:pt>
              </c:numCache>
            </c:numRef>
          </c:val>
          <c:extLst>
            <c:ext xmlns:c16="http://schemas.microsoft.com/office/drawing/2014/chart" uri="{C3380CC4-5D6E-409C-BE32-E72D297353CC}">
              <c16:uniqueId val="{00000000-AC9D-43F0-9A31-8C88E655B4EC}"/>
            </c:ext>
          </c:extLst>
        </c:ser>
        <c:dLbls>
          <c:showLegendKey val="0"/>
          <c:showVal val="0"/>
          <c:showCatName val="0"/>
          <c:showSerName val="0"/>
          <c:showPercent val="0"/>
          <c:showBubbleSize val="0"/>
        </c:dLbls>
        <c:gapWidth val="178"/>
        <c:axId val="-59563760"/>
        <c:axId val="-59561984"/>
      </c:barChart>
      <c:catAx>
        <c:axId val="-5956376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561984"/>
        <c:crosses val="autoZero"/>
        <c:auto val="1"/>
        <c:lblAlgn val="ctr"/>
        <c:lblOffset val="0"/>
        <c:noMultiLvlLbl val="0"/>
      </c:catAx>
      <c:valAx>
        <c:axId val="-59561984"/>
        <c:scaling>
          <c:orientation val="minMax"/>
          <c:max val="1"/>
        </c:scaling>
        <c:delete val="1"/>
        <c:axPos val="t"/>
        <c:numFmt formatCode="0%" sourceLinked="1"/>
        <c:majorTickMark val="none"/>
        <c:minorTickMark val="none"/>
        <c:tickLblPos val="nextTo"/>
        <c:crossAx val="-5956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Europe</c:v>
                </c:pt>
                <c:pt idx="8">
                  <c:v>G-8 Countries</c:v>
                </c:pt>
              </c:strCache>
            </c:strRef>
          </c:cat>
          <c:val>
            <c:numRef>
              <c:f>Sheet1!$B$2:$B$10</c:f>
              <c:numCache>
                <c:formatCode>General</c:formatCode>
                <c:ptCount val="9"/>
                <c:pt idx="0" formatCode="0%">
                  <c:v>0.35</c:v>
                </c:pt>
                <c:pt idx="2" formatCode="0%">
                  <c:v>0.5</c:v>
                </c:pt>
                <c:pt idx="3" formatCode="0%">
                  <c:v>0.49</c:v>
                </c:pt>
                <c:pt idx="4" formatCode="0%">
                  <c:v>0.47</c:v>
                </c:pt>
                <c:pt idx="5" formatCode="0%">
                  <c:v>0.33</c:v>
                </c:pt>
                <c:pt idx="6" formatCode="0%">
                  <c:v>0.22</c:v>
                </c:pt>
                <c:pt idx="7" formatCode="0%">
                  <c:v>0.2</c:v>
                </c:pt>
                <c:pt idx="8" formatCode="0%">
                  <c:v>0.19</c:v>
                </c:pt>
              </c:numCache>
            </c:numRef>
          </c:val>
          <c:extLst>
            <c:ext xmlns:c16="http://schemas.microsoft.com/office/drawing/2014/chart" uri="{C3380CC4-5D6E-409C-BE32-E72D297353CC}">
              <c16:uniqueId val="{00000000-4C20-496E-BB4C-4E318629F38C}"/>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Europe</c:v>
                </c:pt>
                <c:pt idx="8">
                  <c:v>G-8 Countries</c:v>
                </c:pt>
              </c:strCache>
            </c:strRef>
          </c:cat>
          <c:val>
            <c:numRef>
              <c:f>Sheet1!$C$2:$C$10</c:f>
              <c:numCache>
                <c:formatCode>General</c:formatCode>
                <c:ptCount val="9"/>
                <c:pt idx="0" formatCode="0%">
                  <c:v>0.56000000000000005</c:v>
                </c:pt>
                <c:pt idx="2" formatCode="0%">
                  <c:v>0.39</c:v>
                </c:pt>
                <c:pt idx="3" formatCode="0%">
                  <c:v>0.39</c:v>
                </c:pt>
                <c:pt idx="4" formatCode="0%">
                  <c:v>0.42</c:v>
                </c:pt>
                <c:pt idx="5" formatCode="0%">
                  <c:v>0.57999999999999996</c:v>
                </c:pt>
                <c:pt idx="6" formatCode="0%">
                  <c:v>0.71</c:v>
                </c:pt>
                <c:pt idx="7" formatCode="0%">
                  <c:v>0.72</c:v>
                </c:pt>
                <c:pt idx="8" formatCode="0%">
                  <c:v>0.73</c:v>
                </c:pt>
              </c:numCache>
            </c:numRef>
          </c:val>
          <c:extLst>
            <c:ext xmlns:c16="http://schemas.microsoft.com/office/drawing/2014/chart" uri="{C3380CC4-5D6E-409C-BE32-E72D297353CC}">
              <c16:uniqueId val="{00000001-4C20-496E-BB4C-4E318629F38C}"/>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Europe</c:v>
                </c:pt>
                <c:pt idx="8">
                  <c:v>G-8 Countries</c:v>
                </c:pt>
              </c:strCache>
            </c:strRef>
          </c:cat>
          <c:val>
            <c:numRef>
              <c:f>Sheet1!$D$2:$D$10</c:f>
              <c:numCache>
                <c:formatCode>General</c:formatCode>
                <c:ptCount val="9"/>
                <c:pt idx="0" formatCode="0%">
                  <c:v>0.09</c:v>
                </c:pt>
                <c:pt idx="2" formatCode="0%">
                  <c:v>0.11</c:v>
                </c:pt>
                <c:pt idx="3" formatCode="0%">
                  <c:v>0.11</c:v>
                </c:pt>
                <c:pt idx="4" formatCode="0%">
                  <c:v>0.12</c:v>
                </c:pt>
                <c:pt idx="5" formatCode="0%">
                  <c:v>0.09</c:v>
                </c:pt>
                <c:pt idx="6" formatCode="0%">
                  <c:v>0.06</c:v>
                </c:pt>
                <c:pt idx="7" formatCode="0%">
                  <c:v>0.08</c:v>
                </c:pt>
                <c:pt idx="8" formatCode="0%">
                  <c:v>0.08</c:v>
                </c:pt>
              </c:numCache>
            </c:numRef>
          </c:val>
          <c:extLst>
            <c:ext xmlns:c16="http://schemas.microsoft.com/office/drawing/2014/chart" uri="{C3380CC4-5D6E-409C-BE32-E72D297353CC}">
              <c16:uniqueId val="{00000002-4C20-496E-BB4C-4E318629F38C}"/>
            </c:ext>
          </c:extLst>
        </c:ser>
        <c:dLbls>
          <c:showLegendKey val="0"/>
          <c:showVal val="0"/>
          <c:showCatName val="0"/>
          <c:showSerName val="0"/>
          <c:showPercent val="0"/>
          <c:showBubbleSize val="0"/>
        </c:dLbls>
        <c:gapWidth val="94"/>
        <c:overlap val="100"/>
        <c:axId val="-82360064"/>
        <c:axId val="-82357072"/>
      </c:barChart>
      <c:catAx>
        <c:axId val="-82360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57072"/>
        <c:crosses val="autoZero"/>
        <c:auto val="1"/>
        <c:lblAlgn val="ctr"/>
        <c:lblOffset val="0"/>
        <c:noMultiLvlLbl val="0"/>
      </c:catAx>
      <c:valAx>
        <c:axId val="-82357072"/>
        <c:scaling>
          <c:orientation val="minMax"/>
          <c:max val="1"/>
        </c:scaling>
        <c:delete val="1"/>
        <c:axPos val="t"/>
        <c:numFmt formatCode="0%" sourceLinked="1"/>
        <c:majorTickMark val="none"/>
        <c:minorTickMark val="none"/>
        <c:tickLblPos val="nextTo"/>
        <c:crossAx val="-82360064"/>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FD2-4420-ACD3-8247BD4A473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FD2-4420-ACD3-8247BD4A473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FD2-4420-ACD3-8247BD4A473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FD2-4420-ACD3-8247BD4A47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Great Britain</c:v>
                </c:pt>
                <c:pt idx="3">
                  <c:v>Australia</c:v>
                </c:pt>
                <c:pt idx="4">
                  <c:v>China</c:v>
                </c:pt>
                <c:pt idx="5">
                  <c:v>Egypt</c:v>
                </c:pt>
                <c:pt idx="6">
                  <c:v>Mexico</c:v>
                </c:pt>
                <c:pt idx="7">
                  <c:v>India</c:v>
                </c:pt>
                <c:pt idx="8">
                  <c:v>Indonesia</c:v>
                </c:pt>
                <c:pt idx="9">
                  <c:v>South Africa</c:v>
                </c:pt>
                <c:pt idx="10">
                  <c:v>Sweden</c:v>
                </c:pt>
                <c:pt idx="11">
                  <c:v>Hong Kong (China)</c:v>
                </c:pt>
                <c:pt idx="12">
                  <c:v>United States</c:v>
                </c:pt>
                <c:pt idx="13">
                  <c:v>South Korea</c:v>
                </c:pt>
                <c:pt idx="14">
                  <c:v>Canada</c:v>
                </c:pt>
                <c:pt idx="15">
                  <c:v>Poland</c:v>
                </c:pt>
                <c:pt idx="16">
                  <c:v>Brazil</c:v>
                </c:pt>
                <c:pt idx="17">
                  <c:v>Italy</c:v>
                </c:pt>
                <c:pt idx="18">
                  <c:v>France</c:v>
                </c:pt>
                <c:pt idx="19">
                  <c:v>Turkey</c:v>
                </c:pt>
                <c:pt idx="20">
                  <c:v>Germany</c:v>
                </c:pt>
                <c:pt idx="21">
                  <c:v>Japan</c:v>
                </c:pt>
              </c:strCache>
            </c:strRef>
          </c:cat>
          <c:val>
            <c:numRef>
              <c:f>Sheet1!$B$2:$B$23</c:f>
              <c:numCache>
                <c:formatCode>General</c:formatCode>
                <c:ptCount val="22"/>
                <c:pt idx="0" formatCode="0%">
                  <c:v>0.36</c:v>
                </c:pt>
                <c:pt idx="2" formatCode="0%">
                  <c:v>0.49</c:v>
                </c:pt>
                <c:pt idx="3" formatCode="0%">
                  <c:v>0.45</c:v>
                </c:pt>
                <c:pt idx="4" formatCode="0%">
                  <c:v>0.45</c:v>
                </c:pt>
                <c:pt idx="5" formatCode="0%">
                  <c:v>0.43</c:v>
                </c:pt>
                <c:pt idx="6" formatCode="0%">
                  <c:v>0.4</c:v>
                </c:pt>
                <c:pt idx="7" formatCode="0%">
                  <c:v>0.4</c:v>
                </c:pt>
                <c:pt idx="8" formatCode="0%">
                  <c:v>0.4</c:v>
                </c:pt>
                <c:pt idx="9" formatCode="0%">
                  <c:v>0.39</c:v>
                </c:pt>
                <c:pt idx="10" formatCode="0%">
                  <c:v>0.39</c:v>
                </c:pt>
                <c:pt idx="11" formatCode="0%">
                  <c:v>0.39</c:v>
                </c:pt>
                <c:pt idx="12" formatCode="0%">
                  <c:v>0.38</c:v>
                </c:pt>
                <c:pt idx="13" formatCode="0%">
                  <c:v>0.37</c:v>
                </c:pt>
                <c:pt idx="14" formatCode="0%">
                  <c:v>0.37</c:v>
                </c:pt>
                <c:pt idx="15" formatCode="0%">
                  <c:v>0.35</c:v>
                </c:pt>
                <c:pt idx="16" formatCode="0%">
                  <c:v>0.34</c:v>
                </c:pt>
                <c:pt idx="17" formatCode="0%">
                  <c:v>0.28999999999999998</c:v>
                </c:pt>
                <c:pt idx="18" formatCode="0%">
                  <c:v>0.28000000000000003</c:v>
                </c:pt>
                <c:pt idx="19" formatCode="0%">
                  <c:v>0.27</c:v>
                </c:pt>
                <c:pt idx="20" formatCode="0%">
                  <c:v>0.24</c:v>
                </c:pt>
                <c:pt idx="21" formatCode="0%">
                  <c:v>0.21</c:v>
                </c:pt>
              </c:numCache>
            </c:numRef>
          </c:val>
          <c:extLst>
            <c:ext xmlns:c16="http://schemas.microsoft.com/office/drawing/2014/chart" uri="{C3380CC4-5D6E-409C-BE32-E72D297353CC}">
              <c16:uniqueId val="{00000008-0FD2-4420-ACD3-8247BD4A473F}"/>
            </c:ext>
          </c:extLst>
        </c:ser>
        <c:dLbls>
          <c:showLegendKey val="0"/>
          <c:showVal val="0"/>
          <c:showCatName val="0"/>
          <c:showSerName val="0"/>
          <c:showPercent val="0"/>
          <c:showBubbleSize val="0"/>
        </c:dLbls>
        <c:gapWidth val="115"/>
        <c:axId val="-61445280"/>
        <c:axId val="-61450832"/>
      </c:barChart>
      <c:catAx>
        <c:axId val="-614452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450832"/>
        <c:crosses val="autoZero"/>
        <c:auto val="1"/>
        <c:lblAlgn val="ctr"/>
        <c:lblOffset val="0"/>
        <c:noMultiLvlLbl val="0"/>
      </c:catAx>
      <c:valAx>
        <c:axId val="-61450832"/>
        <c:scaling>
          <c:orientation val="minMax"/>
          <c:max val="1"/>
        </c:scaling>
        <c:delete val="1"/>
        <c:axPos val="t"/>
        <c:numFmt formatCode="0%" sourceLinked="1"/>
        <c:majorTickMark val="out"/>
        <c:minorTickMark val="none"/>
        <c:tickLblPos val="nextTo"/>
        <c:crossAx val="-6144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North America</c:v>
                </c:pt>
                <c:pt idx="4">
                  <c:v>LATAM</c:v>
                </c:pt>
                <c:pt idx="5">
                  <c:v>APAC</c:v>
                </c:pt>
                <c:pt idx="6">
                  <c:v>Middle East/Africa</c:v>
                </c:pt>
                <c:pt idx="7">
                  <c:v>Europe</c:v>
                </c:pt>
                <c:pt idx="8">
                  <c:v>G-8 Countries</c:v>
                </c:pt>
              </c:strCache>
            </c:strRef>
          </c:cat>
          <c:val>
            <c:numRef>
              <c:f>Sheet1!$B$2:$B$10</c:f>
              <c:numCache>
                <c:formatCode>General</c:formatCode>
                <c:ptCount val="9"/>
                <c:pt idx="0" formatCode="0%">
                  <c:v>0.36</c:v>
                </c:pt>
                <c:pt idx="2" formatCode="0%">
                  <c:v>0.39</c:v>
                </c:pt>
                <c:pt idx="3" formatCode="0%">
                  <c:v>0.37</c:v>
                </c:pt>
                <c:pt idx="4" formatCode="0%">
                  <c:v>0.37</c:v>
                </c:pt>
                <c:pt idx="5" formatCode="0%">
                  <c:v>0.37</c:v>
                </c:pt>
                <c:pt idx="6" formatCode="0%">
                  <c:v>0.35</c:v>
                </c:pt>
                <c:pt idx="7" formatCode="0%">
                  <c:v>0.34</c:v>
                </c:pt>
                <c:pt idx="8" formatCode="0%">
                  <c:v>0.33</c:v>
                </c:pt>
              </c:numCache>
            </c:numRef>
          </c:val>
          <c:extLst>
            <c:ext xmlns:c16="http://schemas.microsoft.com/office/drawing/2014/chart" uri="{C3380CC4-5D6E-409C-BE32-E72D297353CC}">
              <c16:uniqueId val="{00000000-C651-4FC0-9520-7A0792C0800F}"/>
            </c:ext>
          </c:extLst>
        </c:ser>
        <c:dLbls>
          <c:showLegendKey val="0"/>
          <c:showVal val="0"/>
          <c:showCatName val="0"/>
          <c:showSerName val="0"/>
          <c:showPercent val="0"/>
          <c:showBubbleSize val="0"/>
        </c:dLbls>
        <c:gapWidth val="94"/>
        <c:axId val="-65312480"/>
        <c:axId val="-65310160"/>
      </c:barChart>
      <c:catAx>
        <c:axId val="-65312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10160"/>
        <c:crosses val="autoZero"/>
        <c:auto val="1"/>
        <c:lblAlgn val="ctr"/>
        <c:lblOffset val="0"/>
        <c:noMultiLvlLbl val="0"/>
      </c:catAx>
      <c:valAx>
        <c:axId val="-65310160"/>
        <c:scaling>
          <c:orientation val="minMax"/>
          <c:max val="1"/>
        </c:scaling>
        <c:delete val="1"/>
        <c:axPos val="t"/>
        <c:numFmt formatCode="0%" sourceLinked="1"/>
        <c:majorTickMark val="none"/>
        <c:minorTickMark val="none"/>
        <c:tickLblPos val="nextTo"/>
        <c:crossAx val="-6531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FD2-4420-ACD3-8247BD4A473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FD2-4420-ACD3-8247BD4A473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FD2-4420-ACD3-8247BD4A473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FD2-4420-ACD3-8247BD4A47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Turkey</c:v>
                </c:pt>
                <c:pt idx="3">
                  <c:v>Egypt</c:v>
                </c:pt>
                <c:pt idx="4">
                  <c:v>Indonesia</c:v>
                </c:pt>
                <c:pt idx="5">
                  <c:v>Hong Kong (China)</c:v>
                </c:pt>
                <c:pt idx="6">
                  <c:v>France</c:v>
                </c:pt>
                <c:pt idx="7">
                  <c:v>Germany</c:v>
                </c:pt>
                <c:pt idx="8">
                  <c:v>India</c:v>
                </c:pt>
                <c:pt idx="9">
                  <c:v>South Africa</c:v>
                </c:pt>
                <c:pt idx="10">
                  <c:v>Australia</c:v>
                </c:pt>
                <c:pt idx="11">
                  <c:v>United States</c:v>
                </c:pt>
                <c:pt idx="12">
                  <c:v>Poland</c:v>
                </c:pt>
                <c:pt idx="13">
                  <c:v>Mexico</c:v>
                </c:pt>
                <c:pt idx="14">
                  <c:v>Sweden</c:v>
                </c:pt>
                <c:pt idx="15">
                  <c:v>Great Britain</c:v>
                </c:pt>
                <c:pt idx="16">
                  <c:v>Canada</c:v>
                </c:pt>
                <c:pt idx="17">
                  <c:v>Italy</c:v>
                </c:pt>
                <c:pt idx="18">
                  <c:v>South Korea</c:v>
                </c:pt>
                <c:pt idx="19">
                  <c:v>Brazil</c:v>
                </c:pt>
                <c:pt idx="20">
                  <c:v>China</c:v>
                </c:pt>
                <c:pt idx="21">
                  <c:v>Japan</c:v>
                </c:pt>
              </c:strCache>
            </c:strRef>
          </c:cat>
          <c:val>
            <c:numRef>
              <c:f>Sheet1!$B$2:$B$23</c:f>
              <c:numCache>
                <c:formatCode>General</c:formatCode>
                <c:ptCount val="22"/>
                <c:pt idx="0" formatCode="0%">
                  <c:v>0.27</c:v>
                </c:pt>
                <c:pt idx="2" formatCode="0%">
                  <c:v>0.46</c:v>
                </c:pt>
                <c:pt idx="3" formatCode="0%">
                  <c:v>0.37</c:v>
                </c:pt>
                <c:pt idx="4" formatCode="0%">
                  <c:v>0.37</c:v>
                </c:pt>
                <c:pt idx="5" formatCode="0%">
                  <c:v>0.34</c:v>
                </c:pt>
                <c:pt idx="6" formatCode="0%">
                  <c:v>0.33</c:v>
                </c:pt>
                <c:pt idx="7" formatCode="0%">
                  <c:v>0.33</c:v>
                </c:pt>
                <c:pt idx="8" formatCode="0%">
                  <c:v>0.32</c:v>
                </c:pt>
                <c:pt idx="9" formatCode="0%">
                  <c:v>0.31</c:v>
                </c:pt>
                <c:pt idx="10" formatCode="0%">
                  <c:v>0.28999999999999998</c:v>
                </c:pt>
                <c:pt idx="11" formatCode="0%">
                  <c:v>0.27</c:v>
                </c:pt>
                <c:pt idx="12" formatCode="0%">
                  <c:v>0.26</c:v>
                </c:pt>
                <c:pt idx="13" formatCode="0%">
                  <c:v>0.25</c:v>
                </c:pt>
                <c:pt idx="14" formatCode="0%">
                  <c:v>0.25</c:v>
                </c:pt>
                <c:pt idx="15" formatCode="0%">
                  <c:v>0.25</c:v>
                </c:pt>
                <c:pt idx="16" formatCode="0%">
                  <c:v>0.24</c:v>
                </c:pt>
                <c:pt idx="17" formatCode="0%">
                  <c:v>0.22</c:v>
                </c:pt>
                <c:pt idx="18" formatCode="0%">
                  <c:v>0.21</c:v>
                </c:pt>
                <c:pt idx="19" formatCode="0%">
                  <c:v>0.2</c:v>
                </c:pt>
                <c:pt idx="20" formatCode="0%">
                  <c:v>0.17</c:v>
                </c:pt>
                <c:pt idx="21" formatCode="0%">
                  <c:v>0.13</c:v>
                </c:pt>
              </c:numCache>
            </c:numRef>
          </c:val>
          <c:extLst>
            <c:ext xmlns:c16="http://schemas.microsoft.com/office/drawing/2014/chart" uri="{C3380CC4-5D6E-409C-BE32-E72D297353CC}">
              <c16:uniqueId val="{00000008-0FD2-4420-ACD3-8247BD4A473F}"/>
            </c:ext>
          </c:extLst>
        </c:ser>
        <c:dLbls>
          <c:showLegendKey val="0"/>
          <c:showVal val="0"/>
          <c:showCatName val="0"/>
          <c:showSerName val="0"/>
          <c:showPercent val="0"/>
          <c:showBubbleSize val="0"/>
        </c:dLbls>
        <c:gapWidth val="115"/>
        <c:axId val="-63029712"/>
        <c:axId val="-63027392"/>
      </c:barChart>
      <c:catAx>
        <c:axId val="-6302971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027392"/>
        <c:crosses val="autoZero"/>
        <c:auto val="1"/>
        <c:lblAlgn val="ctr"/>
        <c:lblOffset val="0"/>
        <c:noMultiLvlLbl val="0"/>
      </c:catAx>
      <c:valAx>
        <c:axId val="-63027392"/>
        <c:scaling>
          <c:orientation val="minMax"/>
          <c:max val="1"/>
        </c:scaling>
        <c:delete val="1"/>
        <c:axPos val="t"/>
        <c:numFmt formatCode="0%" sourceLinked="1"/>
        <c:majorTickMark val="out"/>
        <c:minorTickMark val="none"/>
        <c:tickLblPos val="nextTo"/>
        <c:crossAx val="-6302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Europe</c:v>
                </c:pt>
                <c:pt idx="4">
                  <c:v>North America</c:v>
                </c:pt>
                <c:pt idx="5">
                  <c:v>G-8 Countries</c:v>
                </c:pt>
                <c:pt idx="6">
                  <c:v>APAC</c:v>
                </c:pt>
                <c:pt idx="7">
                  <c:v>LATAM</c:v>
                </c:pt>
                <c:pt idx="8">
                  <c:v>BIC</c:v>
                </c:pt>
              </c:strCache>
            </c:strRef>
          </c:cat>
          <c:val>
            <c:numRef>
              <c:f>Sheet1!$B$2:$B$10</c:f>
              <c:numCache>
                <c:formatCode>General</c:formatCode>
                <c:ptCount val="9"/>
                <c:pt idx="0" formatCode="0%">
                  <c:v>0.27</c:v>
                </c:pt>
                <c:pt idx="2" formatCode="0%">
                  <c:v>0.38</c:v>
                </c:pt>
                <c:pt idx="3" formatCode="0%">
                  <c:v>0.27</c:v>
                </c:pt>
                <c:pt idx="4" formatCode="0%">
                  <c:v>0.25</c:v>
                </c:pt>
                <c:pt idx="5" formatCode="0%">
                  <c:v>0.25</c:v>
                </c:pt>
                <c:pt idx="6" formatCode="0%">
                  <c:v>0.24</c:v>
                </c:pt>
                <c:pt idx="7" formatCode="0%">
                  <c:v>0.23</c:v>
                </c:pt>
                <c:pt idx="8" formatCode="0%">
                  <c:v>0.22</c:v>
                </c:pt>
              </c:numCache>
            </c:numRef>
          </c:val>
          <c:extLst>
            <c:ext xmlns:c16="http://schemas.microsoft.com/office/drawing/2014/chart" uri="{C3380CC4-5D6E-409C-BE32-E72D297353CC}">
              <c16:uniqueId val="{00000000-C651-4FC0-9520-7A0792C0800F}"/>
            </c:ext>
          </c:extLst>
        </c:ser>
        <c:dLbls>
          <c:showLegendKey val="0"/>
          <c:showVal val="0"/>
          <c:showCatName val="0"/>
          <c:showSerName val="0"/>
          <c:showPercent val="0"/>
          <c:showBubbleSize val="0"/>
        </c:dLbls>
        <c:gapWidth val="94"/>
        <c:axId val="-62987328"/>
        <c:axId val="-63018960"/>
      </c:barChart>
      <c:catAx>
        <c:axId val="-6298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018960"/>
        <c:crosses val="autoZero"/>
        <c:auto val="1"/>
        <c:lblAlgn val="ctr"/>
        <c:lblOffset val="0"/>
        <c:noMultiLvlLbl val="0"/>
      </c:catAx>
      <c:valAx>
        <c:axId val="-63018960"/>
        <c:scaling>
          <c:orientation val="minMax"/>
          <c:max val="1"/>
        </c:scaling>
        <c:delete val="1"/>
        <c:axPos val="t"/>
        <c:numFmt formatCode="0%" sourceLinked="1"/>
        <c:majorTickMark val="none"/>
        <c:minorTickMark val="none"/>
        <c:tickLblPos val="nextTo"/>
        <c:crossAx val="-6298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FD2-4420-ACD3-8247BD4A473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FD2-4420-ACD3-8247BD4A473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FD2-4420-ACD3-8247BD4A473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FD2-4420-ACD3-8247BD4A47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Indonesia</c:v>
                </c:pt>
                <c:pt idx="3">
                  <c:v>South Korea</c:v>
                </c:pt>
                <c:pt idx="4">
                  <c:v>Turkey</c:v>
                </c:pt>
                <c:pt idx="5">
                  <c:v>Hong Kong (China)</c:v>
                </c:pt>
                <c:pt idx="6">
                  <c:v>Egypt</c:v>
                </c:pt>
                <c:pt idx="7">
                  <c:v>Sweden</c:v>
                </c:pt>
                <c:pt idx="8">
                  <c:v>China</c:v>
                </c:pt>
                <c:pt idx="9">
                  <c:v>Italy</c:v>
                </c:pt>
                <c:pt idx="10">
                  <c:v>United States</c:v>
                </c:pt>
                <c:pt idx="11">
                  <c:v>Australia</c:v>
                </c:pt>
                <c:pt idx="12">
                  <c:v>Germany</c:v>
                </c:pt>
                <c:pt idx="13">
                  <c:v>Great Britain</c:v>
                </c:pt>
                <c:pt idx="14">
                  <c:v>India</c:v>
                </c:pt>
                <c:pt idx="15">
                  <c:v>Poland</c:v>
                </c:pt>
                <c:pt idx="16">
                  <c:v>Japan</c:v>
                </c:pt>
                <c:pt idx="17">
                  <c:v>Canada</c:v>
                </c:pt>
                <c:pt idx="18">
                  <c:v>South Africa</c:v>
                </c:pt>
                <c:pt idx="19">
                  <c:v>France</c:v>
                </c:pt>
                <c:pt idx="20">
                  <c:v>Brazil</c:v>
                </c:pt>
                <c:pt idx="21">
                  <c:v>Mexico</c:v>
                </c:pt>
              </c:strCache>
            </c:strRef>
          </c:cat>
          <c:val>
            <c:numRef>
              <c:f>Sheet1!$B$2:$B$23</c:f>
              <c:numCache>
                <c:formatCode>General</c:formatCode>
                <c:ptCount val="22"/>
                <c:pt idx="0" formatCode="0%">
                  <c:v>0.22</c:v>
                </c:pt>
                <c:pt idx="2" formatCode="0%">
                  <c:v>0.53</c:v>
                </c:pt>
                <c:pt idx="3" formatCode="0%">
                  <c:v>0.31</c:v>
                </c:pt>
                <c:pt idx="4" formatCode="0%">
                  <c:v>0.31</c:v>
                </c:pt>
                <c:pt idx="5" formatCode="0%">
                  <c:v>0.31</c:v>
                </c:pt>
                <c:pt idx="6" formatCode="0%">
                  <c:v>0.28000000000000003</c:v>
                </c:pt>
                <c:pt idx="7" formatCode="0%">
                  <c:v>0.26</c:v>
                </c:pt>
                <c:pt idx="8" formatCode="0%">
                  <c:v>0.23</c:v>
                </c:pt>
                <c:pt idx="9" formatCode="0%">
                  <c:v>0.23</c:v>
                </c:pt>
                <c:pt idx="10" formatCode="0%">
                  <c:v>0.23</c:v>
                </c:pt>
                <c:pt idx="11" formatCode="0%">
                  <c:v>0.22</c:v>
                </c:pt>
                <c:pt idx="12" formatCode="0%">
                  <c:v>0.22</c:v>
                </c:pt>
                <c:pt idx="13" formatCode="0%">
                  <c:v>0.22</c:v>
                </c:pt>
                <c:pt idx="14" formatCode="0%">
                  <c:v>0.22</c:v>
                </c:pt>
                <c:pt idx="15" formatCode="0%">
                  <c:v>0.21</c:v>
                </c:pt>
                <c:pt idx="16" formatCode="0%">
                  <c:v>0.21</c:v>
                </c:pt>
                <c:pt idx="17" formatCode="0%">
                  <c:v>0.2</c:v>
                </c:pt>
                <c:pt idx="18" formatCode="0%">
                  <c:v>0.19</c:v>
                </c:pt>
                <c:pt idx="19" formatCode="0%">
                  <c:v>0.16</c:v>
                </c:pt>
                <c:pt idx="20" formatCode="0%">
                  <c:v>0.12</c:v>
                </c:pt>
                <c:pt idx="21" formatCode="0%">
                  <c:v>0.1</c:v>
                </c:pt>
              </c:numCache>
            </c:numRef>
          </c:val>
          <c:extLst>
            <c:ext xmlns:c16="http://schemas.microsoft.com/office/drawing/2014/chart" uri="{C3380CC4-5D6E-409C-BE32-E72D297353CC}">
              <c16:uniqueId val="{00000008-0FD2-4420-ACD3-8247BD4A473F}"/>
            </c:ext>
          </c:extLst>
        </c:ser>
        <c:dLbls>
          <c:showLegendKey val="0"/>
          <c:showVal val="0"/>
          <c:showCatName val="0"/>
          <c:showSerName val="0"/>
          <c:showPercent val="0"/>
          <c:showBubbleSize val="0"/>
        </c:dLbls>
        <c:gapWidth val="115"/>
        <c:axId val="-59450016"/>
        <c:axId val="-59448240"/>
      </c:barChart>
      <c:catAx>
        <c:axId val="-5945001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448240"/>
        <c:crosses val="autoZero"/>
        <c:auto val="1"/>
        <c:lblAlgn val="ctr"/>
        <c:lblOffset val="0"/>
        <c:noMultiLvlLbl val="0"/>
      </c:catAx>
      <c:valAx>
        <c:axId val="-59448240"/>
        <c:scaling>
          <c:orientation val="minMax"/>
          <c:max val="1"/>
        </c:scaling>
        <c:delete val="1"/>
        <c:axPos val="t"/>
        <c:numFmt formatCode="0%" sourceLinked="1"/>
        <c:majorTickMark val="out"/>
        <c:minorTickMark val="none"/>
        <c:tickLblPos val="nextTo"/>
        <c:crossAx val="-5945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Middle East/Africa</c:v>
                </c:pt>
                <c:pt idx="4">
                  <c:v>North America</c:v>
                </c:pt>
                <c:pt idx="5">
                  <c:v>Europe</c:v>
                </c:pt>
                <c:pt idx="6">
                  <c:v>G-8 Countries</c:v>
                </c:pt>
                <c:pt idx="7">
                  <c:v>BIC</c:v>
                </c:pt>
                <c:pt idx="8">
                  <c:v>LATAM</c:v>
                </c:pt>
              </c:strCache>
            </c:strRef>
          </c:cat>
          <c:val>
            <c:numRef>
              <c:f>Sheet1!$B$2:$B$10</c:f>
              <c:numCache>
                <c:formatCode>General</c:formatCode>
                <c:ptCount val="9"/>
                <c:pt idx="0" formatCode="0%">
                  <c:v>0.22</c:v>
                </c:pt>
                <c:pt idx="2" formatCode="0%">
                  <c:v>0.26</c:v>
                </c:pt>
                <c:pt idx="3" formatCode="0%">
                  <c:v>0.26</c:v>
                </c:pt>
                <c:pt idx="4" formatCode="0%">
                  <c:v>0.21</c:v>
                </c:pt>
                <c:pt idx="5" formatCode="0%">
                  <c:v>0.21</c:v>
                </c:pt>
                <c:pt idx="6" formatCode="0%">
                  <c:v>0.21</c:v>
                </c:pt>
                <c:pt idx="7" formatCode="0%">
                  <c:v>0.19</c:v>
                </c:pt>
                <c:pt idx="8" formatCode="0%">
                  <c:v>0.11</c:v>
                </c:pt>
              </c:numCache>
            </c:numRef>
          </c:val>
          <c:extLst>
            <c:ext xmlns:c16="http://schemas.microsoft.com/office/drawing/2014/chart" uri="{C3380CC4-5D6E-409C-BE32-E72D297353CC}">
              <c16:uniqueId val="{00000000-C651-4FC0-9520-7A0792C0800F}"/>
            </c:ext>
          </c:extLst>
        </c:ser>
        <c:dLbls>
          <c:showLegendKey val="0"/>
          <c:showVal val="0"/>
          <c:showCatName val="0"/>
          <c:showSerName val="0"/>
          <c:showPercent val="0"/>
          <c:showBubbleSize val="0"/>
        </c:dLbls>
        <c:gapWidth val="94"/>
        <c:axId val="-65742448"/>
        <c:axId val="-65266608"/>
      </c:barChart>
      <c:catAx>
        <c:axId val="-65742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6608"/>
        <c:crosses val="autoZero"/>
        <c:auto val="1"/>
        <c:lblAlgn val="ctr"/>
        <c:lblOffset val="0"/>
        <c:noMultiLvlLbl val="0"/>
      </c:catAx>
      <c:valAx>
        <c:axId val="-65266608"/>
        <c:scaling>
          <c:orientation val="minMax"/>
          <c:max val="1"/>
        </c:scaling>
        <c:delete val="1"/>
        <c:axPos val="t"/>
        <c:numFmt formatCode="0%" sourceLinked="1"/>
        <c:majorTickMark val="none"/>
        <c:minorTickMark val="none"/>
        <c:tickLblPos val="nextTo"/>
        <c:crossAx val="-6574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FD2-4420-ACD3-8247BD4A473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FD2-4420-ACD3-8247BD4A473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FD2-4420-ACD3-8247BD4A473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FD2-4420-ACD3-8247BD4A47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Indonesia</c:v>
                </c:pt>
                <c:pt idx="3">
                  <c:v>Mexico</c:v>
                </c:pt>
                <c:pt idx="4">
                  <c:v>India</c:v>
                </c:pt>
                <c:pt idx="5">
                  <c:v>South Korea</c:v>
                </c:pt>
                <c:pt idx="6">
                  <c:v>China</c:v>
                </c:pt>
                <c:pt idx="7">
                  <c:v>Hong Kong (China)</c:v>
                </c:pt>
                <c:pt idx="8">
                  <c:v>Germany</c:v>
                </c:pt>
                <c:pt idx="9">
                  <c:v>South Africa</c:v>
                </c:pt>
                <c:pt idx="10">
                  <c:v>Sweden</c:v>
                </c:pt>
                <c:pt idx="11">
                  <c:v>Canada</c:v>
                </c:pt>
                <c:pt idx="12">
                  <c:v>Great Britain</c:v>
                </c:pt>
                <c:pt idx="13">
                  <c:v>Poland</c:v>
                </c:pt>
                <c:pt idx="14">
                  <c:v>Australia</c:v>
                </c:pt>
                <c:pt idx="15">
                  <c:v>France</c:v>
                </c:pt>
                <c:pt idx="16">
                  <c:v>United States</c:v>
                </c:pt>
                <c:pt idx="17">
                  <c:v>Egypt</c:v>
                </c:pt>
                <c:pt idx="18">
                  <c:v>Italy</c:v>
                </c:pt>
                <c:pt idx="19">
                  <c:v>Brazil</c:v>
                </c:pt>
                <c:pt idx="20">
                  <c:v>Turkey</c:v>
                </c:pt>
                <c:pt idx="21">
                  <c:v>Japan</c:v>
                </c:pt>
              </c:strCache>
            </c:strRef>
          </c:cat>
          <c:val>
            <c:numRef>
              <c:f>Sheet1!$B$2:$B$23</c:f>
              <c:numCache>
                <c:formatCode>General</c:formatCode>
                <c:ptCount val="22"/>
                <c:pt idx="0" formatCode="0%">
                  <c:v>0.18</c:v>
                </c:pt>
                <c:pt idx="2" formatCode="0%">
                  <c:v>0.39</c:v>
                </c:pt>
                <c:pt idx="3" formatCode="0%">
                  <c:v>0.25</c:v>
                </c:pt>
                <c:pt idx="4" formatCode="0%">
                  <c:v>0.25</c:v>
                </c:pt>
                <c:pt idx="5" formatCode="0%">
                  <c:v>0.24</c:v>
                </c:pt>
                <c:pt idx="6" formatCode="0%">
                  <c:v>0.22</c:v>
                </c:pt>
                <c:pt idx="7" formatCode="0%">
                  <c:v>0.22</c:v>
                </c:pt>
                <c:pt idx="8" formatCode="0%">
                  <c:v>0.2</c:v>
                </c:pt>
                <c:pt idx="9" formatCode="0%">
                  <c:v>0.19</c:v>
                </c:pt>
                <c:pt idx="10" formatCode="0%">
                  <c:v>0.19</c:v>
                </c:pt>
                <c:pt idx="11" formatCode="0%">
                  <c:v>0.19</c:v>
                </c:pt>
                <c:pt idx="12" formatCode="0%">
                  <c:v>0.19</c:v>
                </c:pt>
                <c:pt idx="13" formatCode="0%">
                  <c:v>0.18</c:v>
                </c:pt>
                <c:pt idx="14" formatCode="0%">
                  <c:v>0.18</c:v>
                </c:pt>
                <c:pt idx="15" formatCode="0%">
                  <c:v>0.17</c:v>
                </c:pt>
                <c:pt idx="16" formatCode="0%">
                  <c:v>0.17</c:v>
                </c:pt>
                <c:pt idx="17" formatCode="0%">
                  <c:v>0.17</c:v>
                </c:pt>
                <c:pt idx="18" formatCode="0%">
                  <c:v>0.13</c:v>
                </c:pt>
                <c:pt idx="19" formatCode="0%">
                  <c:v>0.12</c:v>
                </c:pt>
                <c:pt idx="20" formatCode="0%">
                  <c:v>0.1</c:v>
                </c:pt>
                <c:pt idx="21" formatCode="0%">
                  <c:v>0.08</c:v>
                </c:pt>
              </c:numCache>
            </c:numRef>
          </c:val>
          <c:extLst>
            <c:ext xmlns:c16="http://schemas.microsoft.com/office/drawing/2014/chart" uri="{C3380CC4-5D6E-409C-BE32-E72D297353CC}">
              <c16:uniqueId val="{00000008-0FD2-4420-ACD3-8247BD4A473F}"/>
            </c:ext>
          </c:extLst>
        </c:ser>
        <c:dLbls>
          <c:showLegendKey val="0"/>
          <c:showVal val="0"/>
          <c:showCatName val="0"/>
          <c:showSerName val="0"/>
          <c:showPercent val="0"/>
          <c:showBubbleSize val="0"/>
        </c:dLbls>
        <c:gapWidth val="115"/>
        <c:axId val="-61261696"/>
        <c:axId val="-61259920"/>
      </c:barChart>
      <c:catAx>
        <c:axId val="-6126169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59920"/>
        <c:crosses val="autoZero"/>
        <c:auto val="1"/>
        <c:lblAlgn val="ctr"/>
        <c:lblOffset val="0"/>
        <c:noMultiLvlLbl val="0"/>
      </c:catAx>
      <c:valAx>
        <c:axId val="-61259920"/>
        <c:scaling>
          <c:orientation val="minMax"/>
          <c:max val="1"/>
        </c:scaling>
        <c:delete val="1"/>
        <c:axPos val="t"/>
        <c:numFmt formatCode="0%" sourceLinked="1"/>
        <c:majorTickMark val="out"/>
        <c:minorTickMark val="none"/>
        <c:tickLblPos val="nextTo"/>
        <c:crossAx val="-6126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LATAM</c:v>
                </c:pt>
                <c:pt idx="4">
                  <c:v>BIC</c:v>
                </c:pt>
                <c:pt idx="5">
                  <c:v>North America</c:v>
                </c:pt>
                <c:pt idx="6">
                  <c:v>Europe</c:v>
                </c:pt>
                <c:pt idx="7">
                  <c:v>G-8 Countries</c:v>
                </c:pt>
                <c:pt idx="8">
                  <c:v>Middle East/Africa</c:v>
                </c:pt>
              </c:strCache>
            </c:strRef>
          </c:cat>
          <c:val>
            <c:numRef>
              <c:f>Sheet1!$B$2:$B$10</c:f>
              <c:numCache>
                <c:formatCode>General</c:formatCode>
                <c:ptCount val="9"/>
                <c:pt idx="0" formatCode="0%">
                  <c:v>0.18</c:v>
                </c:pt>
                <c:pt idx="2" formatCode="0%">
                  <c:v>0.2</c:v>
                </c:pt>
                <c:pt idx="3" formatCode="0%">
                  <c:v>0.19</c:v>
                </c:pt>
                <c:pt idx="4" formatCode="0%">
                  <c:v>0.19</c:v>
                </c:pt>
                <c:pt idx="5" formatCode="0%">
                  <c:v>0.18</c:v>
                </c:pt>
                <c:pt idx="6" formatCode="0%">
                  <c:v>0.18</c:v>
                </c:pt>
                <c:pt idx="7" formatCode="0%">
                  <c:v>0.16</c:v>
                </c:pt>
                <c:pt idx="8" formatCode="0%">
                  <c:v>0.15</c:v>
                </c:pt>
              </c:numCache>
            </c:numRef>
          </c:val>
          <c:extLst>
            <c:ext xmlns:c16="http://schemas.microsoft.com/office/drawing/2014/chart" uri="{C3380CC4-5D6E-409C-BE32-E72D297353CC}">
              <c16:uniqueId val="{00000000-C651-4FC0-9520-7A0792C0800F}"/>
            </c:ext>
          </c:extLst>
        </c:ser>
        <c:dLbls>
          <c:showLegendKey val="0"/>
          <c:showVal val="0"/>
          <c:showCatName val="0"/>
          <c:showSerName val="0"/>
          <c:showPercent val="0"/>
          <c:showBubbleSize val="0"/>
        </c:dLbls>
        <c:gapWidth val="94"/>
        <c:axId val="-75587824"/>
        <c:axId val="-81002144"/>
      </c:barChart>
      <c:catAx>
        <c:axId val="-7558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02144"/>
        <c:crosses val="autoZero"/>
        <c:auto val="1"/>
        <c:lblAlgn val="ctr"/>
        <c:lblOffset val="0"/>
        <c:noMultiLvlLbl val="0"/>
      </c:catAx>
      <c:valAx>
        <c:axId val="-81002144"/>
        <c:scaling>
          <c:orientation val="minMax"/>
          <c:max val="1"/>
        </c:scaling>
        <c:delete val="1"/>
        <c:axPos val="t"/>
        <c:numFmt formatCode="0%" sourceLinked="1"/>
        <c:majorTickMark val="none"/>
        <c:minorTickMark val="none"/>
        <c:tickLblPos val="nextTo"/>
        <c:crossAx val="-7558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FD2-4420-ACD3-8247BD4A473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FD2-4420-ACD3-8247BD4A473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FD2-4420-ACD3-8247BD4A473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FD2-4420-ACD3-8247BD4A47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Hong Kong (China)</c:v>
                </c:pt>
                <c:pt idx="3">
                  <c:v>China</c:v>
                </c:pt>
                <c:pt idx="4">
                  <c:v>Japan</c:v>
                </c:pt>
                <c:pt idx="5">
                  <c:v>South Korea</c:v>
                </c:pt>
                <c:pt idx="6">
                  <c:v>Canada</c:v>
                </c:pt>
                <c:pt idx="7">
                  <c:v>Germany</c:v>
                </c:pt>
                <c:pt idx="8">
                  <c:v>South Africa</c:v>
                </c:pt>
                <c:pt idx="9">
                  <c:v>Australia</c:v>
                </c:pt>
                <c:pt idx="10">
                  <c:v>Indonesia</c:v>
                </c:pt>
                <c:pt idx="11">
                  <c:v>India</c:v>
                </c:pt>
                <c:pt idx="12">
                  <c:v>United States</c:v>
                </c:pt>
                <c:pt idx="13">
                  <c:v>Sweden</c:v>
                </c:pt>
                <c:pt idx="14">
                  <c:v>Great Britain</c:v>
                </c:pt>
                <c:pt idx="15">
                  <c:v>Egypt</c:v>
                </c:pt>
                <c:pt idx="16">
                  <c:v>Turkey</c:v>
                </c:pt>
                <c:pt idx="17">
                  <c:v>Mexico</c:v>
                </c:pt>
                <c:pt idx="18">
                  <c:v>Poland</c:v>
                </c:pt>
                <c:pt idx="19">
                  <c:v>France</c:v>
                </c:pt>
                <c:pt idx="20">
                  <c:v>Italy</c:v>
                </c:pt>
                <c:pt idx="21">
                  <c:v>Brazil</c:v>
                </c:pt>
              </c:strCache>
            </c:strRef>
          </c:cat>
          <c:val>
            <c:numRef>
              <c:f>Sheet1!$B$2:$B$23</c:f>
              <c:numCache>
                <c:formatCode>General</c:formatCode>
                <c:ptCount val="22"/>
                <c:pt idx="0" formatCode="0%">
                  <c:v>0.2</c:v>
                </c:pt>
                <c:pt idx="2" formatCode="0%">
                  <c:v>0.39</c:v>
                </c:pt>
                <c:pt idx="3" formatCode="0%">
                  <c:v>0.26</c:v>
                </c:pt>
                <c:pt idx="4" formatCode="0%">
                  <c:v>0.24</c:v>
                </c:pt>
                <c:pt idx="5" formatCode="0%">
                  <c:v>0.23</c:v>
                </c:pt>
                <c:pt idx="6" formatCode="0%">
                  <c:v>0.23</c:v>
                </c:pt>
                <c:pt idx="7" formatCode="0%">
                  <c:v>0.22</c:v>
                </c:pt>
                <c:pt idx="8" formatCode="0%">
                  <c:v>0.21</c:v>
                </c:pt>
                <c:pt idx="9" formatCode="0%">
                  <c:v>0.21</c:v>
                </c:pt>
                <c:pt idx="10" formatCode="0%">
                  <c:v>0.21</c:v>
                </c:pt>
                <c:pt idx="11" formatCode="0%">
                  <c:v>0.2</c:v>
                </c:pt>
                <c:pt idx="12" formatCode="0%">
                  <c:v>0.19</c:v>
                </c:pt>
                <c:pt idx="13" formatCode="0%">
                  <c:v>0.18</c:v>
                </c:pt>
                <c:pt idx="14" formatCode="0%">
                  <c:v>0.18</c:v>
                </c:pt>
                <c:pt idx="15" formatCode="0%">
                  <c:v>0.17</c:v>
                </c:pt>
                <c:pt idx="16" formatCode="0%">
                  <c:v>0.15</c:v>
                </c:pt>
                <c:pt idx="17" formatCode="0%">
                  <c:v>0.14000000000000001</c:v>
                </c:pt>
                <c:pt idx="18" formatCode="0%">
                  <c:v>0.14000000000000001</c:v>
                </c:pt>
                <c:pt idx="19" formatCode="0%">
                  <c:v>0.14000000000000001</c:v>
                </c:pt>
                <c:pt idx="20" formatCode="0%">
                  <c:v>0.13</c:v>
                </c:pt>
                <c:pt idx="21" formatCode="0%">
                  <c:v>0.09</c:v>
                </c:pt>
              </c:numCache>
            </c:numRef>
          </c:val>
          <c:extLst>
            <c:ext xmlns:c16="http://schemas.microsoft.com/office/drawing/2014/chart" uri="{C3380CC4-5D6E-409C-BE32-E72D297353CC}">
              <c16:uniqueId val="{00000008-0FD2-4420-ACD3-8247BD4A473F}"/>
            </c:ext>
          </c:extLst>
        </c:ser>
        <c:dLbls>
          <c:showLegendKey val="0"/>
          <c:showVal val="0"/>
          <c:showCatName val="0"/>
          <c:showSerName val="0"/>
          <c:showPercent val="0"/>
          <c:showBubbleSize val="0"/>
        </c:dLbls>
        <c:gapWidth val="115"/>
        <c:axId val="-63537760"/>
        <c:axId val="-63535440"/>
      </c:barChart>
      <c:catAx>
        <c:axId val="-6353776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535440"/>
        <c:crosses val="autoZero"/>
        <c:auto val="1"/>
        <c:lblAlgn val="ctr"/>
        <c:lblOffset val="0"/>
        <c:noMultiLvlLbl val="0"/>
      </c:catAx>
      <c:valAx>
        <c:axId val="-63535440"/>
        <c:scaling>
          <c:orientation val="minMax"/>
          <c:max val="1"/>
        </c:scaling>
        <c:delete val="1"/>
        <c:axPos val="t"/>
        <c:numFmt formatCode="0%" sourceLinked="1"/>
        <c:majorTickMark val="out"/>
        <c:minorTickMark val="none"/>
        <c:tickLblPos val="nextTo"/>
        <c:crossAx val="-6353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North America</c:v>
                </c:pt>
                <c:pt idx="4">
                  <c:v>G-8 Countries</c:v>
                </c:pt>
                <c:pt idx="5">
                  <c:v>BIC</c:v>
                </c:pt>
                <c:pt idx="6">
                  <c:v>Middle East/Africa</c:v>
                </c:pt>
                <c:pt idx="7">
                  <c:v>Europe</c:v>
                </c:pt>
                <c:pt idx="8">
                  <c:v>LATAM</c:v>
                </c:pt>
              </c:strCache>
            </c:strRef>
          </c:cat>
          <c:val>
            <c:numRef>
              <c:f>Sheet1!$B$2:$B$10</c:f>
              <c:numCache>
                <c:formatCode>General</c:formatCode>
                <c:ptCount val="9"/>
                <c:pt idx="0" formatCode="0%">
                  <c:v>0.2</c:v>
                </c:pt>
                <c:pt idx="2" formatCode="0%">
                  <c:v>0.25</c:v>
                </c:pt>
                <c:pt idx="3" formatCode="0%">
                  <c:v>0.21</c:v>
                </c:pt>
                <c:pt idx="4" formatCode="0%">
                  <c:v>0.19</c:v>
                </c:pt>
                <c:pt idx="5" formatCode="0%">
                  <c:v>0.18</c:v>
                </c:pt>
                <c:pt idx="6" formatCode="0%">
                  <c:v>0.18</c:v>
                </c:pt>
                <c:pt idx="7" formatCode="0%">
                  <c:v>0.17</c:v>
                </c:pt>
                <c:pt idx="8" formatCode="0%">
                  <c:v>0.12</c:v>
                </c:pt>
              </c:numCache>
            </c:numRef>
          </c:val>
          <c:extLst>
            <c:ext xmlns:c16="http://schemas.microsoft.com/office/drawing/2014/chart" uri="{C3380CC4-5D6E-409C-BE32-E72D297353CC}">
              <c16:uniqueId val="{00000000-C651-4FC0-9520-7A0792C0800F}"/>
            </c:ext>
          </c:extLst>
        </c:ser>
        <c:dLbls>
          <c:showLegendKey val="0"/>
          <c:showVal val="0"/>
          <c:showCatName val="0"/>
          <c:showSerName val="0"/>
          <c:showPercent val="0"/>
          <c:showBubbleSize val="0"/>
        </c:dLbls>
        <c:gapWidth val="94"/>
        <c:axId val="-59526976"/>
        <c:axId val="-59524656"/>
      </c:barChart>
      <c:catAx>
        <c:axId val="-59526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524656"/>
        <c:crosses val="autoZero"/>
        <c:auto val="1"/>
        <c:lblAlgn val="ctr"/>
        <c:lblOffset val="0"/>
        <c:noMultiLvlLbl val="0"/>
      </c:catAx>
      <c:valAx>
        <c:axId val="-59524656"/>
        <c:scaling>
          <c:orientation val="minMax"/>
          <c:max val="1"/>
        </c:scaling>
        <c:delete val="1"/>
        <c:axPos val="t"/>
        <c:numFmt formatCode="0%" sourceLinked="1"/>
        <c:majorTickMark val="none"/>
        <c:minorTickMark val="none"/>
        <c:tickLblPos val="nextTo"/>
        <c:crossAx val="-59526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Tunisia</c:v>
                </c:pt>
                <c:pt idx="6">
                  <c:v>Brazil</c:v>
                </c:pt>
                <c:pt idx="7">
                  <c:v>Mexico</c:v>
                </c:pt>
                <c:pt idx="8">
                  <c:v>Nigeria</c:v>
                </c:pt>
                <c:pt idx="9">
                  <c:v>Egypt</c:v>
                </c:pt>
                <c:pt idx="10">
                  <c:v>South Africa</c:v>
                </c:pt>
                <c:pt idx="11">
                  <c:v>India</c:v>
                </c:pt>
                <c:pt idx="12">
                  <c:v>Turkey</c:v>
                </c:pt>
                <c:pt idx="13">
                  <c:v>China</c:v>
                </c:pt>
                <c:pt idx="14">
                  <c:v>Hong Kong (China)</c:v>
                </c:pt>
                <c:pt idx="15">
                  <c:v>Italy</c:v>
                </c:pt>
                <c:pt idx="16">
                  <c:v>South Korea</c:v>
                </c:pt>
                <c:pt idx="17">
                  <c:v>Canada</c:v>
                </c:pt>
                <c:pt idx="18">
                  <c:v>Poland</c:v>
                </c:pt>
                <c:pt idx="19">
                  <c:v>Sweden</c:v>
                </c:pt>
                <c:pt idx="20">
                  <c:v>United States</c:v>
                </c:pt>
                <c:pt idx="21">
                  <c:v>Australia</c:v>
                </c:pt>
                <c:pt idx="22">
                  <c:v>France</c:v>
                </c:pt>
                <c:pt idx="23">
                  <c:v>Great Britain</c:v>
                </c:pt>
                <c:pt idx="24">
                  <c:v>Germany</c:v>
                </c:pt>
                <c:pt idx="25">
                  <c:v>Japan</c:v>
                </c:pt>
              </c:strCache>
            </c:strRef>
          </c:cat>
          <c:val>
            <c:numRef>
              <c:f>Sheet1!$B$2:$B$27</c:f>
              <c:numCache>
                <c:formatCode>General</c:formatCode>
                <c:ptCount val="26"/>
                <c:pt idx="0" formatCode="0%">
                  <c:v>0.41</c:v>
                </c:pt>
                <c:pt idx="2" formatCode="0%">
                  <c:v>0.81</c:v>
                </c:pt>
                <c:pt idx="3" formatCode="0%">
                  <c:v>0.68</c:v>
                </c:pt>
                <c:pt idx="4" formatCode="0%">
                  <c:v>0.64</c:v>
                </c:pt>
                <c:pt idx="5" formatCode="0%">
                  <c:v>0.6</c:v>
                </c:pt>
                <c:pt idx="6" formatCode="0%">
                  <c:v>0.59</c:v>
                </c:pt>
                <c:pt idx="7" formatCode="0%">
                  <c:v>0.59</c:v>
                </c:pt>
                <c:pt idx="8" formatCode="0%">
                  <c:v>0.59</c:v>
                </c:pt>
                <c:pt idx="9" formatCode="0%">
                  <c:v>0.56000000000000005</c:v>
                </c:pt>
                <c:pt idx="10" formatCode="0%">
                  <c:v>0.52</c:v>
                </c:pt>
                <c:pt idx="11" formatCode="0%">
                  <c:v>0.51</c:v>
                </c:pt>
                <c:pt idx="12" formatCode="0%">
                  <c:v>0.42</c:v>
                </c:pt>
                <c:pt idx="13" formatCode="0%">
                  <c:v>0.38</c:v>
                </c:pt>
                <c:pt idx="14" formatCode="0%">
                  <c:v>0.38</c:v>
                </c:pt>
                <c:pt idx="15" formatCode="0%">
                  <c:v>0.34</c:v>
                </c:pt>
                <c:pt idx="16" formatCode="0%">
                  <c:v>0.32</c:v>
                </c:pt>
                <c:pt idx="17" formatCode="0%">
                  <c:v>0.3</c:v>
                </c:pt>
                <c:pt idx="18" formatCode="0%">
                  <c:v>0.27</c:v>
                </c:pt>
                <c:pt idx="19" formatCode="0%">
                  <c:v>0.27</c:v>
                </c:pt>
                <c:pt idx="20" formatCode="0%">
                  <c:v>0.27</c:v>
                </c:pt>
                <c:pt idx="21" formatCode="0%">
                  <c:v>0.25</c:v>
                </c:pt>
                <c:pt idx="22" formatCode="0%">
                  <c:v>0.25</c:v>
                </c:pt>
                <c:pt idx="23" formatCode="0%">
                  <c:v>0.21</c:v>
                </c:pt>
                <c:pt idx="24" formatCode="0%">
                  <c:v>0.2</c:v>
                </c:pt>
                <c:pt idx="25" formatCode="0%">
                  <c:v>0.16</c:v>
                </c:pt>
              </c:numCache>
            </c:numRef>
          </c:val>
          <c:extLst>
            <c:ext xmlns:c16="http://schemas.microsoft.com/office/drawing/2014/chart" uri="{C3380CC4-5D6E-409C-BE32-E72D297353CC}">
              <c16:uniqueId val="{00000000-9E17-4E5E-A04D-725B44DF012D}"/>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Tunisia</c:v>
                </c:pt>
                <c:pt idx="6">
                  <c:v>Brazil</c:v>
                </c:pt>
                <c:pt idx="7">
                  <c:v>Mexico</c:v>
                </c:pt>
                <c:pt idx="8">
                  <c:v>Nigeria</c:v>
                </c:pt>
                <c:pt idx="9">
                  <c:v>Egypt</c:v>
                </c:pt>
                <c:pt idx="10">
                  <c:v>South Africa</c:v>
                </c:pt>
                <c:pt idx="11">
                  <c:v>India</c:v>
                </c:pt>
                <c:pt idx="12">
                  <c:v>Turkey</c:v>
                </c:pt>
                <c:pt idx="13">
                  <c:v>China</c:v>
                </c:pt>
                <c:pt idx="14">
                  <c:v>Hong Kong (China)</c:v>
                </c:pt>
                <c:pt idx="15">
                  <c:v>Italy</c:v>
                </c:pt>
                <c:pt idx="16">
                  <c:v>South Korea</c:v>
                </c:pt>
                <c:pt idx="17">
                  <c:v>Canada</c:v>
                </c:pt>
                <c:pt idx="18">
                  <c:v>Poland</c:v>
                </c:pt>
                <c:pt idx="19">
                  <c:v>Sweden</c:v>
                </c:pt>
                <c:pt idx="20">
                  <c:v>United States</c:v>
                </c:pt>
                <c:pt idx="21">
                  <c:v>Australia</c:v>
                </c:pt>
                <c:pt idx="22">
                  <c:v>France</c:v>
                </c:pt>
                <c:pt idx="23">
                  <c:v>Great Britain</c:v>
                </c:pt>
                <c:pt idx="24">
                  <c:v>Germany</c:v>
                </c:pt>
                <c:pt idx="25">
                  <c:v>Japan</c:v>
                </c:pt>
              </c:strCache>
            </c:strRef>
          </c:cat>
          <c:val>
            <c:numRef>
              <c:f>Sheet1!$C$2:$C$27</c:f>
              <c:numCache>
                <c:formatCode>General</c:formatCode>
                <c:ptCount val="26"/>
                <c:pt idx="0" formatCode="0%">
                  <c:v>0.49</c:v>
                </c:pt>
                <c:pt idx="2" formatCode="0%">
                  <c:v>0.13</c:v>
                </c:pt>
                <c:pt idx="3" formatCode="0%">
                  <c:v>0.24</c:v>
                </c:pt>
                <c:pt idx="4" formatCode="0%">
                  <c:v>0.28999999999999998</c:v>
                </c:pt>
                <c:pt idx="5" formatCode="0%">
                  <c:v>0.3</c:v>
                </c:pt>
                <c:pt idx="6" formatCode="0%">
                  <c:v>0.31</c:v>
                </c:pt>
                <c:pt idx="7" formatCode="0%">
                  <c:v>0.32</c:v>
                </c:pt>
                <c:pt idx="8" formatCode="0%">
                  <c:v>0.33</c:v>
                </c:pt>
                <c:pt idx="9" formatCode="0%">
                  <c:v>0.32</c:v>
                </c:pt>
                <c:pt idx="10" formatCode="0%">
                  <c:v>0.34</c:v>
                </c:pt>
                <c:pt idx="11" formatCode="0%">
                  <c:v>0.33</c:v>
                </c:pt>
                <c:pt idx="12" formatCode="0%">
                  <c:v>0.39</c:v>
                </c:pt>
                <c:pt idx="13" formatCode="0%">
                  <c:v>0.47</c:v>
                </c:pt>
                <c:pt idx="14" formatCode="0%">
                  <c:v>0.53</c:v>
                </c:pt>
                <c:pt idx="15" formatCode="0%">
                  <c:v>0.56999999999999995</c:v>
                </c:pt>
                <c:pt idx="16" formatCode="0%">
                  <c:v>0.56000000000000005</c:v>
                </c:pt>
                <c:pt idx="17" formatCode="0%">
                  <c:v>0.63</c:v>
                </c:pt>
                <c:pt idx="18" formatCode="0%">
                  <c:v>0.64</c:v>
                </c:pt>
                <c:pt idx="19" formatCode="0%">
                  <c:v>0.64</c:v>
                </c:pt>
                <c:pt idx="20" formatCode="0%">
                  <c:v>0.63</c:v>
                </c:pt>
                <c:pt idx="21" formatCode="0%">
                  <c:v>0.68</c:v>
                </c:pt>
                <c:pt idx="22" formatCode="0%">
                  <c:v>0.67</c:v>
                </c:pt>
                <c:pt idx="23" formatCode="0%">
                  <c:v>0.72</c:v>
                </c:pt>
                <c:pt idx="24" formatCode="0%">
                  <c:v>0.69</c:v>
                </c:pt>
                <c:pt idx="25" formatCode="0%">
                  <c:v>0.77</c:v>
                </c:pt>
              </c:numCache>
            </c:numRef>
          </c:val>
          <c:extLst>
            <c:ext xmlns:c16="http://schemas.microsoft.com/office/drawing/2014/chart" uri="{C3380CC4-5D6E-409C-BE32-E72D297353CC}">
              <c16:uniqueId val="{00000001-9E17-4E5E-A04D-725B44DF012D}"/>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Tunisia</c:v>
                </c:pt>
                <c:pt idx="6">
                  <c:v>Brazil</c:v>
                </c:pt>
                <c:pt idx="7">
                  <c:v>Mexico</c:v>
                </c:pt>
                <c:pt idx="8">
                  <c:v>Nigeria</c:v>
                </c:pt>
                <c:pt idx="9">
                  <c:v>Egypt</c:v>
                </c:pt>
                <c:pt idx="10">
                  <c:v>South Africa</c:v>
                </c:pt>
                <c:pt idx="11">
                  <c:v>India</c:v>
                </c:pt>
                <c:pt idx="12">
                  <c:v>Turkey</c:v>
                </c:pt>
                <c:pt idx="13">
                  <c:v>China</c:v>
                </c:pt>
                <c:pt idx="14">
                  <c:v>Hong Kong (China)</c:v>
                </c:pt>
                <c:pt idx="15">
                  <c:v>Italy</c:v>
                </c:pt>
                <c:pt idx="16">
                  <c:v>South Korea</c:v>
                </c:pt>
                <c:pt idx="17">
                  <c:v>Canada</c:v>
                </c:pt>
                <c:pt idx="18">
                  <c:v>Poland</c:v>
                </c:pt>
                <c:pt idx="19">
                  <c:v>Sweden</c:v>
                </c:pt>
                <c:pt idx="20">
                  <c:v>United States</c:v>
                </c:pt>
                <c:pt idx="21">
                  <c:v>Australia</c:v>
                </c:pt>
                <c:pt idx="22">
                  <c:v>France</c:v>
                </c:pt>
                <c:pt idx="23">
                  <c:v>Great Britain</c:v>
                </c:pt>
                <c:pt idx="24">
                  <c:v>Germany</c:v>
                </c:pt>
                <c:pt idx="25">
                  <c:v>Japan</c:v>
                </c:pt>
              </c:strCache>
            </c:strRef>
          </c:cat>
          <c:val>
            <c:numRef>
              <c:f>Sheet1!$D$2:$D$27</c:f>
              <c:numCache>
                <c:formatCode>General</c:formatCode>
                <c:ptCount val="26"/>
                <c:pt idx="0" formatCode="0%">
                  <c:v>0.1</c:v>
                </c:pt>
                <c:pt idx="2" formatCode="0%">
                  <c:v>0.05</c:v>
                </c:pt>
                <c:pt idx="3" formatCode="0%">
                  <c:v>0.05</c:v>
                </c:pt>
                <c:pt idx="4" formatCode="0%">
                  <c:v>0.06</c:v>
                </c:pt>
                <c:pt idx="5" formatCode="0%">
                  <c:v>0.1</c:v>
                </c:pt>
                <c:pt idx="6" formatCode="0%">
                  <c:v>0.1</c:v>
                </c:pt>
                <c:pt idx="7" formatCode="0%">
                  <c:v>0.09</c:v>
                </c:pt>
                <c:pt idx="8" formatCode="0%">
                  <c:v>0.09</c:v>
                </c:pt>
                <c:pt idx="9" formatCode="0%">
                  <c:v>0.12</c:v>
                </c:pt>
                <c:pt idx="10" formatCode="0%">
                  <c:v>0.14000000000000001</c:v>
                </c:pt>
                <c:pt idx="11" formatCode="0%">
                  <c:v>0.16</c:v>
                </c:pt>
                <c:pt idx="12" formatCode="0%">
                  <c:v>0.19</c:v>
                </c:pt>
                <c:pt idx="13" formatCode="0%">
                  <c:v>0.16</c:v>
                </c:pt>
                <c:pt idx="14" formatCode="0%">
                  <c:v>0.09</c:v>
                </c:pt>
                <c:pt idx="15" formatCode="0%">
                  <c:v>0.09</c:v>
                </c:pt>
                <c:pt idx="16" formatCode="0%">
                  <c:v>0.12</c:v>
                </c:pt>
                <c:pt idx="17" formatCode="0%">
                  <c:v>7.0000000000000007E-2</c:v>
                </c:pt>
                <c:pt idx="18" formatCode="0%">
                  <c:v>0.09</c:v>
                </c:pt>
                <c:pt idx="19" formatCode="0%">
                  <c:v>0.09</c:v>
                </c:pt>
                <c:pt idx="20" formatCode="0%">
                  <c:v>0.1</c:v>
                </c:pt>
                <c:pt idx="21" formatCode="0%">
                  <c:v>7.0000000000000007E-2</c:v>
                </c:pt>
                <c:pt idx="22" formatCode="0%">
                  <c:v>0.08</c:v>
                </c:pt>
                <c:pt idx="23" formatCode="0%">
                  <c:v>0.08</c:v>
                </c:pt>
                <c:pt idx="24" formatCode="0%">
                  <c:v>0.11</c:v>
                </c:pt>
                <c:pt idx="25" formatCode="0%">
                  <c:v>0.08</c:v>
                </c:pt>
              </c:numCache>
            </c:numRef>
          </c:val>
          <c:extLst>
            <c:ext xmlns:c16="http://schemas.microsoft.com/office/drawing/2014/chart" uri="{C3380CC4-5D6E-409C-BE32-E72D297353CC}">
              <c16:uniqueId val="{00000002-9E17-4E5E-A04D-725B44DF012D}"/>
            </c:ext>
          </c:extLst>
        </c:ser>
        <c:dLbls>
          <c:showLegendKey val="0"/>
          <c:showVal val="0"/>
          <c:showCatName val="0"/>
          <c:showSerName val="0"/>
          <c:showPercent val="0"/>
          <c:showBubbleSize val="0"/>
        </c:dLbls>
        <c:gapWidth val="40"/>
        <c:overlap val="100"/>
        <c:axId val="-81252016"/>
        <c:axId val="-81256480"/>
      </c:barChart>
      <c:catAx>
        <c:axId val="-8125201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256480"/>
        <c:crosses val="autoZero"/>
        <c:auto val="1"/>
        <c:lblAlgn val="ctr"/>
        <c:lblOffset val="0"/>
        <c:noMultiLvlLbl val="0"/>
      </c:catAx>
      <c:valAx>
        <c:axId val="-81256480"/>
        <c:scaling>
          <c:orientation val="minMax"/>
          <c:max val="1"/>
        </c:scaling>
        <c:delete val="1"/>
        <c:axPos val="t"/>
        <c:numFmt formatCode="0%" sourceLinked="1"/>
        <c:majorTickMark val="none"/>
        <c:minorTickMark val="none"/>
        <c:tickLblPos val="nextTo"/>
        <c:crossAx val="-81252016"/>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FD2-4420-ACD3-8247BD4A473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FD2-4420-ACD3-8247BD4A473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FD2-4420-ACD3-8247BD4A473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FD2-4420-ACD3-8247BD4A47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Hong Kong (China)</c:v>
                </c:pt>
                <c:pt idx="3">
                  <c:v>Indonesia</c:v>
                </c:pt>
                <c:pt idx="4">
                  <c:v>South Korea</c:v>
                </c:pt>
                <c:pt idx="5">
                  <c:v>France</c:v>
                </c:pt>
                <c:pt idx="6">
                  <c:v>Turkey</c:v>
                </c:pt>
                <c:pt idx="7">
                  <c:v>Japan</c:v>
                </c:pt>
                <c:pt idx="8">
                  <c:v>Egypt</c:v>
                </c:pt>
                <c:pt idx="9">
                  <c:v>Canada</c:v>
                </c:pt>
                <c:pt idx="10">
                  <c:v>India</c:v>
                </c:pt>
                <c:pt idx="11">
                  <c:v>South Africa</c:v>
                </c:pt>
                <c:pt idx="12">
                  <c:v>Germany</c:v>
                </c:pt>
                <c:pt idx="13">
                  <c:v>Australia</c:v>
                </c:pt>
                <c:pt idx="14">
                  <c:v>China</c:v>
                </c:pt>
                <c:pt idx="15">
                  <c:v>United States</c:v>
                </c:pt>
                <c:pt idx="16">
                  <c:v>Sweden</c:v>
                </c:pt>
                <c:pt idx="17">
                  <c:v>Great Britain</c:v>
                </c:pt>
                <c:pt idx="18">
                  <c:v>Poland</c:v>
                </c:pt>
                <c:pt idx="19">
                  <c:v>Brazil</c:v>
                </c:pt>
                <c:pt idx="20">
                  <c:v>Mexico</c:v>
                </c:pt>
                <c:pt idx="21">
                  <c:v>Italy</c:v>
                </c:pt>
              </c:strCache>
            </c:strRef>
          </c:cat>
          <c:val>
            <c:numRef>
              <c:f>Sheet1!$B$2:$B$23</c:f>
              <c:numCache>
                <c:formatCode>General</c:formatCode>
                <c:ptCount val="22"/>
                <c:pt idx="0" formatCode="0%">
                  <c:v>0.3</c:v>
                </c:pt>
                <c:pt idx="2" formatCode="0%">
                  <c:v>0.52</c:v>
                </c:pt>
                <c:pt idx="3" formatCode="0%">
                  <c:v>0.44</c:v>
                </c:pt>
                <c:pt idx="4" formatCode="0%">
                  <c:v>0.4</c:v>
                </c:pt>
                <c:pt idx="5" formatCode="0%">
                  <c:v>0.34</c:v>
                </c:pt>
                <c:pt idx="6" formatCode="0%">
                  <c:v>0.33</c:v>
                </c:pt>
                <c:pt idx="7" formatCode="0%">
                  <c:v>0.32</c:v>
                </c:pt>
                <c:pt idx="8" formatCode="0%">
                  <c:v>0.32</c:v>
                </c:pt>
                <c:pt idx="9" formatCode="0%">
                  <c:v>0.31</c:v>
                </c:pt>
                <c:pt idx="10" formatCode="0%">
                  <c:v>0.31</c:v>
                </c:pt>
                <c:pt idx="11" formatCode="0%">
                  <c:v>0.3</c:v>
                </c:pt>
                <c:pt idx="12" formatCode="0%">
                  <c:v>0.3</c:v>
                </c:pt>
                <c:pt idx="13" formatCode="0%">
                  <c:v>0.28999999999999998</c:v>
                </c:pt>
                <c:pt idx="14" formatCode="0%">
                  <c:v>0.28000000000000003</c:v>
                </c:pt>
                <c:pt idx="15" formatCode="0%">
                  <c:v>0.28000000000000003</c:v>
                </c:pt>
                <c:pt idx="16" formatCode="0%">
                  <c:v>0.27</c:v>
                </c:pt>
                <c:pt idx="17" formatCode="0%">
                  <c:v>0.26</c:v>
                </c:pt>
                <c:pt idx="18" formatCode="0%">
                  <c:v>0.25</c:v>
                </c:pt>
                <c:pt idx="19" formatCode="0%">
                  <c:v>0.21</c:v>
                </c:pt>
                <c:pt idx="20" formatCode="0%">
                  <c:v>0.17</c:v>
                </c:pt>
                <c:pt idx="21" formatCode="0%">
                  <c:v>0.17</c:v>
                </c:pt>
              </c:numCache>
            </c:numRef>
          </c:val>
          <c:extLst>
            <c:ext xmlns:c16="http://schemas.microsoft.com/office/drawing/2014/chart" uri="{C3380CC4-5D6E-409C-BE32-E72D297353CC}">
              <c16:uniqueId val="{00000008-0FD2-4420-ACD3-8247BD4A473F}"/>
            </c:ext>
          </c:extLst>
        </c:ser>
        <c:dLbls>
          <c:showLegendKey val="0"/>
          <c:showVal val="0"/>
          <c:showCatName val="0"/>
          <c:showSerName val="0"/>
          <c:showPercent val="0"/>
          <c:showBubbleSize val="0"/>
        </c:dLbls>
        <c:gapWidth val="115"/>
        <c:axId val="-64073856"/>
        <c:axId val="-64048736"/>
      </c:barChart>
      <c:catAx>
        <c:axId val="-6407385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48736"/>
        <c:crosses val="autoZero"/>
        <c:auto val="1"/>
        <c:lblAlgn val="ctr"/>
        <c:lblOffset val="0"/>
        <c:noMultiLvlLbl val="0"/>
      </c:catAx>
      <c:valAx>
        <c:axId val="-64048736"/>
        <c:scaling>
          <c:orientation val="minMax"/>
          <c:max val="1"/>
        </c:scaling>
        <c:delete val="1"/>
        <c:axPos val="t"/>
        <c:numFmt formatCode="0%" sourceLinked="1"/>
        <c:majorTickMark val="out"/>
        <c:minorTickMark val="none"/>
        <c:tickLblPos val="nextTo"/>
        <c:crossAx val="-64073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Middle East/Africa</c:v>
                </c:pt>
                <c:pt idx="4">
                  <c:v>North America</c:v>
                </c:pt>
                <c:pt idx="5">
                  <c:v>G-8 Countries</c:v>
                </c:pt>
                <c:pt idx="6">
                  <c:v>Europe</c:v>
                </c:pt>
                <c:pt idx="7">
                  <c:v>BIC</c:v>
                </c:pt>
                <c:pt idx="8">
                  <c:v>LATAM</c:v>
                </c:pt>
              </c:strCache>
            </c:strRef>
          </c:cat>
          <c:val>
            <c:numRef>
              <c:f>Sheet1!$B$2:$B$10</c:f>
              <c:numCache>
                <c:formatCode>General</c:formatCode>
                <c:ptCount val="9"/>
                <c:pt idx="0" formatCode="0%">
                  <c:v>0.3</c:v>
                </c:pt>
                <c:pt idx="2" formatCode="0%">
                  <c:v>0.36</c:v>
                </c:pt>
                <c:pt idx="3" formatCode="0%">
                  <c:v>0.32</c:v>
                </c:pt>
                <c:pt idx="4" formatCode="0%">
                  <c:v>0.28999999999999998</c:v>
                </c:pt>
                <c:pt idx="5" formatCode="0%">
                  <c:v>0.28000000000000003</c:v>
                </c:pt>
                <c:pt idx="6" formatCode="0%">
                  <c:v>0.27</c:v>
                </c:pt>
                <c:pt idx="7" formatCode="0%">
                  <c:v>0.27</c:v>
                </c:pt>
                <c:pt idx="8" formatCode="0%">
                  <c:v>0.19</c:v>
                </c:pt>
              </c:numCache>
            </c:numRef>
          </c:val>
          <c:extLst>
            <c:ext xmlns:c16="http://schemas.microsoft.com/office/drawing/2014/chart" uri="{C3380CC4-5D6E-409C-BE32-E72D297353CC}">
              <c16:uniqueId val="{00000000-C651-4FC0-9520-7A0792C0800F}"/>
            </c:ext>
          </c:extLst>
        </c:ser>
        <c:dLbls>
          <c:showLegendKey val="0"/>
          <c:showVal val="0"/>
          <c:showCatName val="0"/>
          <c:showSerName val="0"/>
          <c:showPercent val="0"/>
          <c:showBubbleSize val="0"/>
        </c:dLbls>
        <c:gapWidth val="94"/>
        <c:axId val="-61694048"/>
        <c:axId val="-61667648"/>
      </c:barChart>
      <c:catAx>
        <c:axId val="-61694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667648"/>
        <c:crosses val="autoZero"/>
        <c:auto val="1"/>
        <c:lblAlgn val="ctr"/>
        <c:lblOffset val="0"/>
        <c:noMultiLvlLbl val="0"/>
      </c:catAx>
      <c:valAx>
        <c:axId val="-61667648"/>
        <c:scaling>
          <c:orientation val="minMax"/>
          <c:max val="1"/>
        </c:scaling>
        <c:delete val="1"/>
        <c:axPos val="t"/>
        <c:numFmt formatCode="0%" sourceLinked="1"/>
        <c:majorTickMark val="none"/>
        <c:minorTickMark val="none"/>
        <c:tickLblPos val="nextTo"/>
        <c:crossAx val="-6169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FD2-4420-ACD3-8247BD4A473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FD2-4420-ACD3-8247BD4A473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FD2-4420-ACD3-8247BD4A473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FD2-4420-ACD3-8247BD4A47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Germany</c:v>
                </c:pt>
                <c:pt idx="3">
                  <c:v>Sweden</c:v>
                </c:pt>
                <c:pt idx="4">
                  <c:v>Canada</c:v>
                </c:pt>
                <c:pt idx="5">
                  <c:v>Poland</c:v>
                </c:pt>
                <c:pt idx="6">
                  <c:v>Australia</c:v>
                </c:pt>
                <c:pt idx="7">
                  <c:v>Brazil</c:v>
                </c:pt>
                <c:pt idx="8">
                  <c:v>South Africa</c:v>
                </c:pt>
                <c:pt idx="9">
                  <c:v>France</c:v>
                </c:pt>
                <c:pt idx="10">
                  <c:v>India</c:v>
                </c:pt>
                <c:pt idx="11">
                  <c:v>Italy</c:v>
                </c:pt>
                <c:pt idx="12">
                  <c:v>Japan</c:v>
                </c:pt>
                <c:pt idx="13">
                  <c:v>US</c:v>
                </c:pt>
                <c:pt idx="14">
                  <c:v>Egypt</c:v>
                </c:pt>
                <c:pt idx="15">
                  <c:v>Mexico</c:v>
                </c:pt>
                <c:pt idx="16">
                  <c:v>Turkey</c:v>
                </c:pt>
                <c:pt idx="17">
                  <c:v>Great Britain</c:v>
                </c:pt>
                <c:pt idx="18">
                  <c:v>China</c:v>
                </c:pt>
                <c:pt idx="19">
                  <c:v>Hong Kong (China)</c:v>
                </c:pt>
                <c:pt idx="20">
                  <c:v>Indonesia</c:v>
                </c:pt>
                <c:pt idx="21">
                  <c:v>South Korea</c:v>
                </c:pt>
              </c:strCache>
            </c:strRef>
          </c:cat>
          <c:val>
            <c:numRef>
              <c:f>Sheet1!$B$2:$B$23</c:f>
              <c:numCache>
                <c:formatCode>General</c:formatCode>
                <c:ptCount val="22"/>
                <c:pt idx="0" formatCode="0%">
                  <c:v>0.06</c:v>
                </c:pt>
                <c:pt idx="2" formatCode="0%">
                  <c:v>0.11</c:v>
                </c:pt>
                <c:pt idx="3" formatCode="0%">
                  <c:v>0.09</c:v>
                </c:pt>
                <c:pt idx="4" formatCode="0%">
                  <c:v>0.09</c:v>
                </c:pt>
                <c:pt idx="5" formatCode="0%">
                  <c:v>0.08</c:v>
                </c:pt>
                <c:pt idx="6" formatCode="0%">
                  <c:v>0.08</c:v>
                </c:pt>
                <c:pt idx="7" formatCode="0%">
                  <c:v>7.0000000000000007E-2</c:v>
                </c:pt>
                <c:pt idx="8" formatCode="0%">
                  <c:v>0.06</c:v>
                </c:pt>
                <c:pt idx="9" formatCode="0%">
                  <c:v>0.06</c:v>
                </c:pt>
                <c:pt idx="10" formatCode="0%">
                  <c:v>0.06</c:v>
                </c:pt>
                <c:pt idx="11" formatCode="0%">
                  <c:v>0.06</c:v>
                </c:pt>
                <c:pt idx="12" formatCode="0%">
                  <c:v>0.06</c:v>
                </c:pt>
                <c:pt idx="13" formatCode="0%">
                  <c:v>0.06</c:v>
                </c:pt>
                <c:pt idx="14" formatCode="0%">
                  <c:v>0.06</c:v>
                </c:pt>
                <c:pt idx="15" formatCode="0%">
                  <c:v>0.04</c:v>
                </c:pt>
                <c:pt idx="16" formatCode="0%">
                  <c:v>0.04</c:v>
                </c:pt>
                <c:pt idx="17" formatCode="0%">
                  <c:v>0.04</c:v>
                </c:pt>
                <c:pt idx="18" formatCode="0%">
                  <c:v>0.03</c:v>
                </c:pt>
                <c:pt idx="19" formatCode="0%">
                  <c:v>0.03</c:v>
                </c:pt>
                <c:pt idx="20" formatCode="0%">
                  <c:v>0.03</c:v>
                </c:pt>
                <c:pt idx="21" formatCode="0%">
                  <c:v>0.01</c:v>
                </c:pt>
              </c:numCache>
            </c:numRef>
          </c:val>
          <c:extLst>
            <c:ext xmlns:c16="http://schemas.microsoft.com/office/drawing/2014/chart" uri="{C3380CC4-5D6E-409C-BE32-E72D297353CC}">
              <c16:uniqueId val="{00000008-0FD2-4420-ACD3-8247BD4A473F}"/>
            </c:ext>
          </c:extLst>
        </c:ser>
        <c:dLbls>
          <c:showLegendKey val="0"/>
          <c:showVal val="0"/>
          <c:showCatName val="0"/>
          <c:showSerName val="0"/>
          <c:showPercent val="0"/>
          <c:showBubbleSize val="0"/>
        </c:dLbls>
        <c:gapWidth val="115"/>
        <c:axId val="-78505008"/>
        <c:axId val="-76121056"/>
      </c:barChart>
      <c:catAx>
        <c:axId val="-7850500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21056"/>
        <c:crosses val="autoZero"/>
        <c:auto val="1"/>
        <c:lblAlgn val="ctr"/>
        <c:lblOffset val="0"/>
        <c:noMultiLvlLbl val="0"/>
      </c:catAx>
      <c:valAx>
        <c:axId val="-76121056"/>
        <c:scaling>
          <c:orientation val="minMax"/>
          <c:max val="1"/>
        </c:scaling>
        <c:delete val="1"/>
        <c:axPos val="t"/>
        <c:numFmt formatCode="0%" sourceLinked="1"/>
        <c:majorTickMark val="out"/>
        <c:minorTickMark val="none"/>
        <c:tickLblPos val="nextTo"/>
        <c:crossAx val="-7850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Europe</c:v>
                </c:pt>
                <c:pt idx="4">
                  <c:v>G-8 Countries</c:v>
                </c:pt>
                <c:pt idx="5">
                  <c:v>Middle East/Africa</c:v>
                </c:pt>
                <c:pt idx="6">
                  <c:v>LATAM</c:v>
                </c:pt>
                <c:pt idx="7">
                  <c:v>APAC</c:v>
                </c:pt>
                <c:pt idx="8">
                  <c:v>BIC</c:v>
                </c:pt>
              </c:strCache>
            </c:strRef>
          </c:cat>
          <c:val>
            <c:numRef>
              <c:f>Sheet1!$B$2:$B$10</c:f>
              <c:numCache>
                <c:formatCode>General</c:formatCode>
                <c:ptCount val="9"/>
                <c:pt idx="0" formatCode="0%">
                  <c:v>0.06</c:v>
                </c:pt>
                <c:pt idx="2" formatCode="0%">
                  <c:v>0.08</c:v>
                </c:pt>
                <c:pt idx="3" formatCode="0%">
                  <c:v>7.0000000000000007E-2</c:v>
                </c:pt>
                <c:pt idx="4" formatCode="0%">
                  <c:v>7.0000000000000007E-2</c:v>
                </c:pt>
                <c:pt idx="5" formatCode="0%">
                  <c:v>0.06</c:v>
                </c:pt>
                <c:pt idx="6" formatCode="0%">
                  <c:v>0.06</c:v>
                </c:pt>
                <c:pt idx="7" formatCode="0%">
                  <c:v>0.05</c:v>
                </c:pt>
                <c:pt idx="8" formatCode="0%">
                  <c:v>0.05</c:v>
                </c:pt>
              </c:numCache>
            </c:numRef>
          </c:val>
          <c:extLst>
            <c:ext xmlns:c16="http://schemas.microsoft.com/office/drawing/2014/chart" uri="{C3380CC4-5D6E-409C-BE32-E72D297353CC}">
              <c16:uniqueId val="{00000000-C651-4FC0-9520-7A0792C0800F}"/>
            </c:ext>
          </c:extLst>
        </c:ser>
        <c:dLbls>
          <c:showLegendKey val="0"/>
          <c:showVal val="0"/>
          <c:showCatName val="0"/>
          <c:showSerName val="0"/>
          <c:showPercent val="0"/>
          <c:showBubbleSize val="0"/>
        </c:dLbls>
        <c:gapWidth val="94"/>
        <c:axId val="-80265648"/>
        <c:axId val="-66852080"/>
      </c:barChart>
      <c:catAx>
        <c:axId val="-8026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52080"/>
        <c:crosses val="autoZero"/>
        <c:auto val="1"/>
        <c:lblAlgn val="ctr"/>
        <c:lblOffset val="0"/>
        <c:noMultiLvlLbl val="0"/>
      </c:catAx>
      <c:valAx>
        <c:axId val="-66852080"/>
        <c:scaling>
          <c:orientation val="minMax"/>
          <c:max val="1"/>
        </c:scaling>
        <c:delete val="1"/>
        <c:axPos val="t"/>
        <c:numFmt formatCode="0%" sourceLinked="1"/>
        <c:majorTickMark val="none"/>
        <c:minorTickMark val="none"/>
        <c:tickLblPos val="nextTo"/>
        <c:crossAx val="-80265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Sheet1!$B$2:$B$23</c:f>
              <c:numCache>
                <c:formatCode>General</c:formatCode>
                <c:ptCount val="22"/>
                <c:pt idx="0" formatCode="0%">
                  <c:v>0.19</c:v>
                </c:pt>
                <c:pt idx="2" formatCode="0%">
                  <c:v>0.46</c:v>
                </c:pt>
                <c:pt idx="3" formatCode="0%">
                  <c:v>0.43</c:v>
                </c:pt>
                <c:pt idx="4" formatCode="0%">
                  <c:v>0.4</c:v>
                </c:pt>
                <c:pt idx="5" formatCode="0%">
                  <c:v>0.38</c:v>
                </c:pt>
                <c:pt idx="6" formatCode="0%">
                  <c:v>0.32</c:v>
                </c:pt>
                <c:pt idx="7" formatCode="0%">
                  <c:v>0.32</c:v>
                </c:pt>
                <c:pt idx="8" formatCode="0%">
                  <c:v>0.28999999999999998</c:v>
                </c:pt>
                <c:pt idx="9" formatCode="0%">
                  <c:v>0.17</c:v>
                </c:pt>
                <c:pt idx="10" formatCode="0%">
                  <c:v>0.17</c:v>
                </c:pt>
                <c:pt idx="11" formatCode="0%">
                  <c:v>0.17</c:v>
                </c:pt>
                <c:pt idx="12" formatCode="0%">
                  <c:v>0.1</c:v>
                </c:pt>
                <c:pt idx="13" formatCode="0%">
                  <c:v>0.1</c:v>
                </c:pt>
                <c:pt idx="14" formatCode="0%">
                  <c:v>0.09</c:v>
                </c:pt>
                <c:pt idx="15" formatCode="0%">
                  <c:v>0.08</c:v>
                </c:pt>
                <c:pt idx="16" formatCode="0%">
                  <c:v>7.0000000000000007E-2</c:v>
                </c:pt>
                <c:pt idx="17" formatCode="0%">
                  <c:v>7.0000000000000007E-2</c:v>
                </c:pt>
                <c:pt idx="18" formatCode="0%">
                  <c:v>0.06</c:v>
                </c:pt>
                <c:pt idx="19" formatCode="0%">
                  <c:v>0.05</c:v>
                </c:pt>
                <c:pt idx="20" formatCode="0%">
                  <c:v>0.05</c:v>
                </c:pt>
                <c:pt idx="21" formatCode="0%">
                  <c:v>0.03</c:v>
                </c:pt>
              </c:numCache>
            </c:numRef>
          </c:val>
          <c:extLst>
            <c:ext xmlns:c16="http://schemas.microsoft.com/office/drawing/2014/chart" uri="{C3380CC4-5D6E-409C-BE32-E72D297353CC}">
              <c16:uniqueId val="{00000000-6409-4DE8-994C-998C07A874B4}"/>
            </c:ext>
          </c:extLst>
        </c:ser>
        <c:ser>
          <c:idx val="1"/>
          <c:order val="1"/>
          <c:tx>
            <c:strRef>
              <c:f>Sheet1!$C$1</c:f>
              <c:strCache>
                <c:ptCount val="1"/>
                <c:pt idx="0">
                  <c:v>Somewhat likely</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Sheet1!$C$2:$C$23</c:f>
              <c:numCache>
                <c:formatCode>General</c:formatCode>
                <c:ptCount val="22"/>
                <c:pt idx="0" formatCode="0%">
                  <c:v>0.24</c:v>
                </c:pt>
                <c:pt idx="2" formatCode="0%">
                  <c:v>0.28999999999999998</c:v>
                </c:pt>
                <c:pt idx="3" formatCode="0%">
                  <c:v>0.42</c:v>
                </c:pt>
                <c:pt idx="4" formatCode="0%">
                  <c:v>0.2</c:v>
                </c:pt>
                <c:pt idx="5" formatCode="0%">
                  <c:v>0.4</c:v>
                </c:pt>
                <c:pt idx="6" formatCode="0%">
                  <c:v>0.33</c:v>
                </c:pt>
                <c:pt idx="7" formatCode="0%">
                  <c:v>0.39</c:v>
                </c:pt>
                <c:pt idx="8" formatCode="0%">
                  <c:v>0.28000000000000003</c:v>
                </c:pt>
                <c:pt idx="9" formatCode="0%">
                  <c:v>0.26</c:v>
                </c:pt>
                <c:pt idx="10" formatCode="0%">
                  <c:v>0.19</c:v>
                </c:pt>
                <c:pt idx="11" formatCode="0%">
                  <c:v>0.21</c:v>
                </c:pt>
                <c:pt idx="12" formatCode="0%">
                  <c:v>0.15</c:v>
                </c:pt>
                <c:pt idx="13" formatCode="0%">
                  <c:v>0.43</c:v>
                </c:pt>
                <c:pt idx="14" formatCode="0%">
                  <c:v>0.18</c:v>
                </c:pt>
                <c:pt idx="15" formatCode="0%">
                  <c:v>0.15</c:v>
                </c:pt>
                <c:pt idx="16" formatCode="0%">
                  <c:v>0.22</c:v>
                </c:pt>
                <c:pt idx="17" formatCode="0%">
                  <c:v>0.13</c:v>
                </c:pt>
                <c:pt idx="18" formatCode="0%">
                  <c:v>0.13</c:v>
                </c:pt>
                <c:pt idx="19" formatCode="0%">
                  <c:v>0.26</c:v>
                </c:pt>
                <c:pt idx="20" formatCode="0%">
                  <c:v>0.17</c:v>
                </c:pt>
                <c:pt idx="21" formatCode="0%">
                  <c:v>0.09</c:v>
                </c:pt>
              </c:numCache>
            </c:numRef>
          </c:val>
          <c:extLst>
            <c:ext xmlns:c16="http://schemas.microsoft.com/office/drawing/2014/chart" uri="{C3380CC4-5D6E-409C-BE32-E72D297353CC}">
              <c16:uniqueId val="{00000001-6409-4DE8-994C-998C07A874B4}"/>
            </c:ext>
          </c:extLst>
        </c:ser>
        <c:ser>
          <c:idx val="2"/>
          <c:order val="2"/>
          <c:tx>
            <c:strRef>
              <c:f>Sheet1!$D$1</c:f>
              <c:strCache>
                <c:ptCount val="1"/>
                <c:pt idx="0">
                  <c:v>Not very likely</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Sheet1!$D$2:$D$23</c:f>
              <c:numCache>
                <c:formatCode>General</c:formatCode>
                <c:ptCount val="22"/>
                <c:pt idx="0" formatCode="0%">
                  <c:v>0.21</c:v>
                </c:pt>
                <c:pt idx="2" formatCode="0%">
                  <c:v>0.12</c:v>
                </c:pt>
                <c:pt idx="3" formatCode="0%">
                  <c:v>0.08</c:v>
                </c:pt>
                <c:pt idx="4" formatCode="0%">
                  <c:v>0.17</c:v>
                </c:pt>
                <c:pt idx="5" formatCode="0%">
                  <c:v>0.14000000000000001</c:v>
                </c:pt>
                <c:pt idx="6" formatCode="0%">
                  <c:v>0.18</c:v>
                </c:pt>
                <c:pt idx="7" formatCode="0%">
                  <c:v>0.17</c:v>
                </c:pt>
                <c:pt idx="8" formatCode="0%">
                  <c:v>0.18</c:v>
                </c:pt>
                <c:pt idx="9" formatCode="0%">
                  <c:v>0.3</c:v>
                </c:pt>
                <c:pt idx="10" formatCode="0%">
                  <c:v>0.23</c:v>
                </c:pt>
                <c:pt idx="11" formatCode="0%">
                  <c:v>0.16</c:v>
                </c:pt>
                <c:pt idx="12" formatCode="0%">
                  <c:v>0.18</c:v>
                </c:pt>
                <c:pt idx="13" formatCode="0%">
                  <c:v>0.28000000000000003</c:v>
                </c:pt>
                <c:pt idx="14" formatCode="0%">
                  <c:v>0.22</c:v>
                </c:pt>
                <c:pt idx="15" formatCode="0%">
                  <c:v>0.19</c:v>
                </c:pt>
                <c:pt idx="16" formatCode="0%">
                  <c:v>0.3</c:v>
                </c:pt>
                <c:pt idx="17" formatCode="0%">
                  <c:v>0.17</c:v>
                </c:pt>
                <c:pt idx="18" formatCode="0%">
                  <c:v>0.31</c:v>
                </c:pt>
                <c:pt idx="19" formatCode="0%">
                  <c:v>0.37</c:v>
                </c:pt>
                <c:pt idx="20" formatCode="0%">
                  <c:v>0.22</c:v>
                </c:pt>
                <c:pt idx="21" formatCode="0%">
                  <c:v>0.21</c:v>
                </c:pt>
              </c:numCache>
            </c:numRef>
          </c:val>
          <c:extLst>
            <c:ext xmlns:c16="http://schemas.microsoft.com/office/drawing/2014/chart" uri="{C3380CC4-5D6E-409C-BE32-E72D297353CC}">
              <c16:uniqueId val="{00000002-6409-4DE8-994C-998C07A874B4}"/>
            </c:ext>
          </c:extLst>
        </c:ser>
        <c:ser>
          <c:idx val="3"/>
          <c:order val="3"/>
          <c:tx>
            <c:strRef>
              <c:f>Sheet1!$E$1</c:f>
              <c:strCache>
                <c:ptCount val="1"/>
                <c:pt idx="0">
                  <c:v>Not at all likely</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Sheet1!$E$2:$E$23</c:f>
              <c:numCache>
                <c:formatCode>General</c:formatCode>
                <c:ptCount val="22"/>
                <c:pt idx="0" formatCode="0%">
                  <c:v>0.21</c:v>
                </c:pt>
                <c:pt idx="2" formatCode="0%">
                  <c:v>0.06</c:v>
                </c:pt>
                <c:pt idx="3" formatCode="0%">
                  <c:v>0.02</c:v>
                </c:pt>
                <c:pt idx="4" formatCode="0%">
                  <c:v>0.1</c:v>
                </c:pt>
                <c:pt idx="5" formatCode="0%">
                  <c:v>0.05</c:v>
                </c:pt>
                <c:pt idx="6" formatCode="0%">
                  <c:v>0.11</c:v>
                </c:pt>
                <c:pt idx="7" formatCode="0%">
                  <c:v>0.06</c:v>
                </c:pt>
                <c:pt idx="8" formatCode="0%">
                  <c:v>0.16</c:v>
                </c:pt>
                <c:pt idx="9" formatCode="0%">
                  <c:v>0.14000000000000001</c:v>
                </c:pt>
                <c:pt idx="10" formatCode="0%">
                  <c:v>0.31</c:v>
                </c:pt>
                <c:pt idx="11" formatCode="0%">
                  <c:v>0.34</c:v>
                </c:pt>
                <c:pt idx="12" formatCode="0%">
                  <c:v>0.37</c:v>
                </c:pt>
                <c:pt idx="13" formatCode="0%">
                  <c:v>0.13</c:v>
                </c:pt>
                <c:pt idx="14" formatCode="0%">
                  <c:v>0.31</c:v>
                </c:pt>
                <c:pt idx="15" formatCode="0%">
                  <c:v>0.35</c:v>
                </c:pt>
                <c:pt idx="16" formatCode="0%">
                  <c:v>0.25</c:v>
                </c:pt>
                <c:pt idx="17" formatCode="0%">
                  <c:v>0.44</c:v>
                </c:pt>
                <c:pt idx="18" formatCode="0%">
                  <c:v>0.27</c:v>
                </c:pt>
                <c:pt idx="19" formatCode="0%">
                  <c:v>0.22</c:v>
                </c:pt>
                <c:pt idx="20" formatCode="0%">
                  <c:v>0.35</c:v>
                </c:pt>
                <c:pt idx="21" formatCode="0%">
                  <c:v>0.22</c:v>
                </c:pt>
              </c:numCache>
            </c:numRef>
          </c:val>
          <c:extLst>
            <c:ext xmlns:c16="http://schemas.microsoft.com/office/drawing/2014/chart" uri="{C3380CC4-5D6E-409C-BE32-E72D297353CC}">
              <c16:uniqueId val="{00000003-6409-4DE8-994C-998C07A874B4}"/>
            </c:ext>
          </c:extLst>
        </c:ser>
        <c:ser>
          <c:idx val="4"/>
          <c:order val="4"/>
          <c:tx>
            <c:strRef>
              <c:f>Sheet1!$F$1</c:f>
              <c:strCache>
                <c:ptCount val="1"/>
                <c:pt idx="0">
                  <c:v>These services aren’t available in my area</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Sheet1!$F$2:$F$23</c:f>
              <c:numCache>
                <c:formatCode>General</c:formatCode>
                <c:ptCount val="22"/>
                <c:pt idx="0" formatCode="0%">
                  <c:v>0.14000000000000001</c:v>
                </c:pt>
                <c:pt idx="2" formatCode="0%">
                  <c:v>7.0000000000000007E-2</c:v>
                </c:pt>
                <c:pt idx="3" formatCode="0%">
                  <c:v>0.05</c:v>
                </c:pt>
                <c:pt idx="4" formatCode="0%">
                  <c:v>0.13</c:v>
                </c:pt>
                <c:pt idx="5" formatCode="0%">
                  <c:v>0.03</c:v>
                </c:pt>
                <c:pt idx="6" formatCode="0%">
                  <c:v>7.0000000000000007E-2</c:v>
                </c:pt>
                <c:pt idx="7" formatCode="0%">
                  <c:v>0.06</c:v>
                </c:pt>
                <c:pt idx="8" formatCode="0%">
                  <c:v>0.09</c:v>
                </c:pt>
                <c:pt idx="9" formatCode="0%">
                  <c:v>0.12</c:v>
                </c:pt>
                <c:pt idx="10" formatCode="0%">
                  <c:v>0.1</c:v>
                </c:pt>
                <c:pt idx="11" formatCode="0%">
                  <c:v>0.12</c:v>
                </c:pt>
                <c:pt idx="12" formatCode="0%">
                  <c:v>0.2</c:v>
                </c:pt>
                <c:pt idx="13" formatCode="0%">
                  <c:v>0.06</c:v>
                </c:pt>
                <c:pt idx="14" formatCode="0%">
                  <c:v>0.21</c:v>
                </c:pt>
                <c:pt idx="15" formatCode="0%">
                  <c:v>0.22</c:v>
                </c:pt>
                <c:pt idx="16" formatCode="0%">
                  <c:v>0.17</c:v>
                </c:pt>
                <c:pt idx="17" formatCode="0%">
                  <c:v>0.18</c:v>
                </c:pt>
                <c:pt idx="18" formatCode="0%">
                  <c:v>0.23</c:v>
                </c:pt>
                <c:pt idx="19" formatCode="0%">
                  <c:v>0.1</c:v>
                </c:pt>
                <c:pt idx="20" formatCode="0%">
                  <c:v>0.21</c:v>
                </c:pt>
                <c:pt idx="21" formatCode="0%">
                  <c:v>0.45</c:v>
                </c:pt>
              </c:numCache>
            </c:numRef>
          </c:val>
          <c:extLst>
            <c:ext xmlns:c16="http://schemas.microsoft.com/office/drawing/2014/chart" uri="{C3380CC4-5D6E-409C-BE32-E72D297353CC}">
              <c16:uniqueId val="{00000004-6409-4DE8-994C-998C07A874B4}"/>
            </c:ext>
          </c:extLst>
        </c:ser>
        <c:dLbls>
          <c:showLegendKey val="0"/>
          <c:showVal val="0"/>
          <c:showCatName val="0"/>
          <c:showSerName val="0"/>
          <c:showPercent val="0"/>
          <c:showBubbleSize val="0"/>
        </c:dLbls>
        <c:gapWidth val="40"/>
        <c:overlap val="100"/>
        <c:axId val="-76365712"/>
        <c:axId val="-76363936"/>
      </c:barChart>
      <c:catAx>
        <c:axId val="-7636571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363936"/>
        <c:crosses val="autoZero"/>
        <c:auto val="1"/>
        <c:lblAlgn val="ctr"/>
        <c:lblOffset val="0"/>
        <c:noMultiLvlLbl val="0"/>
      </c:catAx>
      <c:valAx>
        <c:axId val="-76363936"/>
        <c:scaling>
          <c:orientation val="minMax"/>
          <c:max val="1"/>
        </c:scaling>
        <c:delete val="1"/>
        <c:axPos val="t"/>
        <c:numFmt formatCode="0%" sourceLinked="1"/>
        <c:majorTickMark val="none"/>
        <c:minorTickMark val="none"/>
        <c:tickLblPos val="nextTo"/>
        <c:crossAx val="-76365712"/>
        <c:crosses val="autoZero"/>
        <c:crossBetween val="between"/>
      </c:valAx>
      <c:spPr>
        <a:noFill/>
        <a:ln>
          <a:noFill/>
        </a:ln>
        <a:effectLst/>
      </c:spPr>
    </c:plotArea>
    <c:legend>
      <c:legendPos val="b"/>
      <c:layout>
        <c:manualLayout>
          <c:xMode val="edge"/>
          <c:yMode val="edge"/>
          <c:x val="1.21926165479315E-2"/>
          <c:y val="0.93299449856903505"/>
          <c:w val="0.98780738345206798"/>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Sheet1!$B$2:$B$10</c:f>
              <c:numCache>
                <c:formatCode>General</c:formatCode>
                <c:ptCount val="9"/>
                <c:pt idx="0" formatCode="0%">
                  <c:v>0.19</c:v>
                </c:pt>
                <c:pt idx="2" formatCode="0%">
                  <c:v>0.37</c:v>
                </c:pt>
                <c:pt idx="3" formatCode="0%">
                  <c:v>0.36</c:v>
                </c:pt>
                <c:pt idx="4" formatCode="0%">
                  <c:v>0.31</c:v>
                </c:pt>
                <c:pt idx="5" formatCode="0%">
                  <c:v>0.21</c:v>
                </c:pt>
                <c:pt idx="6" formatCode="0%">
                  <c:v>0.14000000000000001</c:v>
                </c:pt>
                <c:pt idx="7" formatCode="0%">
                  <c:v>0.08</c:v>
                </c:pt>
                <c:pt idx="8" formatCode="0%">
                  <c:v>7.0000000000000007E-2</c:v>
                </c:pt>
              </c:numCache>
            </c:numRef>
          </c:val>
          <c:extLst>
            <c:ext xmlns:c16="http://schemas.microsoft.com/office/drawing/2014/chart" uri="{C3380CC4-5D6E-409C-BE32-E72D297353CC}">
              <c16:uniqueId val="{00000000-166A-4E1E-866A-908A910A5987}"/>
            </c:ext>
          </c:extLst>
        </c:ser>
        <c:ser>
          <c:idx val="1"/>
          <c:order val="1"/>
          <c:tx>
            <c:strRef>
              <c:f>Sheet1!$C$1</c:f>
              <c:strCache>
                <c:ptCount val="1"/>
                <c:pt idx="0">
                  <c:v>Somewhat likely</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Sheet1!$C$2:$C$10</c:f>
              <c:numCache>
                <c:formatCode>General</c:formatCode>
                <c:ptCount val="9"/>
                <c:pt idx="0" formatCode="0%">
                  <c:v>0.24</c:v>
                </c:pt>
                <c:pt idx="2" formatCode="0%">
                  <c:v>0.33</c:v>
                </c:pt>
                <c:pt idx="3" formatCode="0%">
                  <c:v>0.27</c:v>
                </c:pt>
                <c:pt idx="4" formatCode="0%">
                  <c:v>0.28000000000000003</c:v>
                </c:pt>
                <c:pt idx="5" formatCode="0%">
                  <c:v>0.31</c:v>
                </c:pt>
                <c:pt idx="6" formatCode="0%">
                  <c:v>0.18</c:v>
                </c:pt>
                <c:pt idx="7" formatCode="0%">
                  <c:v>0.15</c:v>
                </c:pt>
                <c:pt idx="8" formatCode="0%">
                  <c:v>0.16</c:v>
                </c:pt>
              </c:numCache>
            </c:numRef>
          </c:val>
          <c:extLst>
            <c:ext xmlns:c16="http://schemas.microsoft.com/office/drawing/2014/chart" uri="{C3380CC4-5D6E-409C-BE32-E72D297353CC}">
              <c16:uniqueId val="{00000001-166A-4E1E-866A-908A910A5987}"/>
            </c:ext>
          </c:extLst>
        </c:ser>
        <c:ser>
          <c:idx val="2"/>
          <c:order val="2"/>
          <c:tx>
            <c:strRef>
              <c:f>Sheet1!$D$1</c:f>
              <c:strCache>
                <c:ptCount val="1"/>
                <c:pt idx="0">
                  <c:v>Not very likely</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Sheet1!$D$2:$D$10</c:f>
              <c:numCache>
                <c:formatCode>General</c:formatCode>
                <c:ptCount val="9"/>
                <c:pt idx="0" formatCode="0%">
                  <c:v>0.21</c:v>
                </c:pt>
                <c:pt idx="2" formatCode="0%">
                  <c:v>0.16</c:v>
                </c:pt>
                <c:pt idx="3" formatCode="0%">
                  <c:v>0.17</c:v>
                </c:pt>
                <c:pt idx="4" formatCode="0%">
                  <c:v>0.2</c:v>
                </c:pt>
                <c:pt idx="5" formatCode="0%">
                  <c:v>0.21</c:v>
                </c:pt>
                <c:pt idx="6" formatCode="0%">
                  <c:v>0.17</c:v>
                </c:pt>
                <c:pt idx="7" formatCode="0%">
                  <c:v>0.21</c:v>
                </c:pt>
                <c:pt idx="8" formatCode="0%">
                  <c:v>0.23</c:v>
                </c:pt>
              </c:numCache>
            </c:numRef>
          </c:val>
          <c:extLst>
            <c:ext xmlns:c16="http://schemas.microsoft.com/office/drawing/2014/chart" uri="{C3380CC4-5D6E-409C-BE32-E72D297353CC}">
              <c16:uniqueId val="{00000002-166A-4E1E-866A-908A910A5987}"/>
            </c:ext>
          </c:extLst>
        </c:ser>
        <c:ser>
          <c:idx val="3"/>
          <c:order val="3"/>
          <c:tx>
            <c:strRef>
              <c:f>Sheet1!$E$1</c:f>
              <c:strCache>
                <c:ptCount val="1"/>
                <c:pt idx="0">
                  <c:v>Not at all likely</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Sheet1!$E$2:$E$10</c:f>
              <c:numCache>
                <c:formatCode>General</c:formatCode>
                <c:ptCount val="9"/>
                <c:pt idx="0" formatCode="0%">
                  <c:v>0.21</c:v>
                </c:pt>
                <c:pt idx="2" formatCode="0%">
                  <c:v>7.0000000000000007E-2</c:v>
                </c:pt>
                <c:pt idx="3" formatCode="0%">
                  <c:v>0.1</c:v>
                </c:pt>
                <c:pt idx="4" formatCode="0%">
                  <c:v>0.12</c:v>
                </c:pt>
                <c:pt idx="5" formatCode="0%">
                  <c:v>0.14000000000000001</c:v>
                </c:pt>
                <c:pt idx="6" formatCode="0%">
                  <c:v>0.35</c:v>
                </c:pt>
                <c:pt idx="7" formatCode="0%">
                  <c:v>0.33</c:v>
                </c:pt>
                <c:pt idx="8" formatCode="0%">
                  <c:v>0.33</c:v>
                </c:pt>
              </c:numCache>
            </c:numRef>
          </c:val>
          <c:extLst>
            <c:ext xmlns:c16="http://schemas.microsoft.com/office/drawing/2014/chart" uri="{C3380CC4-5D6E-409C-BE32-E72D297353CC}">
              <c16:uniqueId val="{00000003-166A-4E1E-866A-908A910A5987}"/>
            </c:ext>
          </c:extLst>
        </c:ser>
        <c:ser>
          <c:idx val="4"/>
          <c:order val="4"/>
          <c:tx>
            <c:strRef>
              <c:f>Sheet1!$F$1</c:f>
              <c:strCache>
                <c:ptCount val="1"/>
                <c:pt idx="0">
                  <c:v>These services aren’t available in my area</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Sheet1!$F$2:$F$10</c:f>
              <c:numCache>
                <c:formatCode>General</c:formatCode>
                <c:ptCount val="9"/>
                <c:pt idx="0" formatCode="0%">
                  <c:v>0.14000000000000001</c:v>
                </c:pt>
                <c:pt idx="2" formatCode="0%">
                  <c:v>7.0000000000000007E-2</c:v>
                </c:pt>
                <c:pt idx="3" formatCode="0%">
                  <c:v>0.1</c:v>
                </c:pt>
                <c:pt idx="4" formatCode="0%">
                  <c:v>0.1</c:v>
                </c:pt>
                <c:pt idx="5" formatCode="0%">
                  <c:v>0.12</c:v>
                </c:pt>
                <c:pt idx="6" formatCode="0%">
                  <c:v>0.16</c:v>
                </c:pt>
                <c:pt idx="7" formatCode="0%">
                  <c:v>0.23</c:v>
                </c:pt>
                <c:pt idx="8" formatCode="0%">
                  <c:v>0.2</c:v>
                </c:pt>
              </c:numCache>
            </c:numRef>
          </c:val>
          <c:extLst>
            <c:ext xmlns:c16="http://schemas.microsoft.com/office/drawing/2014/chart" uri="{C3380CC4-5D6E-409C-BE32-E72D297353CC}">
              <c16:uniqueId val="{00000004-166A-4E1E-866A-908A910A5987}"/>
            </c:ext>
          </c:extLst>
        </c:ser>
        <c:dLbls>
          <c:showLegendKey val="0"/>
          <c:showVal val="0"/>
          <c:showCatName val="0"/>
          <c:showSerName val="0"/>
          <c:showPercent val="0"/>
          <c:showBubbleSize val="0"/>
        </c:dLbls>
        <c:gapWidth val="94"/>
        <c:overlap val="100"/>
        <c:axId val="-87439696"/>
        <c:axId val="-76298112"/>
      </c:barChart>
      <c:catAx>
        <c:axId val="-87439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298112"/>
        <c:crosses val="autoZero"/>
        <c:auto val="1"/>
        <c:lblAlgn val="ctr"/>
        <c:lblOffset val="0"/>
        <c:noMultiLvlLbl val="0"/>
      </c:catAx>
      <c:valAx>
        <c:axId val="-76298112"/>
        <c:scaling>
          <c:orientation val="minMax"/>
          <c:max val="1"/>
        </c:scaling>
        <c:delete val="1"/>
        <c:axPos val="t"/>
        <c:numFmt formatCode="0%" sourceLinked="1"/>
        <c:majorTickMark val="none"/>
        <c:minorTickMark val="none"/>
        <c:tickLblPos val="nextTo"/>
        <c:crossAx val="-87439696"/>
        <c:crosses val="autoZero"/>
        <c:crossBetween val="between"/>
      </c:valAx>
      <c:spPr>
        <a:noFill/>
        <a:ln>
          <a:noFill/>
        </a:ln>
        <a:effectLst/>
      </c:spPr>
    </c:plotArea>
    <c:legend>
      <c:legendPos val="b"/>
      <c:layout>
        <c:manualLayout>
          <c:xMode val="edge"/>
          <c:yMode val="edge"/>
          <c:x val="0.15290367349914599"/>
          <c:y val="0.90801951386511504"/>
          <c:w val="0.84709632650085398"/>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Sheet1!$B$2:$B$23</c:f>
              <c:numCache>
                <c:formatCode>General</c:formatCode>
                <c:ptCount val="22"/>
                <c:pt idx="0" formatCode="0%">
                  <c:v>0.09</c:v>
                </c:pt>
                <c:pt idx="2" formatCode="0%">
                  <c:v>0.21</c:v>
                </c:pt>
                <c:pt idx="3" formatCode="0%">
                  <c:v>0.2</c:v>
                </c:pt>
                <c:pt idx="4" formatCode="0%">
                  <c:v>0.18</c:v>
                </c:pt>
                <c:pt idx="5" formatCode="0%">
                  <c:v>0.15</c:v>
                </c:pt>
                <c:pt idx="6" formatCode="0%">
                  <c:v>0.15</c:v>
                </c:pt>
                <c:pt idx="7" formatCode="0%">
                  <c:v>0.13</c:v>
                </c:pt>
                <c:pt idx="8" formatCode="0%">
                  <c:v>0.13</c:v>
                </c:pt>
                <c:pt idx="9" formatCode="0%">
                  <c:v>0.12</c:v>
                </c:pt>
                <c:pt idx="10" formatCode="0%">
                  <c:v>0.09</c:v>
                </c:pt>
                <c:pt idx="11" formatCode="0%">
                  <c:v>0.06</c:v>
                </c:pt>
                <c:pt idx="12" formatCode="0%">
                  <c:v>0.06</c:v>
                </c:pt>
                <c:pt idx="13" formatCode="0%">
                  <c:v>0.05</c:v>
                </c:pt>
                <c:pt idx="14" formatCode="0%">
                  <c:v>0.05</c:v>
                </c:pt>
                <c:pt idx="15" formatCode="0%">
                  <c:v>0.05</c:v>
                </c:pt>
                <c:pt idx="16" formatCode="0%">
                  <c:v>0.05</c:v>
                </c:pt>
                <c:pt idx="17" formatCode="0%">
                  <c:v>0.04</c:v>
                </c:pt>
                <c:pt idx="18" formatCode="0%">
                  <c:v>0.04</c:v>
                </c:pt>
                <c:pt idx="19" formatCode="0%">
                  <c:v>0.03</c:v>
                </c:pt>
                <c:pt idx="20" formatCode="0%">
                  <c:v>0.03</c:v>
                </c:pt>
                <c:pt idx="21" formatCode="0%">
                  <c:v>0.02</c:v>
                </c:pt>
              </c:numCache>
            </c:numRef>
          </c:val>
          <c:extLst>
            <c:ext xmlns:c16="http://schemas.microsoft.com/office/drawing/2014/chart" uri="{C3380CC4-5D6E-409C-BE32-E72D297353CC}">
              <c16:uniqueId val="{00000000-6409-4DE8-994C-998C07A874B4}"/>
            </c:ext>
          </c:extLst>
        </c:ser>
        <c:ser>
          <c:idx val="1"/>
          <c:order val="1"/>
          <c:tx>
            <c:strRef>
              <c:f>Sheet1!$C$1</c:f>
              <c:strCache>
                <c:ptCount val="1"/>
                <c:pt idx="0">
                  <c:v>Somewhat likely</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Sheet1!$C$2:$C$23</c:f>
              <c:numCache>
                <c:formatCode>General</c:formatCode>
                <c:ptCount val="22"/>
                <c:pt idx="0" formatCode="0%">
                  <c:v>0.19</c:v>
                </c:pt>
                <c:pt idx="2" formatCode="0%">
                  <c:v>0.32</c:v>
                </c:pt>
                <c:pt idx="3" formatCode="0%">
                  <c:v>0.21</c:v>
                </c:pt>
                <c:pt idx="4" formatCode="0%">
                  <c:v>0.38</c:v>
                </c:pt>
                <c:pt idx="5" formatCode="0%">
                  <c:v>0.21</c:v>
                </c:pt>
                <c:pt idx="6" formatCode="0%">
                  <c:v>0.39</c:v>
                </c:pt>
                <c:pt idx="7" formatCode="0%">
                  <c:v>0.25</c:v>
                </c:pt>
                <c:pt idx="8" formatCode="0%">
                  <c:v>0.18</c:v>
                </c:pt>
                <c:pt idx="9" formatCode="0%">
                  <c:v>0.26</c:v>
                </c:pt>
                <c:pt idx="10" formatCode="0%">
                  <c:v>0.15</c:v>
                </c:pt>
                <c:pt idx="11" formatCode="0%">
                  <c:v>0.11</c:v>
                </c:pt>
                <c:pt idx="12" formatCode="0%">
                  <c:v>0.13</c:v>
                </c:pt>
                <c:pt idx="13" formatCode="0%">
                  <c:v>0.23</c:v>
                </c:pt>
                <c:pt idx="14" formatCode="0%">
                  <c:v>0.11</c:v>
                </c:pt>
                <c:pt idx="15" formatCode="0%">
                  <c:v>0.09</c:v>
                </c:pt>
                <c:pt idx="16" formatCode="0%">
                  <c:v>0.22</c:v>
                </c:pt>
                <c:pt idx="17" formatCode="0%">
                  <c:v>0.08</c:v>
                </c:pt>
                <c:pt idx="18" formatCode="0%">
                  <c:v>0.08</c:v>
                </c:pt>
                <c:pt idx="19" formatCode="0%">
                  <c:v>0.16</c:v>
                </c:pt>
                <c:pt idx="20" formatCode="0%">
                  <c:v>0.06</c:v>
                </c:pt>
                <c:pt idx="21" formatCode="0%">
                  <c:v>0.08</c:v>
                </c:pt>
              </c:numCache>
            </c:numRef>
          </c:val>
          <c:extLst>
            <c:ext xmlns:c16="http://schemas.microsoft.com/office/drawing/2014/chart" uri="{C3380CC4-5D6E-409C-BE32-E72D297353CC}">
              <c16:uniqueId val="{00000001-6409-4DE8-994C-998C07A874B4}"/>
            </c:ext>
          </c:extLst>
        </c:ser>
        <c:ser>
          <c:idx val="2"/>
          <c:order val="2"/>
          <c:tx>
            <c:strRef>
              <c:f>Sheet1!$D$1</c:f>
              <c:strCache>
                <c:ptCount val="1"/>
                <c:pt idx="0">
                  <c:v>Not very likely</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Sheet1!$D$2:$D$23</c:f>
              <c:numCache>
                <c:formatCode>General</c:formatCode>
                <c:ptCount val="22"/>
                <c:pt idx="0" formatCode="0%">
                  <c:v>0.22</c:v>
                </c:pt>
                <c:pt idx="2" formatCode="0%">
                  <c:v>0.22</c:v>
                </c:pt>
                <c:pt idx="3" formatCode="0%">
                  <c:v>0.25</c:v>
                </c:pt>
                <c:pt idx="4" formatCode="0%">
                  <c:v>0.26</c:v>
                </c:pt>
                <c:pt idx="5" formatCode="0%">
                  <c:v>0.19</c:v>
                </c:pt>
                <c:pt idx="6" formatCode="0%">
                  <c:v>0.23</c:v>
                </c:pt>
                <c:pt idx="7" formatCode="0%">
                  <c:v>0.24</c:v>
                </c:pt>
                <c:pt idx="8" formatCode="0%">
                  <c:v>0.24</c:v>
                </c:pt>
                <c:pt idx="9" formatCode="0%">
                  <c:v>0.31</c:v>
                </c:pt>
                <c:pt idx="10" formatCode="0%">
                  <c:v>0.16</c:v>
                </c:pt>
                <c:pt idx="11" formatCode="0%">
                  <c:v>0.15</c:v>
                </c:pt>
                <c:pt idx="12" formatCode="0%">
                  <c:v>0.28000000000000003</c:v>
                </c:pt>
                <c:pt idx="13" formatCode="0%">
                  <c:v>0.35</c:v>
                </c:pt>
                <c:pt idx="14" formatCode="0%">
                  <c:v>0.21</c:v>
                </c:pt>
                <c:pt idx="15" formatCode="0%">
                  <c:v>0.19</c:v>
                </c:pt>
                <c:pt idx="16" formatCode="0%">
                  <c:v>0.31</c:v>
                </c:pt>
                <c:pt idx="17" formatCode="0%">
                  <c:v>0.18</c:v>
                </c:pt>
                <c:pt idx="18" formatCode="0%">
                  <c:v>0.16</c:v>
                </c:pt>
                <c:pt idx="19" formatCode="0%">
                  <c:v>0.26</c:v>
                </c:pt>
                <c:pt idx="20" formatCode="0%">
                  <c:v>0.12</c:v>
                </c:pt>
                <c:pt idx="21" formatCode="0%">
                  <c:v>0.18</c:v>
                </c:pt>
              </c:numCache>
            </c:numRef>
          </c:val>
          <c:extLst>
            <c:ext xmlns:c16="http://schemas.microsoft.com/office/drawing/2014/chart" uri="{C3380CC4-5D6E-409C-BE32-E72D297353CC}">
              <c16:uniqueId val="{00000002-6409-4DE8-994C-998C07A874B4}"/>
            </c:ext>
          </c:extLst>
        </c:ser>
        <c:ser>
          <c:idx val="3"/>
          <c:order val="3"/>
          <c:tx>
            <c:strRef>
              <c:f>Sheet1!$E$1</c:f>
              <c:strCache>
                <c:ptCount val="1"/>
                <c:pt idx="0">
                  <c:v>Not at all likely</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Sheet1!$E$2:$E$23</c:f>
              <c:numCache>
                <c:formatCode>General</c:formatCode>
                <c:ptCount val="22"/>
                <c:pt idx="0" formatCode="0%">
                  <c:v>0.36</c:v>
                </c:pt>
                <c:pt idx="2" formatCode="0%">
                  <c:v>0.21</c:v>
                </c:pt>
                <c:pt idx="3" formatCode="0%">
                  <c:v>0.26</c:v>
                </c:pt>
                <c:pt idx="4" formatCode="0%">
                  <c:v>0.13</c:v>
                </c:pt>
                <c:pt idx="5" formatCode="0%">
                  <c:v>0.32</c:v>
                </c:pt>
                <c:pt idx="6" formatCode="0%">
                  <c:v>0.16</c:v>
                </c:pt>
                <c:pt idx="7" formatCode="0%">
                  <c:v>0.31</c:v>
                </c:pt>
                <c:pt idx="8" formatCode="0%">
                  <c:v>0.36</c:v>
                </c:pt>
                <c:pt idx="9" formatCode="0%">
                  <c:v>0.21</c:v>
                </c:pt>
                <c:pt idx="10" formatCode="0%">
                  <c:v>0.49</c:v>
                </c:pt>
                <c:pt idx="11" formatCode="0%">
                  <c:v>0.47</c:v>
                </c:pt>
                <c:pt idx="12" formatCode="0%">
                  <c:v>0.32</c:v>
                </c:pt>
                <c:pt idx="13" formatCode="0%">
                  <c:v>0.27</c:v>
                </c:pt>
                <c:pt idx="14" formatCode="0%">
                  <c:v>0.52</c:v>
                </c:pt>
                <c:pt idx="15" formatCode="0%">
                  <c:v>0.45</c:v>
                </c:pt>
                <c:pt idx="16" formatCode="0%">
                  <c:v>0.36</c:v>
                </c:pt>
                <c:pt idx="17" formatCode="0%">
                  <c:v>0.52</c:v>
                </c:pt>
                <c:pt idx="18" formatCode="0%">
                  <c:v>0.53</c:v>
                </c:pt>
                <c:pt idx="19" formatCode="0%">
                  <c:v>0.4</c:v>
                </c:pt>
                <c:pt idx="20" formatCode="0%">
                  <c:v>0.61</c:v>
                </c:pt>
                <c:pt idx="21" formatCode="0%">
                  <c:v>0.25</c:v>
                </c:pt>
              </c:numCache>
            </c:numRef>
          </c:val>
          <c:extLst>
            <c:ext xmlns:c16="http://schemas.microsoft.com/office/drawing/2014/chart" uri="{C3380CC4-5D6E-409C-BE32-E72D297353CC}">
              <c16:uniqueId val="{00000003-6409-4DE8-994C-998C07A874B4}"/>
            </c:ext>
          </c:extLst>
        </c:ser>
        <c:ser>
          <c:idx val="4"/>
          <c:order val="4"/>
          <c:tx>
            <c:strRef>
              <c:f>Sheet1!$F$1</c:f>
              <c:strCache>
                <c:ptCount val="1"/>
                <c:pt idx="0">
                  <c:v>These services aren’t available in my area</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Sheet1!$F$2:$F$23</c:f>
              <c:numCache>
                <c:formatCode>General</c:formatCode>
                <c:ptCount val="22"/>
                <c:pt idx="0" formatCode="0%">
                  <c:v>0.14000000000000001</c:v>
                </c:pt>
                <c:pt idx="2" formatCode="0%">
                  <c:v>0.03</c:v>
                </c:pt>
                <c:pt idx="3" formatCode="0%">
                  <c:v>7.0000000000000007E-2</c:v>
                </c:pt>
                <c:pt idx="4" formatCode="0%">
                  <c:v>0.04</c:v>
                </c:pt>
                <c:pt idx="5" formatCode="0%">
                  <c:v>0.13</c:v>
                </c:pt>
                <c:pt idx="6" formatCode="0%">
                  <c:v>7.0000000000000007E-2</c:v>
                </c:pt>
                <c:pt idx="7" formatCode="0%">
                  <c:v>7.0000000000000007E-2</c:v>
                </c:pt>
                <c:pt idx="8" formatCode="0%">
                  <c:v>0.09</c:v>
                </c:pt>
                <c:pt idx="9" formatCode="0%">
                  <c:v>0.11</c:v>
                </c:pt>
                <c:pt idx="10" formatCode="0%">
                  <c:v>0.11</c:v>
                </c:pt>
                <c:pt idx="11" formatCode="0%">
                  <c:v>0.21</c:v>
                </c:pt>
                <c:pt idx="12" formatCode="0%">
                  <c:v>0.21</c:v>
                </c:pt>
                <c:pt idx="13" formatCode="0%">
                  <c:v>0.1</c:v>
                </c:pt>
                <c:pt idx="14" formatCode="0%">
                  <c:v>0.1</c:v>
                </c:pt>
                <c:pt idx="15" formatCode="0%">
                  <c:v>0.21</c:v>
                </c:pt>
                <c:pt idx="16" formatCode="0%">
                  <c:v>0.06</c:v>
                </c:pt>
                <c:pt idx="17" formatCode="0%">
                  <c:v>0.19</c:v>
                </c:pt>
                <c:pt idx="18" formatCode="0%">
                  <c:v>0.19</c:v>
                </c:pt>
                <c:pt idx="19" formatCode="0%">
                  <c:v>0.16</c:v>
                </c:pt>
                <c:pt idx="20" formatCode="0%">
                  <c:v>0.18</c:v>
                </c:pt>
                <c:pt idx="21" formatCode="0%">
                  <c:v>0.46</c:v>
                </c:pt>
              </c:numCache>
            </c:numRef>
          </c:val>
          <c:extLst>
            <c:ext xmlns:c16="http://schemas.microsoft.com/office/drawing/2014/chart" uri="{C3380CC4-5D6E-409C-BE32-E72D297353CC}">
              <c16:uniqueId val="{00000004-6409-4DE8-994C-998C07A874B4}"/>
            </c:ext>
          </c:extLst>
        </c:ser>
        <c:dLbls>
          <c:showLegendKey val="0"/>
          <c:showVal val="0"/>
          <c:showCatName val="0"/>
          <c:showSerName val="0"/>
          <c:showPercent val="0"/>
          <c:showBubbleSize val="0"/>
        </c:dLbls>
        <c:gapWidth val="40"/>
        <c:overlap val="100"/>
        <c:axId val="-77353904"/>
        <c:axId val="-77742960"/>
      </c:barChart>
      <c:catAx>
        <c:axId val="-7735390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742960"/>
        <c:crosses val="autoZero"/>
        <c:auto val="1"/>
        <c:lblAlgn val="ctr"/>
        <c:lblOffset val="0"/>
        <c:noMultiLvlLbl val="0"/>
      </c:catAx>
      <c:valAx>
        <c:axId val="-77742960"/>
        <c:scaling>
          <c:orientation val="minMax"/>
          <c:max val="1"/>
        </c:scaling>
        <c:delete val="1"/>
        <c:axPos val="t"/>
        <c:numFmt formatCode="0%" sourceLinked="1"/>
        <c:majorTickMark val="none"/>
        <c:minorTickMark val="none"/>
        <c:tickLblPos val="nextTo"/>
        <c:crossAx val="-77353904"/>
        <c:crosses val="autoZero"/>
        <c:crossBetween val="between"/>
      </c:valAx>
      <c:spPr>
        <a:noFill/>
        <a:ln>
          <a:noFill/>
        </a:ln>
        <a:effectLst/>
      </c:spPr>
    </c:plotArea>
    <c:legend>
      <c:legendPos val="b"/>
      <c:layout>
        <c:manualLayout>
          <c:xMode val="edge"/>
          <c:yMode val="edge"/>
          <c:x val="3.2033886389201398E-2"/>
          <c:y val="0.93299449856903505"/>
          <c:w val="0.96796611361079898"/>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Sheet1!$B$2:$B$10</c:f>
              <c:numCache>
                <c:formatCode>General</c:formatCode>
                <c:ptCount val="9"/>
                <c:pt idx="0" formatCode="0%">
                  <c:v>0.09</c:v>
                </c:pt>
                <c:pt idx="2" formatCode="0%">
                  <c:v>0.17</c:v>
                </c:pt>
                <c:pt idx="3" formatCode="0%">
                  <c:v>0.15</c:v>
                </c:pt>
                <c:pt idx="4" formatCode="0%">
                  <c:v>0.14000000000000001</c:v>
                </c:pt>
                <c:pt idx="5" formatCode="0%">
                  <c:v>0.1</c:v>
                </c:pt>
                <c:pt idx="6" formatCode="0%">
                  <c:v>0.06</c:v>
                </c:pt>
                <c:pt idx="7" formatCode="0%">
                  <c:v>0.05</c:v>
                </c:pt>
                <c:pt idx="8" formatCode="0%">
                  <c:v>0.05</c:v>
                </c:pt>
              </c:numCache>
            </c:numRef>
          </c:val>
          <c:extLst>
            <c:ext xmlns:c16="http://schemas.microsoft.com/office/drawing/2014/chart" uri="{C3380CC4-5D6E-409C-BE32-E72D297353CC}">
              <c16:uniqueId val="{00000000-166A-4E1E-866A-908A910A5987}"/>
            </c:ext>
          </c:extLst>
        </c:ser>
        <c:ser>
          <c:idx val="1"/>
          <c:order val="1"/>
          <c:tx>
            <c:strRef>
              <c:f>Sheet1!$C$1</c:f>
              <c:strCache>
                <c:ptCount val="1"/>
                <c:pt idx="0">
                  <c:v>Somewhat likely</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Sheet1!$C$2:$C$10</c:f>
              <c:numCache>
                <c:formatCode>General</c:formatCode>
                <c:ptCount val="9"/>
                <c:pt idx="0" formatCode="0%">
                  <c:v>0.19</c:v>
                </c:pt>
                <c:pt idx="2" formatCode="0%">
                  <c:v>0.31</c:v>
                </c:pt>
                <c:pt idx="3" formatCode="0%">
                  <c:v>0.21</c:v>
                </c:pt>
                <c:pt idx="4" formatCode="0%">
                  <c:v>0.23</c:v>
                </c:pt>
                <c:pt idx="5" formatCode="0%">
                  <c:v>0.25</c:v>
                </c:pt>
                <c:pt idx="6" formatCode="0%">
                  <c:v>0.12</c:v>
                </c:pt>
                <c:pt idx="7" formatCode="0%">
                  <c:v>0.11</c:v>
                </c:pt>
                <c:pt idx="8" formatCode="0%">
                  <c:v>0.1</c:v>
                </c:pt>
              </c:numCache>
            </c:numRef>
          </c:val>
          <c:extLst>
            <c:ext xmlns:c16="http://schemas.microsoft.com/office/drawing/2014/chart" uri="{C3380CC4-5D6E-409C-BE32-E72D297353CC}">
              <c16:uniqueId val="{00000001-166A-4E1E-866A-908A910A5987}"/>
            </c:ext>
          </c:extLst>
        </c:ser>
        <c:ser>
          <c:idx val="2"/>
          <c:order val="2"/>
          <c:tx>
            <c:strRef>
              <c:f>Sheet1!$D$1</c:f>
              <c:strCache>
                <c:ptCount val="1"/>
                <c:pt idx="0">
                  <c:v>Not very likely</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Sheet1!$D$2:$D$10</c:f>
              <c:numCache>
                <c:formatCode>General</c:formatCode>
                <c:ptCount val="9"/>
                <c:pt idx="0" formatCode="0%">
                  <c:v>0.22</c:v>
                </c:pt>
                <c:pt idx="2" formatCode="0%">
                  <c:v>0.21</c:v>
                </c:pt>
                <c:pt idx="3" formatCode="0%">
                  <c:v>0.27</c:v>
                </c:pt>
                <c:pt idx="4" formatCode="0%">
                  <c:v>0.22</c:v>
                </c:pt>
                <c:pt idx="5" formatCode="0%">
                  <c:v>0.25</c:v>
                </c:pt>
                <c:pt idx="6" formatCode="0%">
                  <c:v>0.17</c:v>
                </c:pt>
                <c:pt idx="7" formatCode="0%">
                  <c:v>0.19</c:v>
                </c:pt>
                <c:pt idx="8" formatCode="0%">
                  <c:v>0.18</c:v>
                </c:pt>
              </c:numCache>
            </c:numRef>
          </c:val>
          <c:extLst>
            <c:ext xmlns:c16="http://schemas.microsoft.com/office/drawing/2014/chart" uri="{C3380CC4-5D6E-409C-BE32-E72D297353CC}">
              <c16:uniqueId val="{00000002-166A-4E1E-866A-908A910A5987}"/>
            </c:ext>
          </c:extLst>
        </c:ser>
        <c:ser>
          <c:idx val="3"/>
          <c:order val="3"/>
          <c:tx>
            <c:strRef>
              <c:f>Sheet1!$E$1</c:f>
              <c:strCache>
                <c:ptCount val="1"/>
                <c:pt idx="0">
                  <c:v>Not at all likely</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Sheet1!$E$2:$E$10</c:f>
              <c:numCache>
                <c:formatCode>General</c:formatCode>
                <c:ptCount val="9"/>
                <c:pt idx="0" formatCode="0%">
                  <c:v>0.36</c:v>
                </c:pt>
                <c:pt idx="2" formatCode="0%">
                  <c:v>0.23</c:v>
                </c:pt>
                <c:pt idx="3" formatCode="0%">
                  <c:v>0.28000000000000003</c:v>
                </c:pt>
                <c:pt idx="4" formatCode="0%">
                  <c:v>0.31</c:v>
                </c:pt>
                <c:pt idx="5" formatCode="0%">
                  <c:v>0.27</c:v>
                </c:pt>
                <c:pt idx="6" formatCode="0%">
                  <c:v>0.5</c:v>
                </c:pt>
                <c:pt idx="7" formatCode="0%">
                  <c:v>0.46</c:v>
                </c:pt>
                <c:pt idx="8" formatCode="0%">
                  <c:v>0.45</c:v>
                </c:pt>
              </c:numCache>
            </c:numRef>
          </c:val>
          <c:extLst>
            <c:ext xmlns:c16="http://schemas.microsoft.com/office/drawing/2014/chart" uri="{C3380CC4-5D6E-409C-BE32-E72D297353CC}">
              <c16:uniqueId val="{00000003-166A-4E1E-866A-908A910A5987}"/>
            </c:ext>
          </c:extLst>
        </c:ser>
        <c:ser>
          <c:idx val="4"/>
          <c:order val="4"/>
          <c:tx>
            <c:strRef>
              <c:f>Sheet1!$F$1</c:f>
              <c:strCache>
                <c:ptCount val="1"/>
                <c:pt idx="0">
                  <c:v>These services aren’t available in my area</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Sheet1!$F$2:$F$10</c:f>
              <c:numCache>
                <c:formatCode>General</c:formatCode>
                <c:ptCount val="9"/>
                <c:pt idx="0" formatCode="0%">
                  <c:v>0.14000000000000001</c:v>
                </c:pt>
                <c:pt idx="2" formatCode="0%">
                  <c:v>0.08</c:v>
                </c:pt>
                <c:pt idx="3" formatCode="0%">
                  <c:v>0.09</c:v>
                </c:pt>
                <c:pt idx="4" formatCode="0%">
                  <c:v>0.1</c:v>
                </c:pt>
                <c:pt idx="5" formatCode="0%">
                  <c:v>0.12</c:v>
                </c:pt>
                <c:pt idx="6" formatCode="0%">
                  <c:v>0.15</c:v>
                </c:pt>
                <c:pt idx="7" formatCode="0%">
                  <c:v>0.19</c:v>
                </c:pt>
                <c:pt idx="8" formatCode="0%">
                  <c:v>0.22</c:v>
                </c:pt>
              </c:numCache>
            </c:numRef>
          </c:val>
          <c:extLst>
            <c:ext xmlns:c16="http://schemas.microsoft.com/office/drawing/2014/chart" uri="{C3380CC4-5D6E-409C-BE32-E72D297353CC}">
              <c16:uniqueId val="{00000004-166A-4E1E-866A-908A910A5987}"/>
            </c:ext>
          </c:extLst>
        </c:ser>
        <c:dLbls>
          <c:showLegendKey val="0"/>
          <c:showVal val="0"/>
          <c:showCatName val="0"/>
          <c:showSerName val="0"/>
          <c:showPercent val="0"/>
          <c:showBubbleSize val="0"/>
        </c:dLbls>
        <c:gapWidth val="94"/>
        <c:overlap val="100"/>
        <c:axId val="-62380992"/>
        <c:axId val="-33510016"/>
      </c:barChart>
      <c:catAx>
        <c:axId val="-6238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510016"/>
        <c:crosses val="autoZero"/>
        <c:auto val="1"/>
        <c:lblAlgn val="ctr"/>
        <c:lblOffset val="0"/>
        <c:noMultiLvlLbl val="0"/>
      </c:catAx>
      <c:valAx>
        <c:axId val="-33510016"/>
        <c:scaling>
          <c:orientation val="minMax"/>
          <c:max val="1"/>
        </c:scaling>
        <c:delete val="1"/>
        <c:axPos val="t"/>
        <c:numFmt formatCode="0%" sourceLinked="1"/>
        <c:majorTickMark val="none"/>
        <c:minorTickMark val="none"/>
        <c:tickLblPos val="nextTo"/>
        <c:crossAx val="-62380992"/>
        <c:crosses val="autoZero"/>
        <c:crossBetween val="between"/>
      </c:valAx>
      <c:spPr>
        <a:noFill/>
        <a:ln>
          <a:noFill/>
        </a:ln>
        <a:effectLst/>
      </c:spPr>
    </c:plotArea>
    <c:legend>
      <c:legendPos val="b"/>
      <c:layout>
        <c:manualLayout>
          <c:xMode val="edge"/>
          <c:yMode val="edge"/>
          <c:x val="0.15290367349914599"/>
          <c:y val="0.90801951386511504"/>
          <c:w val="0.84709632650085398"/>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Sheet1!$B$2:$B$23</c:f>
              <c:numCache>
                <c:formatCode>General</c:formatCode>
                <c:ptCount val="22"/>
                <c:pt idx="0" formatCode="0%">
                  <c:v>0.26</c:v>
                </c:pt>
                <c:pt idx="2" formatCode="0%">
                  <c:v>0.49</c:v>
                </c:pt>
                <c:pt idx="3" formatCode="0%">
                  <c:v>0.44</c:v>
                </c:pt>
                <c:pt idx="4" formatCode="0%">
                  <c:v>0.36</c:v>
                </c:pt>
                <c:pt idx="5" formatCode="0%">
                  <c:v>0.34</c:v>
                </c:pt>
                <c:pt idx="6" formatCode="0%">
                  <c:v>0.33</c:v>
                </c:pt>
                <c:pt idx="7" formatCode="0%">
                  <c:v>0.33</c:v>
                </c:pt>
                <c:pt idx="8" formatCode="0%">
                  <c:v>0.32</c:v>
                </c:pt>
                <c:pt idx="9" formatCode="0%">
                  <c:v>0.31</c:v>
                </c:pt>
                <c:pt idx="10" formatCode="0%">
                  <c:v>0.28999999999999998</c:v>
                </c:pt>
                <c:pt idx="11" formatCode="0%">
                  <c:v>0.28000000000000003</c:v>
                </c:pt>
                <c:pt idx="12" formatCode="0%">
                  <c:v>0.25</c:v>
                </c:pt>
                <c:pt idx="13" formatCode="0%">
                  <c:v>0.25</c:v>
                </c:pt>
                <c:pt idx="14" formatCode="0%">
                  <c:v>0.24</c:v>
                </c:pt>
                <c:pt idx="15" formatCode="0%">
                  <c:v>0.23</c:v>
                </c:pt>
                <c:pt idx="16" formatCode="0%">
                  <c:v>0.19</c:v>
                </c:pt>
                <c:pt idx="17" formatCode="0%">
                  <c:v>0.17</c:v>
                </c:pt>
                <c:pt idx="18" formatCode="0%">
                  <c:v>0.17</c:v>
                </c:pt>
                <c:pt idx="19" formatCode="0%">
                  <c:v>0.16</c:v>
                </c:pt>
                <c:pt idx="20" formatCode="0%">
                  <c:v>0.09</c:v>
                </c:pt>
                <c:pt idx="21" formatCode="0%">
                  <c:v>7.0000000000000007E-2</c:v>
                </c:pt>
              </c:numCache>
            </c:numRef>
          </c:val>
          <c:extLst>
            <c:ext xmlns:c16="http://schemas.microsoft.com/office/drawing/2014/chart" uri="{C3380CC4-5D6E-409C-BE32-E72D297353CC}">
              <c16:uniqueId val="{00000000-3163-42A3-8CC3-0CEB243BA663}"/>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Sheet1!$C$2:$C$23</c:f>
              <c:numCache>
                <c:formatCode>General</c:formatCode>
                <c:ptCount val="22"/>
                <c:pt idx="0" formatCode="0%">
                  <c:v>0.37</c:v>
                </c:pt>
                <c:pt idx="2" formatCode="0%">
                  <c:v>0.35</c:v>
                </c:pt>
                <c:pt idx="3" formatCode="0%">
                  <c:v>0.34</c:v>
                </c:pt>
                <c:pt idx="4" formatCode="0%">
                  <c:v>0.35</c:v>
                </c:pt>
                <c:pt idx="5" formatCode="0%">
                  <c:v>0.48</c:v>
                </c:pt>
                <c:pt idx="6" formatCode="0%">
                  <c:v>0.36</c:v>
                </c:pt>
                <c:pt idx="7" formatCode="0%">
                  <c:v>0.49</c:v>
                </c:pt>
                <c:pt idx="8" formatCode="0%">
                  <c:v>0.34</c:v>
                </c:pt>
                <c:pt idx="9" formatCode="0%">
                  <c:v>0.34</c:v>
                </c:pt>
                <c:pt idx="10" formatCode="0%">
                  <c:v>0.42</c:v>
                </c:pt>
                <c:pt idx="11" formatCode="0%">
                  <c:v>0.35</c:v>
                </c:pt>
                <c:pt idx="12" formatCode="0%">
                  <c:v>0.34</c:v>
                </c:pt>
                <c:pt idx="13" formatCode="0%">
                  <c:v>0.42</c:v>
                </c:pt>
                <c:pt idx="14" formatCode="0%">
                  <c:v>0.34</c:v>
                </c:pt>
                <c:pt idx="15" formatCode="0%">
                  <c:v>0.53</c:v>
                </c:pt>
                <c:pt idx="16" formatCode="0%">
                  <c:v>0.38</c:v>
                </c:pt>
                <c:pt idx="17" formatCode="0%">
                  <c:v>0.44</c:v>
                </c:pt>
                <c:pt idx="18" formatCode="0%">
                  <c:v>0.31</c:v>
                </c:pt>
                <c:pt idx="19" formatCode="0%">
                  <c:v>0.36</c:v>
                </c:pt>
                <c:pt idx="20" formatCode="0%">
                  <c:v>0.28999999999999998</c:v>
                </c:pt>
                <c:pt idx="21" formatCode="0%">
                  <c:v>0.21</c:v>
                </c:pt>
              </c:numCache>
            </c:numRef>
          </c:val>
          <c:extLst>
            <c:ext xmlns:c16="http://schemas.microsoft.com/office/drawing/2014/chart" uri="{C3380CC4-5D6E-409C-BE32-E72D297353CC}">
              <c16:uniqueId val="{00000001-3163-42A3-8CC3-0CEB243BA663}"/>
            </c:ext>
          </c:extLst>
        </c:ser>
        <c:ser>
          <c:idx val="2"/>
          <c:order val="2"/>
          <c:tx>
            <c:strRef>
              <c:f>Sheet1!$D$1</c:f>
              <c:strCache>
                <c:ptCount val="1"/>
                <c:pt idx="0">
                  <c:v>Somewhat disagree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Sheet1!$D$2:$D$23</c:f>
              <c:numCache>
                <c:formatCode>General</c:formatCode>
                <c:ptCount val="22"/>
                <c:pt idx="0" formatCode="0%">
                  <c:v>0.17</c:v>
                </c:pt>
                <c:pt idx="2" formatCode="0%">
                  <c:v>7.0000000000000007E-2</c:v>
                </c:pt>
                <c:pt idx="3" formatCode="0%">
                  <c:v>7.0000000000000007E-2</c:v>
                </c:pt>
                <c:pt idx="4" formatCode="0%">
                  <c:v>0.19</c:v>
                </c:pt>
                <c:pt idx="5" formatCode="0%">
                  <c:v>0.09</c:v>
                </c:pt>
                <c:pt idx="6" formatCode="0%">
                  <c:v>0.12</c:v>
                </c:pt>
                <c:pt idx="7" formatCode="0%">
                  <c:v>0.12</c:v>
                </c:pt>
                <c:pt idx="8" formatCode="0%">
                  <c:v>0.14000000000000001</c:v>
                </c:pt>
                <c:pt idx="9" formatCode="0%">
                  <c:v>0.18</c:v>
                </c:pt>
                <c:pt idx="10" formatCode="0%">
                  <c:v>0.16</c:v>
                </c:pt>
                <c:pt idx="11" formatCode="0%">
                  <c:v>0.17</c:v>
                </c:pt>
                <c:pt idx="12" formatCode="0%">
                  <c:v>0.17</c:v>
                </c:pt>
                <c:pt idx="13" formatCode="0%">
                  <c:v>0.16</c:v>
                </c:pt>
                <c:pt idx="14" formatCode="0%">
                  <c:v>0.18</c:v>
                </c:pt>
                <c:pt idx="15" formatCode="0%">
                  <c:v>0.16</c:v>
                </c:pt>
                <c:pt idx="16" formatCode="0%">
                  <c:v>0.23</c:v>
                </c:pt>
                <c:pt idx="17" formatCode="0%">
                  <c:v>0.25</c:v>
                </c:pt>
                <c:pt idx="18" formatCode="0%">
                  <c:v>0.23</c:v>
                </c:pt>
                <c:pt idx="19" formatCode="0%">
                  <c:v>0.23</c:v>
                </c:pt>
                <c:pt idx="20" formatCode="0%">
                  <c:v>0.23</c:v>
                </c:pt>
                <c:pt idx="21" formatCode="0%">
                  <c:v>0.17</c:v>
                </c:pt>
              </c:numCache>
            </c:numRef>
          </c:val>
          <c:extLst>
            <c:ext xmlns:c16="http://schemas.microsoft.com/office/drawing/2014/chart" uri="{C3380CC4-5D6E-409C-BE32-E72D297353CC}">
              <c16:uniqueId val="{00000002-3163-42A3-8CC3-0CEB243BA663}"/>
            </c:ext>
          </c:extLst>
        </c:ser>
        <c:ser>
          <c:idx val="3"/>
          <c:order val="3"/>
          <c:tx>
            <c:strRef>
              <c:f>Sheet1!$E$1</c:f>
              <c:strCache>
                <c:ptCount val="1"/>
                <c:pt idx="0">
                  <c:v>Strongly disagree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Sheet1!$E$2:$E$23</c:f>
              <c:numCache>
                <c:formatCode>General</c:formatCode>
                <c:ptCount val="22"/>
                <c:pt idx="0" formatCode="0%">
                  <c:v>7.0000000000000007E-2</c:v>
                </c:pt>
                <c:pt idx="2" formatCode="0%">
                  <c:v>0.03</c:v>
                </c:pt>
                <c:pt idx="3" formatCode="0%">
                  <c:v>0.02</c:v>
                </c:pt>
                <c:pt idx="4" formatCode="0%">
                  <c:v>0.06</c:v>
                </c:pt>
                <c:pt idx="5" formatCode="0%">
                  <c:v>0.04</c:v>
                </c:pt>
                <c:pt idx="6" formatCode="0%">
                  <c:v>0.06</c:v>
                </c:pt>
                <c:pt idx="7" formatCode="0%">
                  <c:v>0.04</c:v>
                </c:pt>
                <c:pt idx="8" formatCode="0%">
                  <c:v>0.1</c:v>
                </c:pt>
                <c:pt idx="9" formatCode="0%">
                  <c:v>0.14000000000000001</c:v>
                </c:pt>
                <c:pt idx="10" formatCode="0%">
                  <c:v>0.06</c:v>
                </c:pt>
                <c:pt idx="11" formatCode="0%">
                  <c:v>0.11</c:v>
                </c:pt>
                <c:pt idx="12" formatCode="0%">
                  <c:v>7.0000000000000007E-2</c:v>
                </c:pt>
                <c:pt idx="13" formatCode="0%">
                  <c:v>7.0000000000000007E-2</c:v>
                </c:pt>
                <c:pt idx="14" formatCode="0%">
                  <c:v>0.09</c:v>
                </c:pt>
                <c:pt idx="15" formatCode="0%">
                  <c:v>0.04</c:v>
                </c:pt>
                <c:pt idx="16" formatCode="0%">
                  <c:v>0.08</c:v>
                </c:pt>
                <c:pt idx="17" formatCode="0%">
                  <c:v>0.05</c:v>
                </c:pt>
                <c:pt idx="18" formatCode="0%">
                  <c:v>0.11</c:v>
                </c:pt>
                <c:pt idx="19" formatCode="0%">
                  <c:v>7.0000000000000007E-2</c:v>
                </c:pt>
                <c:pt idx="20" formatCode="0%">
                  <c:v>0.13</c:v>
                </c:pt>
                <c:pt idx="21" formatCode="0%">
                  <c:v>7.0000000000000007E-2</c:v>
                </c:pt>
              </c:numCache>
            </c:numRef>
          </c:val>
          <c:extLst>
            <c:ext xmlns:c16="http://schemas.microsoft.com/office/drawing/2014/chart" uri="{C3380CC4-5D6E-409C-BE32-E72D297353CC}">
              <c16:uniqueId val="{00000003-3163-42A3-8CC3-0CEB243BA663}"/>
            </c:ext>
          </c:extLst>
        </c:ser>
        <c:ser>
          <c:idx val="4"/>
          <c:order val="4"/>
          <c:tx>
            <c:strRef>
              <c:f>Sheet1!$F$1</c:f>
              <c:strCache>
                <c:ptCount val="1"/>
                <c:pt idx="0">
                  <c:v>There is no service like Uber available in my area</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Sheet1!$F$2:$F$23</c:f>
              <c:numCache>
                <c:formatCode>General</c:formatCode>
                <c:ptCount val="22"/>
                <c:pt idx="0" formatCode="0%">
                  <c:v>0.12</c:v>
                </c:pt>
                <c:pt idx="2" formatCode="0%">
                  <c:v>0.06</c:v>
                </c:pt>
                <c:pt idx="3" formatCode="0%">
                  <c:v>0.13</c:v>
                </c:pt>
                <c:pt idx="4" formatCode="0%">
                  <c:v>0.03</c:v>
                </c:pt>
                <c:pt idx="5" formatCode="0%">
                  <c:v>0.05</c:v>
                </c:pt>
                <c:pt idx="6" formatCode="0%">
                  <c:v>0.13</c:v>
                </c:pt>
                <c:pt idx="7" formatCode="0%">
                  <c:v>0.02</c:v>
                </c:pt>
                <c:pt idx="8" formatCode="0%">
                  <c:v>0.11</c:v>
                </c:pt>
                <c:pt idx="9" formatCode="0%">
                  <c:v>0.02</c:v>
                </c:pt>
                <c:pt idx="10" formatCode="0%">
                  <c:v>7.0000000000000007E-2</c:v>
                </c:pt>
                <c:pt idx="11" formatCode="0%">
                  <c:v>0.08</c:v>
                </c:pt>
                <c:pt idx="12" formatCode="0%">
                  <c:v>0.17</c:v>
                </c:pt>
                <c:pt idx="13" formatCode="0%">
                  <c:v>0.11</c:v>
                </c:pt>
                <c:pt idx="14" formatCode="0%">
                  <c:v>0.15</c:v>
                </c:pt>
                <c:pt idx="15" formatCode="0%">
                  <c:v>0.04</c:v>
                </c:pt>
                <c:pt idx="16" formatCode="0%">
                  <c:v>0.12</c:v>
                </c:pt>
                <c:pt idx="17" formatCode="0%">
                  <c:v>0.08</c:v>
                </c:pt>
                <c:pt idx="18" formatCode="0%">
                  <c:v>0.19</c:v>
                </c:pt>
                <c:pt idx="19" formatCode="0%">
                  <c:v>0.18</c:v>
                </c:pt>
                <c:pt idx="20" formatCode="0%">
                  <c:v>0.25</c:v>
                </c:pt>
                <c:pt idx="21" formatCode="0%">
                  <c:v>0.48</c:v>
                </c:pt>
              </c:numCache>
            </c:numRef>
          </c:val>
          <c:extLst>
            <c:ext xmlns:c16="http://schemas.microsoft.com/office/drawing/2014/chart" uri="{C3380CC4-5D6E-409C-BE32-E72D297353CC}">
              <c16:uniqueId val="{00000004-3163-42A3-8CC3-0CEB243BA663}"/>
            </c:ext>
          </c:extLst>
        </c:ser>
        <c:dLbls>
          <c:showLegendKey val="0"/>
          <c:showVal val="0"/>
          <c:showCatName val="0"/>
          <c:showSerName val="0"/>
          <c:showPercent val="0"/>
          <c:showBubbleSize val="0"/>
        </c:dLbls>
        <c:gapWidth val="40"/>
        <c:overlap val="100"/>
        <c:axId val="-80369264"/>
        <c:axId val="-80367488"/>
      </c:barChart>
      <c:catAx>
        <c:axId val="-8036926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367488"/>
        <c:crosses val="autoZero"/>
        <c:auto val="1"/>
        <c:lblAlgn val="ctr"/>
        <c:lblOffset val="0"/>
        <c:noMultiLvlLbl val="0"/>
      </c:catAx>
      <c:valAx>
        <c:axId val="-80367488"/>
        <c:scaling>
          <c:orientation val="minMax"/>
          <c:max val="1"/>
        </c:scaling>
        <c:delete val="1"/>
        <c:axPos val="t"/>
        <c:numFmt formatCode="0%" sourceLinked="1"/>
        <c:majorTickMark val="none"/>
        <c:minorTickMark val="none"/>
        <c:tickLblPos val="nextTo"/>
        <c:crossAx val="-80369264"/>
        <c:crosses val="autoZero"/>
        <c:crossBetween val="between"/>
      </c:valAx>
      <c:spPr>
        <a:noFill/>
        <a:ln>
          <a:noFill/>
        </a:ln>
        <a:effectLst/>
      </c:spPr>
    </c:plotArea>
    <c:legend>
      <c:legendPos val="b"/>
      <c:layout>
        <c:manualLayout>
          <c:xMode val="edge"/>
          <c:yMode val="edge"/>
          <c:x val="0"/>
          <c:y val="0.86034490880947601"/>
          <c:w val="1"/>
          <c:h val="6.70055014309652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Sheet1!$B$2:$B$10</c:f>
              <c:numCache>
                <c:formatCode>General</c:formatCode>
                <c:ptCount val="9"/>
                <c:pt idx="0" formatCode="0%">
                  <c:v>0.26</c:v>
                </c:pt>
                <c:pt idx="2" formatCode="0%">
                  <c:v>0.33</c:v>
                </c:pt>
                <c:pt idx="3" formatCode="0%">
                  <c:v>0.32</c:v>
                </c:pt>
                <c:pt idx="4" formatCode="0%">
                  <c:v>0.31</c:v>
                </c:pt>
                <c:pt idx="5" formatCode="0%">
                  <c:v>0.28999999999999998</c:v>
                </c:pt>
                <c:pt idx="6" formatCode="0%">
                  <c:v>0.25</c:v>
                </c:pt>
                <c:pt idx="7" formatCode="0%">
                  <c:v>0.24</c:v>
                </c:pt>
                <c:pt idx="8" formatCode="0%">
                  <c:v>0.22</c:v>
                </c:pt>
              </c:numCache>
            </c:numRef>
          </c:val>
          <c:extLst>
            <c:ext xmlns:c16="http://schemas.microsoft.com/office/drawing/2014/chart" uri="{C3380CC4-5D6E-409C-BE32-E72D297353CC}">
              <c16:uniqueId val="{00000000-C523-4727-9CCC-1373B2B2C777}"/>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Sheet1!$C$2:$C$10</c:f>
              <c:numCache>
                <c:formatCode>General</c:formatCode>
                <c:ptCount val="9"/>
                <c:pt idx="0" formatCode="0%">
                  <c:v>0.37</c:v>
                </c:pt>
                <c:pt idx="2" formatCode="0%">
                  <c:v>0.44</c:v>
                </c:pt>
                <c:pt idx="3" formatCode="0%">
                  <c:v>0.36</c:v>
                </c:pt>
                <c:pt idx="4" formatCode="0%">
                  <c:v>0.34</c:v>
                </c:pt>
                <c:pt idx="5" formatCode="0%">
                  <c:v>0.39</c:v>
                </c:pt>
                <c:pt idx="6" formatCode="0%">
                  <c:v>0.42</c:v>
                </c:pt>
                <c:pt idx="7" formatCode="0%">
                  <c:v>0.33</c:v>
                </c:pt>
                <c:pt idx="8" formatCode="0%">
                  <c:v>0.33</c:v>
                </c:pt>
              </c:numCache>
            </c:numRef>
          </c:val>
          <c:extLst>
            <c:ext xmlns:c16="http://schemas.microsoft.com/office/drawing/2014/chart" uri="{C3380CC4-5D6E-409C-BE32-E72D297353CC}">
              <c16:uniqueId val="{00000001-C523-4727-9CCC-1373B2B2C777}"/>
            </c:ext>
          </c:extLst>
        </c:ser>
        <c:ser>
          <c:idx val="2"/>
          <c:order val="2"/>
          <c:tx>
            <c:strRef>
              <c:f>Sheet1!$D$1</c:f>
              <c:strCache>
                <c:ptCount val="1"/>
                <c:pt idx="0">
                  <c:v>Somewhat disagree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Sheet1!$D$2:$D$10</c:f>
              <c:numCache>
                <c:formatCode>General</c:formatCode>
                <c:ptCount val="9"/>
                <c:pt idx="0" formatCode="0%">
                  <c:v>0.17</c:v>
                </c:pt>
                <c:pt idx="2" formatCode="0%">
                  <c:v>0.12</c:v>
                </c:pt>
                <c:pt idx="3" formatCode="0%">
                  <c:v>0.16</c:v>
                </c:pt>
                <c:pt idx="4" formatCode="0%">
                  <c:v>0.16</c:v>
                </c:pt>
                <c:pt idx="5" formatCode="0%">
                  <c:v>0.14000000000000001</c:v>
                </c:pt>
                <c:pt idx="6" formatCode="0%">
                  <c:v>0.16</c:v>
                </c:pt>
                <c:pt idx="7" formatCode="0%">
                  <c:v>0.17</c:v>
                </c:pt>
                <c:pt idx="8" formatCode="0%">
                  <c:v>0.19</c:v>
                </c:pt>
              </c:numCache>
            </c:numRef>
          </c:val>
          <c:extLst>
            <c:ext xmlns:c16="http://schemas.microsoft.com/office/drawing/2014/chart" uri="{C3380CC4-5D6E-409C-BE32-E72D297353CC}">
              <c16:uniqueId val="{00000002-C523-4727-9CCC-1373B2B2C777}"/>
            </c:ext>
          </c:extLst>
        </c:ser>
        <c:ser>
          <c:idx val="3"/>
          <c:order val="3"/>
          <c:tx>
            <c:strRef>
              <c:f>Sheet1!$E$1</c:f>
              <c:strCache>
                <c:ptCount val="1"/>
                <c:pt idx="0">
                  <c:v>Strongly disagree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Sheet1!$E$2:$E$10</c:f>
              <c:numCache>
                <c:formatCode>General</c:formatCode>
                <c:ptCount val="9"/>
                <c:pt idx="0" formatCode="0%">
                  <c:v>7.0000000000000007E-2</c:v>
                </c:pt>
                <c:pt idx="2" formatCode="0%">
                  <c:v>0.06</c:v>
                </c:pt>
                <c:pt idx="3" formatCode="0%">
                  <c:v>7.0000000000000007E-2</c:v>
                </c:pt>
                <c:pt idx="4" formatCode="0%">
                  <c:v>0.12</c:v>
                </c:pt>
                <c:pt idx="5" formatCode="0%">
                  <c:v>7.0000000000000007E-2</c:v>
                </c:pt>
                <c:pt idx="6" formatCode="0%">
                  <c:v>0.05</c:v>
                </c:pt>
                <c:pt idx="7" formatCode="0%">
                  <c:v>7.0000000000000007E-2</c:v>
                </c:pt>
                <c:pt idx="8" formatCode="0%">
                  <c:v>0.08</c:v>
                </c:pt>
              </c:numCache>
            </c:numRef>
          </c:val>
          <c:extLst>
            <c:ext xmlns:c16="http://schemas.microsoft.com/office/drawing/2014/chart" uri="{C3380CC4-5D6E-409C-BE32-E72D297353CC}">
              <c16:uniqueId val="{00000003-C523-4727-9CCC-1373B2B2C777}"/>
            </c:ext>
          </c:extLst>
        </c:ser>
        <c:ser>
          <c:idx val="4"/>
          <c:order val="4"/>
          <c:tx>
            <c:strRef>
              <c:f>Sheet1!$F$1</c:f>
              <c:strCache>
                <c:ptCount val="1"/>
                <c:pt idx="0">
                  <c:v>There is no service like Uber available in my area</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Sheet1!$F$2:$F$10</c:f>
              <c:numCache>
                <c:formatCode>General</c:formatCode>
                <c:ptCount val="9"/>
                <c:pt idx="0" formatCode="0%">
                  <c:v>0.12</c:v>
                </c:pt>
                <c:pt idx="2" formatCode="0%">
                  <c:v>0.06</c:v>
                </c:pt>
                <c:pt idx="3" formatCode="0%">
                  <c:v>0.09</c:v>
                </c:pt>
                <c:pt idx="4" formatCode="0%">
                  <c:v>7.0000000000000007E-2</c:v>
                </c:pt>
                <c:pt idx="5" formatCode="0%">
                  <c:v>0.12</c:v>
                </c:pt>
                <c:pt idx="6" formatCode="0%">
                  <c:v>0.11</c:v>
                </c:pt>
                <c:pt idx="7" formatCode="0%">
                  <c:v>0.19</c:v>
                </c:pt>
                <c:pt idx="8" formatCode="0%">
                  <c:v>0.18</c:v>
                </c:pt>
              </c:numCache>
            </c:numRef>
          </c:val>
          <c:extLst>
            <c:ext xmlns:c16="http://schemas.microsoft.com/office/drawing/2014/chart" uri="{C3380CC4-5D6E-409C-BE32-E72D297353CC}">
              <c16:uniqueId val="{00000004-C523-4727-9CCC-1373B2B2C777}"/>
            </c:ext>
          </c:extLst>
        </c:ser>
        <c:dLbls>
          <c:showLegendKey val="0"/>
          <c:showVal val="0"/>
          <c:showCatName val="0"/>
          <c:showSerName val="0"/>
          <c:showPercent val="0"/>
          <c:showBubbleSize val="0"/>
        </c:dLbls>
        <c:gapWidth val="94"/>
        <c:overlap val="100"/>
        <c:axId val="-33446608"/>
        <c:axId val="-33444400"/>
      </c:barChart>
      <c:catAx>
        <c:axId val="-33446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444400"/>
        <c:crosses val="autoZero"/>
        <c:auto val="1"/>
        <c:lblAlgn val="ctr"/>
        <c:lblOffset val="0"/>
        <c:noMultiLvlLbl val="0"/>
      </c:catAx>
      <c:valAx>
        <c:axId val="-33444400"/>
        <c:scaling>
          <c:orientation val="minMax"/>
          <c:max val="1"/>
        </c:scaling>
        <c:delete val="1"/>
        <c:axPos val="t"/>
        <c:numFmt formatCode="0%" sourceLinked="1"/>
        <c:majorTickMark val="none"/>
        <c:minorTickMark val="none"/>
        <c:tickLblPos val="nextTo"/>
        <c:crossAx val="-33446608"/>
        <c:crosses val="autoZero"/>
        <c:crossBetween val="between"/>
      </c:valAx>
      <c:spPr>
        <a:noFill/>
        <a:ln>
          <a:noFill/>
        </a:ln>
        <a:effectLst/>
      </c:spPr>
    </c:plotArea>
    <c:legend>
      <c:legendPos val="b"/>
      <c:layout>
        <c:manualLayout>
          <c:xMode val="edge"/>
          <c:yMode val="edge"/>
          <c:x val="0"/>
          <c:y val="0.82410756598133506"/>
          <c:w val="1"/>
          <c:h val="6.17872494199094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Europe</c:v>
                </c:pt>
                <c:pt idx="8">
                  <c:v>G-8 Countries</c:v>
                </c:pt>
              </c:strCache>
            </c:strRef>
          </c:cat>
          <c:val>
            <c:numRef>
              <c:f>Sheet1!$B$2:$B$10</c:f>
              <c:numCache>
                <c:formatCode>General</c:formatCode>
                <c:ptCount val="9"/>
                <c:pt idx="0" formatCode="0%">
                  <c:v>0.41</c:v>
                </c:pt>
                <c:pt idx="2" formatCode="0%">
                  <c:v>0.59</c:v>
                </c:pt>
                <c:pt idx="3" formatCode="0%">
                  <c:v>0.53</c:v>
                </c:pt>
                <c:pt idx="4" formatCode="0%">
                  <c:v>0.49</c:v>
                </c:pt>
                <c:pt idx="5" formatCode="0%">
                  <c:v>0.38</c:v>
                </c:pt>
                <c:pt idx="6" formatCode="0%">
                  <c:v>0.28999999999999998</c:v>
                </c:pt>
                <c:pt idx="7" formatCode="0%">
                  <c:v>0.26</c:v>
                </c:pt>
                <c:pt idx="8" formatCode="0%">
                  <c:v>0.25</c:v>
                </c:pt>
              </c:numCache>
            </c:numRef>
          </c:val>
          <c:extLst>
            <c:ext xmlns:c16="http://schemas.microsoft.com/office/drawing/2014/chart" uri="{C3380CC4-5D6E-409C-BE32-E72D297353CC}">
              <c16:uniqueId val="{00000000-ABCA-4770-984E-9950172B9EED}"/>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Europe</c:v>
                </c:pt>
                <c:pt idx="8">
                  <c:v>G-8 Countries</c:v>
                </c:pt>
              </c:strCache>
            </c:strRef>
          </c:cat>
          <c:val>
            <c:numRef>
              <c:f>Sheet1!$C$2:$C$10</c:f>
              <c:numCache>
                <c:formatCode>General</c:formatCode>
                <c:ptCount val="9"/>
                <c:pt idx="0" formatCode="0%">
                  <c:v>0.49</c:v>
                </c:pt>
                <c:pt idx="2" formatCode="0%">
                  <c:v>0.32</c:v>
                </c:pt>
                <c:pt idx="3" formatCode="0%">
                  <c:v>0.33</c:v>
                </c:pt>
                <c:pt idx="4" formatCode="0%">
                  <c:v>0.37</c:v>
                </c:pt>
                <c:pt idx="5" formatCode="0%">
                  <c:v>0.52</c:v>
                </c:pt>
                <c:pt idx="6" formatCode="0%">
                  <c:v>0.63</c:v>
                </c:pt>
                <c:pt idx="7" formatCode="0%">
                  <c:v>0.65</c:v>
                </c:pt>
                <c:pt idx="8" formatCode="0%">
                  <c:v>0.67</c:v>
                </c:pt>
              </c:numCache>
            </c:numRef>
          </c:val>
          <c:extLst>
            <c:ext xmlns:c16="http://schemas.microsoft.com/office/drawing/2014/chart" uri="{C3380CC4-5D6E-409C-BE32-E72D297353CC}">
              <c16:uniqueId val="{00000001-ABCA-4770-984E-9950172B9EED}"/>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Europe</c:v>
                </c:pt>
                <c:pt idx="8">
                  <c:v>G-8 Countries</c:v>
                </c:pt>
              </c:strCache>
            </c:strRef>
          </c:cat>
          <c:val>
            <c:numRef>
              <c:f>Sheet1!$D$2:$D$10</c:f>
              <c:numCache>
                <c:formatCode>General</c:formatCode>
                <c:ptCount val="9"/>
                <c:pt idx="0" formatCode="0%">
                  <c:v>0.1</c:v>
                </c:pt>
                <c:pt idx="2" formatCode="0%">
                  <c:v>0.09</c:v>
                </c:pt>
                <c:pt idx="3" formatCode="0%">
                  <c:v>0.13</c:v>
                </c:pt>
                <c:pt idx="4" formatCode="0%">
                  <c:v>0.14000000000000001</c:v>
                </c:pt>
                <c:pt idx="5" formatCode="0%">
                  <c:v>0.11</c:v>
                </c:pt>
                <c:pt idx="6" formatCode="0%">
                  <c:v>0.08</c:v>
                </c:pt>
                <c:pt idx="7" formatCode="0%">
                  <c:v>0.09</c:v>
                </c:pt>
                <c:pt idx="8" formatCode="0%">
                  <c:v>0.09</c:v>
                </c:pt>
              </c:numCache>
            </c:numRef>
          </c:val>
          <c:extLst>
            <c:ext xmlns:c16="http://schemas.microsoft.com/office/drawing/2014/chart" uri="{C3380CC4-5D6E-409C-BE32-E72D297353CC}">
              <c16:uniqueId val="{00000002-ABCA-4770-984E-9950172B9EED}"/>
            </c:ext>
          </c:extLst>
        </c:ser>
        <c:dLbls>
          <c:showLegendKey val="0"/>
          <c:showVal val="0"/>
          <c:showCatName val="0"/>
          <c:showSerName val="0"/>
          <c:showPercent val="0"/>
          <c:showBubbleSize val="0"/>
        </c:dLbls>
        <c:gapWidth val="94"/>
        <c:overlap val="100"/>
        <c:axId val="-82180368"/>
        <c:axId val="-82195120"/>
      </c:barChart>
      <c:catAx>
        <c:axId val="-82180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195120"/>
        <c:crosses val="autoZero"/>
        <c:auto val="1"/>
        <c:lblAlgn val="ctr"/>
        <c:lblOffset val="0"/>
        <c:noMultiLvlLbl val="0"/>
      </c:catAx>
      <c:valAx>
        <c:axId val="-82195120"/>
        <c:scaling>
          <c:orientation val="minMax"/>
          <c:max val="1"/>
        </c:scaling>
        <c:delete val="1"/>
        <c:axPos val="t"/>
        <c:numFmt formatCode="0%" sourceLinked="1"/>
        <c:majorTickMark val="none"/>
        <c:minorTickMark val="none"/>
        <c:tickLblPos val="nextTo"/>
        <c:crossAx val="-82180368"/>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India</c:v>
                </c:pt>
                <c:pt idx="5">
                  <c:v>Mexico</c:v>
                </c:pt>
                <c:pt idx="6">
                  <c:v>China</c:v>
                </c:pt>
                <c:pt idx="7">
                  <c:v>South Africa</c:v>
                </c:pt>
                <c:pt idx="8">
                  <c:v>Turkey</c:v>
                </c:pt>
                <c:pt idx="9">
                  <c:v>Brazil</c:v>
                </c:pt>
                <c:pt idx="10">
                  <c:v>Sweden</c:v>
                </c:pt>
                <c:pt idx="11">
                  <c:v>Italy</c:v>
                </c:pt>
                <c:pt idx="12">
                  <c:v>US</c:v>
                </c:pt>
                <c:pt idx="13">
                  <c:v>Poland</c:v>
                </c:pt>
                <c:pt idx="14">
                  <c:v>Australia</c:v>
                </c:pt>
                <c:pt idx="15">
                  <c:v>Germany</c:v>
                </c:pt>
                <c:pt idx="16">
                  <c:v>Great Britain</c:v>
                </c:pt>
                <c:pt idx="17">
                  <c:v>Hong Kong (China)</c:v>
                </c:pt>
                <c:pt idx="18">
                  <c:v>Canada</c:v>
                </c:pt>
                <c:pt idx="19">
                  <c:v>South Korea</c:v>
                </c:pt>
                <c:pt idx="20">
                  <c:v>Japan</c:v>
                </c:pt>
                <c:pt idx="21">
                  <c:v>France</c:v>
                </c:pt>
              </c:strCache>
            </c:strRef>
          </c:cat>
          <c:val>
            <c:numRef>
              <c:f>Sheet1!$B$2:$B$23</c:f>
              <c:numCache>
                <c:formatCode>General</c:formatCode>
                <c:ptCount val="22"/>
                <c:pt idx="0" formatCode="0%">
                  <c:v>0.2</c:v>
                </c:pt>
                <c:pt idx="2" formatCode="0%">
                  <c:v>0.42</c:v>
                </c:pt>
                <c:pt idx="3" formatCode="0%">
                  <c:v>0.42</c:v>
                </c:pt>
                <c:pt idx="4" formatCode="0%">
                  <c:v>0.3</c:v>
                </c:pt>
                <c:pt idx="5" formatCode="0%">
                  <c:v>0.28000000000000003</c:v>
                </c:pt>
                <c:pt idx="6" formatCode="0%">
                  <c:v>0.28000000000000003</c:v>
                </c:pt>
                <c:pt idx="7" formatCode="0%">
                  <c:v>0.25</c:v>
                </c:pt>
                <c:pt idx="8" formatCode="0%">
                  <c:v>0.25</c:v>
                </c:pt>
                <c:pt idx="9" formatCode="0%">
                  <c:v>0.25</c:v>
                </c:pt>
                <c:pt idx="10" formatCode="0%">
                  <c:v>0.19</c:v>
                </c:pt>
                <c:pt idx="11" formatCode="0%">
                  <c:v>0.18</c:v>
                </c:pt>
                <c:pt idx="12" formatCode="0%">
                  <c:v>0.18</c:v>
                </c:pt>
                <c:pt idx="13" formatCode="0%">
                  <c:v>0.17</c:v>
                </c:pt>
                <c:pt idx="14" formatCode="0%">
                  <c:v>0.13</c:v>
                </c:pt>
                <c:pt idx="15" formatCode="0%">
                  <c:v>0.13</c:v>
                </c:pt>
                <c:pt idx="16" formatCode="0%">
                  <c:v>0.13</c:v>
                </c:pt>
                <c:pt idx="17" formatCode="0%">
                  <c:v>0.13</c:v>
                </c:pt>
                <c:pt idx="18" formatCode="0%">
                  <c:v>0.12</c:v>
                </c:pt>
                <c:pt idx="19" formatCode="0%">
                  <c:v>0.11</c:v>
                </c:pt>
                <c:pt idx="20" formatCode="0%">
                  <c:v>0.1</c:v>
                </c:pt>
                <c:pt idx="21" formatCode="0%">
                  <c:v>0.08</c:v>
                </c:pt>
              </c:numCache>
            </c:numRef>
          </c:val>
          <c:extLst>
            <c:ext xmlns:c16="http://schemas.microsoft.com/office/drawing/2014/chart" uri="{C3380CC4-5D6E-409C-BE32-E72D297353CC}">
              <c16:uniqueId val="{00000000-2AFF-4DCB-88C6-8449346C2A2C}"/>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India</c:v>
                </c:pt>
                <c:pt idx="5">
                  <c:v>Mexico</c:v>
                </c:pt>
                <c:pt idx="6">
                  <c:v>China</c:v>
                </c:pt>
                <c:pt idx="7">
                  <c:v>South Africa</c:v>
                </c:pt>
                <c:pt idx="8">
                  <c:v>Turkey</c:v>
                </c:pt>
                <c:pt idx="9">
                  <c:v>Brazil</c:v>
                </c:pt>
                <c:pt idx="10">
                  <c:v>Sweden</c:v>
                </c:pt>
                <c:pt idx="11">
                  <c:v>Italy</c:v>
                </c:pt>
                <c:pt idx="12">
                  <c:v>US</c:v>
                </c:pt>
                <c:pt idx="13">
                  <c:v>Poland</c:v>
                </c:pt>
                <c:pt idx="14">
                  <c:v>Australia</c:v>
                </c:pt>
                <c:pt idx="15">
                  <c:v>Germany</c:v>
                </c:pt>
                <c:pt idx="16">
                  <c:v>Great Britain</c:v>
                </c:pt>
                <c:pt idx="17">
                  <c:v>Hong Kong (China)</c:v>
                </c:pt>
                <c:pt idx="18">
                  <c:v>Canada</c:v>
                </c:pt>
                <c:pt idx="19">
                  <c:v>South Korea</c:v>
                </c:pt>
                <c:pt idx="20">
                  <c:v>Japan</c:v>
                </c:pt>
                <c:pt idx="21">
                  <c:v>France</c:v>
                </c:pt>
              </c:strCache>
            </c:strRef>
          </c:cat>
          <c:val>
            <c:numRef>
              <c:f>Sheet1!$C$2:$C$23</c:f>
              <c:numCache>
                <c:formatCode>General</c:formatCode>
                <c:ptCount val="22"/>
                <c:pt idx="0" formatCode="0%">
                  <c:v>0.48</c:v>
                </c:pt>
                <c:pt idx="2" formatCode="0%">
                  <c:v>0.48</c:v>
                </c:pt>
                <c:pt idx="3" formatCode="0%">
                  <c:v>0.4</c:v>
                </c:pt>
                <c:pt idx="4" formatCode="0%">
                  <c:v>0.55000000000000004</c:v>
                </c:pt>
                <c:pt idx="5" formatCode="0%">
                  <c:v>0.47</c:v>
                </c:pt>
                <c:pt idx="6" formatCode="0%">
                  <c:v>0.57999999999999996</c:v>
                </c:pt>
                <c:pt idx="7" formatCode="0%">
                  <c:v>0.49</c:v>
                </c:pt>
                <c:pt idx="8" formatCode="0%">
                  <c:v>0.45</c:v>
                </c:pt>
                <c:pt idx="9" formatCode="0%">
                  <c:v>0.47</c:v>
                </c:pt>
                <c:pt idx="10" formatCode="0%">
                  <c:v>0.45</c:v>
                </c:pt>
                <c:pt idx="11" formatCode="0%">
                  <c:v>0.49</c:v>
                </c:pt>
                <c:pt idx="12" formatCode="0%">
                  <c:v>0.44</c:v>
                </c:pt>
                <c:pt idx="13" formatCode="0%">
                  <c:v>0.5</c:v>
                </c:pt>
                <c:pt idx="14" formatCode="0%">
                  <c:v>0.53</c:v>
                </c:pt>
                <c:pt idx="15" formatCode="0%">
                  <c:v>0.48</c:v>
                </c:pt>
                <c:pt idx="16" formatCode="0%">
                  <c:v>0.48</c:v>
                </c:pt>
                <c:pt idx="17" formatCode="0%">
                  <c:v>0.61</c:v>
                </c:pt>
                <c:pt idx="18" formatCode="0%">
                  <c:v>0.45</c:v>
                </c:pt>
                <c:pt idx="19" formatCode="0%">
                  <c:v>0.56999999999999995</c:v>
                </c:pt>
                <c:pt idx="20" formatCode="0%">
                  <c:v>0.45</c:v>
                </c:pt>
                <c:pt idx="21" formatCode="0%">
                  <c:v>0.34</c:v>
                </c:pt>
              </c:numCache>
            </c:numRef>
          </c:val>
          <c:extLst>
            <c:ext xmlns:c16="http://schemas.microsoft.com/office/drawing/2014/chart" uri="{C3380CC4-5D6E-409C-BE32-E72D297353CC}">
              <c16:uniqueId val="{00000001-2AFF-4DCB-88C6-8449346C2A2C}"/>
            </c:ext>
          </c:extLst>
        </c:ser>
        <c:ser>
          <c:idx val="2"/>
          <c:order val="2"/>
          <c:tx>
            <c:strRef>
              <c:f>Sheet1!$D$1</c:f>
              <c:strCache>
                <c:ptCount val="1"/>
                <c:pt idx="0">
                  <c:v>Somewhat disagree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India</c:v>
                </c:pt>
                <c:pt idx="5">
                  <c:v>Mexico</c:v>
                </c:pt>
                <c:pt idx="6">
                  <c:v>China</c:v>
                </c:pt>
                <c:pt idx="7">
                  <c:v>South Africa</c:v>
                </c:pt>
                <c:pt idx="8">
                  <c:v>Turkey</c:v>
                </c:pt>
                <c:pt idx="9">
                  <c:v>Brazil</c:v>
                </c:pt>
                <c:pt idx="10">
                  <c:v>Sweden</c:v>
                </c:pt>
                <c:pt idx="11">
                  <c:v>Italy</c:v>
                </c:pt>
                <c:pt idx="12">
                  <c:v>US</c:v>
                </c:pt>
                <c:pt idx="13">
                  <c:v>Poland</c:v>
                </c:pt>
                <c:pt idx="14">
                  <c:v>Australia</c:v>
                </c:pt>
                <c:pt idx="15">
                  <c:v>Germany</c:v>
                </c:pt>
                <c:pt idx="16">
                  <c:v>Great Britain</c:v>
                </c:pt>
                <c:pt idx="17">
                  <c:v>Hong Kong (China)</c:v>
                </c:pt>
                <c:pt idx="18">
                  <c:v>Canada</c:v>
                </c:pt>
                <c:pt idx="19">
                  <c:v>South Korea</c:v>
                </c:pt>
                <c:pt idx="20">
                  <c:v>Japan</c:v>
                </c:pt>
                <c:pt idx="21">
                  <c:v>France</c:v>
                </c:pt>
              </c:strCache>
            </c:strRef>
          </c:cat>
          <c:val>
            <c:numRef>
              <c:f>Sheet1!$D$2:$D$23</c:f>
              <c:numCache>
                <c:formatCode>General</c:formatCode>
                <c:ptCount val="22"/>
                <c:pt idx="0" formatCode="0%">
                  <c:v>0.24</c:v>
                </c:pt>
                <c:pt idx="2" formatCode="0%">
                  <c:v>0.08</c:v>
                </c:pt>
                <c:pt idx="3" formatCode="0%">
                  <c:v>0.15</c:v>
                </c:pt>
                <c:pt idx="4" formatCode="0%">
                  <c:v>0.12</c:v>
                </c:pt>
                <c:pt idx="5" formatCode="0%">
                  <c:v>0.18</c:v>
                </c:pt>
                <c:pt idx="6" formatCode="0%">
                  <c:v>0.11</c:v>
                </c:pt>
                <c:pt idx="7" formatCode="0%">
                  <c:v>0.2</c:v>
                </c:pt>
                <c:pt idx="8" formatCode="0%">
                  <c:v>0.23</c:v>
                </c:pt>
                <c:pt idx="9" formatCode="0%">
                  <c:v>0.19</c:v>
                </c:pt>
                <c:pt idx="10" formatCode="0%">
                  <c:v>0.26</c:v>
                </c:pt>
                <c:pt idx="11" formatCode="0%">
                  <c:v>0.25</c:v>
                </c:pt>
                <c:pt idx="12" formatCode="0%">
                  <c:v>0.28000000000000003</c:v>
                </c:pt>
                <c:pt idx="13" formatCode="0%">
                  <c:v>0.28999999999999998</c:v>
                </c:pt>
                <c:pt idx="14" formatCode="0%">
                  <c:v>0.26</c:v>
                </c:pt>
                <c:pt idx="15" formatCode="0%">
                  <c:v>0.31</c:v>
                </c:pt>
                <c:pt idx="16" formatCode="0%">
                  <c:v>0.3</c:v>
                </c:pt>
                <c:pt idx="17" formatCode="0%">
                  <c:v>0.23</c:v>
                </c:pt>
                <c:pt idx="18" formatCode="0%">
                  <c:v>0.31</c:v>
                </c:pt>
                <c:pt idx="19" formatCode="0%">
                  <c:v>0.28999999999999998</c:v>
                </c:pt>
                <c:pt idx="20" formatCode="0%">
                  <c:v>0.32</c:v>
                </c:pt>
                <c:pt idx="21" formatCode="0%">
                  <c:v>0.43</c:v>
                </c:pt>
              </c:numCache>
            </c:numRef>
          </c:val>
          <c:extLst>
            <c:ext xmlns:c16="http://schemas.microsoft.com/office/drawing/2014/chart" uri="{C3380CC4-5D6E-409C-BE32-E72D297353CC}">
              <c16:uniqueId val="{00000002-2AFF-4DCB-88C6-8449346C2A2C}"/>
            </c:ext>
          </c:extLst>
        </c:ser>
        <c:ser>
          <c:idx val="3"/>
          <c:order val="3"/>
          <c:tx>
            <c:strRef>
              <c:f>Sheet1!$E$1</c:f>
              <c:strCache>
                <c:ptCount val="1"/>
                <c:pt idx="0">
                  <c:v>Strongly disagree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India</c:v>
                </c:pt>
                <c:pt idx="5">
                  <c:v>Mexico</c:v>
                </c:pt>
                <c:pt idx="6">
                  <c:v>China</c:v>
                </c:pt>
                <c:pt idx="7">
                  <c:v>South Africa</c:v>
                </c:pt>
                <c:pt idx="8">
                  <c:v>Turkey</c:v>
                </c:pt>
                <c:pt idx="9">
                  <c:v>Brazil</c:v>
                </c:pt>
                <c:pt idx="10">
                  <c:v>Sweden</c:v>
                </c:pt>
                <c:pt idx="11">
                  <c:v>Italy</c:v>
                </c:pt>
                <c:pt idx="12">
                  <c:v>US</c:v>
                </c:pt>
                <c:pt idx="13">
                  <c:v>Poland</c:v>
                </c:pt>
                <c:pt idx="14">
                  <c:v>Australia</c:v>
                </c:pt>
                <c:pt idx="15">
                  <c:v>Germany</c:v>
                </c:pt>
                <c:pt idx="16">
                  <c:v>Great Britain</c:v>
                </c:pt>
                <c:pt idx="17">
                  <c:v>Hong Kong (China)</c:v>
                </c:pt>
                <c:pt idx="18">
                  <c:v>Canada</c:v>
                </c:pt>
                <c:pt idx="19">
                  <c:v>South Korea</c:v>
                </c:pt>
                <c:pt idx="20">
                  <c:v>Japan</c:v>
                </c:pt>
                <c:pt idx="21">
                  <c:v>France</c:v>
                </c:pt>
              </c:strCache>
            </c:strRef>
          </c:cat>
          <c:val>
            <c:numRef>
              <c:f>Sheet1!$E$2:$E$23</c:f>
              <c:numCache>
                <c:formatCode>General</c:formatCode>
                <c:ptCount val="22"/>
                <c:pt idx="0" formatCode="0%">
                  <c:v>7.0000000000000007E-2</c:v>
                </c:pt>
                <c:pt idx="2" formatCode="0%">
                  <c:v>0.02</c:v>
                </c:pt>
                <c:pt idx="3" formatCode="0%">
                  <c:v>0.03</c:v>
                </c:pt>
                <c:pt idx="4" formatCode="0%">
                  <c:v>0.02</c:v>
                </c:pt>
                <c:pt idx="5" formatCode="0%">
                  <c:v>0.08</c:v>
                </c:pt>
                <c:pt idx="6" formatCode="0%">
                  <c:v>0.04</c:v>
                </c:pt>
                <c:pt idx="7" formatCode="0%">
                  <c:v>7.0000000000000007E-2</c:v>
                </c:pt>
                <c:pt idx="8" formatCode="0%">
                  <c:v>7.0000000000000007E-2</c:v>
                </c:pt>
                <c:pt idx="9" formatCode="0%">
                  <c:v>0.09</c:v>
                </c:pt>
                <c:pt idx="10" formatCode="0%">
                  <c:v>0.1</c:v>
                </c:pt>
                <c:pt idx="11" formatCode="0%">
                  <c:v>0.08</c:v>
                </c:pt>
                <c:pt idx="12" formatCode="0%">
                  <c:v>0.1</c:v>
                </c:pt>
                <c:pt idx="13" formatCode="0%">
                  <c:v>0.04</c:v>
                </c:pt>
                <c:pt idx="14" formatCode="0%">
                  <c:v>0.08</c:v>
                </c:pt>
                <c:pt idx="15" formatCode="0%">
                  <c:v>0.08</c:v>
                </c:pt>
                <c:pt idx="16" formatCode="0%">
                  <c:v>0.09</c:v>
                </c:pt>
                <c:pt idx="17" formatCode="0%">
                  <c:v>0.03</c:v>
                </c:pt>
                <c:pt idx="18" formatCode="0%">
                  <c:v>0.12</c:v>
                </c:pt>
                <c:pt idx="19" formatCode="0%">
                  <c:v>0.03</c:v>
                </c:pt>
                <c:pt idx="20" formatCode="0%">
                  <c:v>0.13</c:v>
                </c:pt>
                <c:pt idx="21" formatCode="0%">
                  <c:v>0.15</c:v>
                </c:pt>
              </c:numCache>
            </c:numRef>
          </c:val>
          <c:extLst>
            <c:ext xmlns:c16="http://schemas.microsoft.com/office/drawing/2014/chart" uri="{C3380CC4-5D6E-409C-BE32-E72D297353CC}">
              <c16:uniqueId val="{00000003-2AFF-4DCB-88C6-8449346C2A2C}"/>
            </c:ext>
          </c:extLst>
        </c:ser>
        <c:dLbls>
          <c:showLegendKey val="0"/>
          <c:showVal val="0"/>
          <c:showCatName val="0"/>
          <c:showSerName val="0"/>
          <c:showPercent val="0"/>
          <c:showBubbleSize val="0"/>
        </c:dLbls>
        <c:gapWidth val="40"/>
        <c:overlap val="100"/>
        <c:axId val="-82815312"/>
        <c:axId val="-64169424"/>
      </c:barChart>
      <c:catAx>
        <c:axId val="-8281531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169424"/>
        <c:crosses val="autoZero"/>
        <c:auto val="1"/>
        <c:lblAlgn val="ctr"/>
        <c:lblOffset val="0"/>
        <c:noMultiLvlLbl val="0"/>
      </c:catAx>
      <c:valAx>
        <c:axId val="-64169424"/>
        <c:scaling>
          <c:orientation val="minMax"/>
          <c:max val="1"/>
        </c:scaling>
        <c:delete val="1"/>
        <c:axPos val="t"/>
        <c:numFmt formatCode="0%" sourceLinked="1"/>
        <c:majorTickMark val="none"/>
        <c:minorTickMark val="none"/>
        <c:tickLblPos val="nextTo"/>
        <c:crossAx val="-82815312"/>
        <c:crosses val="autoZero"/>
        <c:crossBetween val="between"/>
      </c:valAx>
      <c:spPr>
        <a:noFill/>
        <a:ln>
          <a:noFill/>
        </a:ln>
        <a:effectLst/>
      </c:spPr>
    </c:plotArea>
    <c:legend>
      <c:legendPos val="b"/>
      <c:layout>
        <c:manualLayout>
          <c:xMode val="edge"/>
          <c:yMode val="edge"/>
          <c:x val="0.14116087051618501"/>
          <c:y val="0.93299449856903505"/>
          <c:w val="0.83184614943965296"/>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Europe</c:v>
                </c:pt>
                <c:pt idx="7">
                  <c:v>North America</c:v>
                </c:pt>
                <c:pt idx="8">
                  <c:v>G-8 Countries</c:v>
                </c:pt>
              </c:strCache>
            </c:strRef>
          </c:cat>
          <c:val>
            <c:numRef>
              <c:f>Sheet1!$B$2:$B$10</c:f>
              <c:numCache>
                <c:formatCode>General</c:formatCode>
                <c:ptCount val="9"/>
                <c:pt idx="0" formatCode="0%">
                  <c:v>0.2</c:v>
                </c:pt>
                <c:pt idx="2" formatCode="0%">
                  <c:v>0.3</c:v>
                </c:pt>
                <c:pt idx="3" formatCode="0%">
                  <c:v>0.27</c:v>
                </c:pt>
                <c:pt idx="4" formatCode="0%">
                  <c:v>0.26</c:v>
                </c:pt>
                <c:pt idx="5" formatCode="0%">
                  <c:v>0.21</c:v>
                </c:pt>
                <c:pt idx="6" formatCode="0%">
                  <c:v>0.15</c:v>
                </c:pt>
                <c:pt idx="7" formatCode="0%">
                  <c:v>0.15</c:v>
                </c:pt>
                <c:pt idx="8" formatCode="0%">
                  <c:v>0.13</c:v>
                </c:pt>
              </c:numCache>
            </c:numRef>
          </c:val>
          <c:extLst>
            <c:ext xmlns:c16="http://schemas.microsoft.com/office/drawing/2014/chart" uri="{C3380CC4-5D6E-409C-BE32-E72D297353CC}">
              <c16:uniqueId val="{00000000-B243-448E-B037-6A8261214E27}"/>
            </c:ext>
          </c:extLst>
        </c:ser>
        <c:ser>
          <c:idx val="1"/>
          <c:order val="1"/>
          <c:tx>
            <c:strRef>
              <c:f>Sheet1!$C$1</c:f>
              <c:strCache>
                <c:ptCount val="1"/>
                <c:pt idx="0">
                  <c:v>Somewhat agree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Europe</c:v>
                </c:pt>
                <c:pt idx="7">
                  <c:v>North America</c:v>
                </c:pt>
                <c:pt idx="8">
                  <c:v>G-8 Countries</c:v>
                </c:pt>
              </c:strCache>
            </c:strRef>
          </c:cat>
          <c:val>
            <c:numRef>
              <c:f>Sheet1!$C$2:$C$10</c:f>
              <c:numCache>
                <c:formatCode>General</c:formatCode>
                <c:ptCount val="9"/>
                <c:pt idx="0" formatCode="0%">
                  <c:v>0.48</c:v>
                </c:pt>
                <c:pt idx="2" formatCode="0%">
                  <c:v>0.47</c:v>
                </c:pt>
                <c:pt idx="3" formatCode="0%">
                  <c:v>0.53</c:v>
                </c:pt>
                <c:pt idx="4" formatCode="0%">
                  <c:v>0.47</c:v>
                </c:pt>
                <c:pt idx="5" formatCode="0%">
                  <c:v>0.53</c:v>
                </c:pt>
                <c:pt idx="6" formatCode="0%">
                  <c:v>0.46</c:v>
                </c:pt>
                <c:pt idx="7" formatCode="0%">
                  <c:v>0.44</c:v>
                </c:pt>
                <c:pt idx="8" formatCode="0%">
                  <c:v>0.45</c:v>
                </c:pt>
              </c:numCache>
            </c:numRef>
          </c:val>
          <c:extLst>
            <c:ext xmlns:c16="http://schemas.microsoft.com/office/drawing/2014/chart" uri="{C3380CC4-5D6E-409C-BE32-E72D297353CC}">
              <c16:uniqueId val="{00000001-B243-448E-B037-6A8261214E27}"/>
            </c:ext>
          </c:extLst>
        </c:ser>
        <c:ser>
          <c:idx val="2"/>
          <c:order val="2"/>
          <c:tx>
            <c:strRef>
              <c:f>Sheet1!$D$1</c:f>
              <c:strCache>
                <c:ptCount val="1"/>
                <c:pt idx="0">
                  <c:v>Somewhat disagree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Europe</c:v>
                </c:pt>
                <c:pt idx="7">
                  <c:v>North America</c:v>
                </c:pt>
                <c:pt idx="8">
                  <c:v>G-8 Countries</c:v>
                </c:pt>
              </c:strCache>
            </c:strRef>
          </c:cat>
          <c:val>
            <c:numRef>
              <c:f>Sheet1!$D$2:$D$10</c:f>
              <c:numCache>
                <c:formatCode>General</c:formatCode>
                <c:ptCount val="9"/>
                <c:pt idx="0" formatCode="0%">
                  <c:v>0.24</c:v>
                </c:pt>
                <c:pt idx="2" formatCode="0%">
                  <c:v>0.17</c:v>
                </c:pt>
                <c:pt idx="3" formatCode="0%">
                  <c:v>0.14000000000000001</c:v>
                </c:pt>
                <c:pt idx="4" formatCode="0%">
                  <c:v>0.18</c:v>
                </c:pt>
                <c:pt idx="5" formatCode="0%">
                  <c:v>0.21</c:v>
                </c:pt>
                <c:pt idx="6" formatCode="0%">
                  <c:v>0.31</c:v>
                </c:pt>
                <c:pt idx="7" formatCode="0%">
                  <c:v>0.3</c:v>
                </c:pt>
                <c:pt idx="8" formatCode="0%">
                  <c:v>0.31</c:v>
                </c:pt>
              </c:numCache>
            </c:numRef>
          </c:val>
          <c:extLst>
            <c:ext xmlns:c16="http://schemas.microsoft.com/office/drawing/2014/chart" uri="{C3380CC4-5D6E-409C-BE32-E72D297353CC}">
              <c16:uniqueId val="{00000002-B243-448E-B037-6A8261214E27}"/>
            </c:ext>
          </c:extLst>
        </c:ser>
        <c:ser>
          <c:idx val="3"/>
          <c:order val="3"/>
          <c:tx>
            <c:strRef>
              <c:f>Sheet1!$E$1</c:f>
              <c:strCache>
                <c:ptCount val="1"/>
                <c:pt idx="0">
                  <c:v>Strongly disagree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Europe</c:v>
                </c:pt>
                <c:pt idx="7">
                  <c:v>North America</c:v>
                </c:pt>
                <c:pt idx="8">
                  <c:v>G-8 Countries</c:v>
                </c:pt>
              </c:strCache>
            </c:strRef>
          </c:cat>
          <c:val>
            <c:numRef>
              <c:f>Sheet1!$E$2:$E$10</c:f>
              <c:numCache>
                <c:formatCode>General</c:formatCode>
                <c:ptCount val="9"/>
                <c:pt idx="0" formatCode="0%">
                  <c:v>7.0000000000000007E-2</c:v>
                </c:pt>
                <c:pt idx="2" formatCode="0%">
                  <c:v>0.05</c:v>
                </c:pt>
                <c:pt idx="3" formatCode="0%">
                  <c:v>0.05</c:v>
                </c:pt>
                <c:pt idx="4" formatCode="0%">
                  <c:v>0.08</c:v>
                </c:pt>
                <c:pt idx="5" formatCode="0%">
                  <c:v>0.05</c:v>
                </c:pt>
                <c:pt idx="6" formatCode="0%">
                  <c:v>0.09</c:v>
                </c:pt>
                <c:pt idx="7" formatCode="0%">
                  <c:v>0.11</c:v>
                </c:pt>
                <c:pt idx="8" formatCode="0%">
                  <c:v>0.11</c:v>
                </c:pt>
              </c:numCache>
            </c:numRef>
          </c:val>
          <c:extLst>
            <c:ext xmlns:c16="http://schemas.microsoft.com/office/drawing/2014/chart" uri="{C3380CC4-5D6E-409C-BE32-E72D297353CC}">
              <c16:uniqueId val="{00000003-B243-448E-B037-6A8261214E27}"/>
            </c:ext>
          </c:extLst>
        </c:ser>
        <c:dLbls>
          <c:showLegendKey val="0"/>
          <c:showVal val="0"/>
          <c:showCatName val="0"/>
          <c:showSerName val="0"/>
          <c:showPercent val="0"/>
          <c:showBubbleSize val="0"/>
        </c:dLbls>
        <c:gapWidth val="94"/>
        <c:overlap val="100"/>
        <c:axId val="-80016000"/>
        <c:axId val="-66762304"/>
      </c:barChart>
      <c:catAx>
        <c:axId val="-80016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762304"/>
        <c:crosses val="autoZero"/>
        <c:auto val="1"/>
        <c:lblAlgn val="ctr"/>
        <c:lblOffset val="0"/>
        <c:noMultiLvlLbl val="0"/>
      </c:catAx>
      <c:valAx>
        <c:axId val="-66762304"/>
        <c:scaling>
          <c:orientation val="minMax"/>
          <c:max val="1"/>
        </c:scaling>
        <c:delete val="1"/>
        <c:axPos val="t"/>
        <c:numFmt formatCode="0%" sourceLinked="1"/>
        <c:majorTickMark val="none"/>
        <c:minorTickMark val="none"/>
        <c:tickLblPos val="nextTo"/>
        <c:crossAx val="-80016000"/>
        <c:crosses val="autoZero"/>
        <c:crossBetween val="between"/>
      </c:valAx>
      <c:spPr>
        <a:noFill/>
        <a:ln>
          <a:noFill/>
        </a:ln>
        <a:effectLst/>
      </c:spPr>
    </c:plotArea>
    <c:legend>
      <c:legendPos val="b"/>
      <c:layout>
        <c:manualLayout>
          <c:xMode val="edge"/>
          <c:yMode val="edge"/>
          <c:x val="0.15290367349914599"/>
          <c:y val="0.90801951386511504"/>
          <c:w val="0.823578953672458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7456070109897"/>
          <c:y val="3.3212560386473397E-2"/>
          <c:w val="0.40234359226731298"/>
          <c:h val="0.93357487922705296"/>
        </c:manualLayout>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Pt>
            <c:idx val="4"/>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0-A3C5-49D0-87D5-77386B5BD0C7}"/>
              </c:ext>
            </c:extLst>
          </c:dPt>
          <c:dPt>
            <c:idx val="5"/>
            <c:invertIfNegative val="0"/>
            <c:bubble3D val="0"/>
            <c:spPr>
              <a:solidFill>
                <a:schemeClr val="bg1">
                  <a:lumMod val="50000"/>
                </a:schemeClr>
              </a:solidFill>
              <a:ln>
                <a:solidFill>
                  <a:schemeClr val="bg1"/>
                </a:solidFill>
              </a:ln>
              <a:effectLst/>
            </c:spPr>
            <c:extLst>
              <c:ext xmlns:c16="http://schemas.microsoft.com/office/drawing/2014/chart" uri="{C3380CC4-5D6E-409C-BE32-E72D297353CC}">
                <c16:uniqueId val="{00000001-A3C5-49D0-87D5-77386B5BD0C7}"/>
              </c:ext>
            </c:extLst>
          </c:dPt>
          <c:dPt>
            <c:idx val="6"/>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0-7A3E-4E2C-9C4D-2CA2BF81C394}"/>
              </c:ext>
            </c:extLst>
          </c:dPt>
          <c:dPt>
            <c:idx val="7"/>
            <c:invertIfNegative val="0"/>
            <c:bubble3D val="0"/>
            <c:spPr>
              <a:solidFill>
                <a:schemeClr val="bg1">
                  <a:lumMod val="50000"/>
                </a:schemeClr>
              </a:solidFill>
              <a:ln>
                <a:solidFill>
                  <a:schemeClr val="bg1"/>
                </a:solidFill>
              </a:ln>
              <a:effectLst/>
            </c:spPr>
            <c:extLst>
              <c:ext xmlns:c16="http://schemas.microsoft.com/office/drawing/2014/chart" uri="{C3380CC4-5D6E-409C-BE32-E72D297353CC}">
                <c16:uniqueId val="{00000001-7A3E-4E2C-9C4D-2CA2BF81C394}"/>
              </c:ext>
            </c:extLst>
          </c:dPt>
          <c:dPt>
            <c:idx val="8"/>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0-EA1F-4CDA-8B76-69FC8AA2227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potential loss of employment is too great</c:v>
                </c:pt>
                <c:pt idx="1">
                  <c:v>New technologies often lead to more problems than they solve</c:v>
                </c:pt>
                <c:pt idx="2">
                  <c:v>The pace of change is too much for people to reasonably keep up with</c:v>
                </c:pt>
                <c:pt idx="3">
                  <c:v>New technologies hardly ever work right</c:v>
                </c:pt>
                <c:pt idx="4">
                  <c:v>Other</c:v>
                </c:pt>
                <c:pt idx="5">
                  <c:v>None of the above</c:v>
                </c:pt>
              </c:strCache>
            </c:strRef>
          </c:cat>
          <c:val>
            <c:numRef>
              <c:f>Sheet1!$B$2:$B$7</c:f>
              <c:numCache>
                <c:formatCode>0%</c:formatCode>
                <c:ptCount val="6"/>
                <c:pt idx="0">
                  <c:v>0.45</c:v>
                </c:pt>
                <c:pt idx="1">
                  <c:v>0.3</c:v>
                </c:pt>
                <c:pt idx="2">
                  <c:v>0.3</c:v>
                </c:pt>
                <c:pt idx="3">
                  <c:v>0.16</c:v>
                </c:pt>
                <c:pt idx="4">
                  <c:v>7.0000000000000007E-2</c:v>
                </c:pt>
                <c:pt idx="5">
                  <c:v>0.17</c:v>
                </c:pt>
              </c:numCache>
            </c:numRef>
          </c:val>
          <c:extLst>
            <c:ext xmlns:c16="http://schemas.microsoft.com/office/drawing/2014/chart" uri="{C3380CC4-5D6E-409C-BE32-E72D297353CC}">
              <c16:uniqueId val="{00000000-AC9D-43F0-9A31-8C88E655B4EC}"/>
            </c:ext>
          </c:extLst>
        </c:ser>
        <c:dLbls>
          <c:showLegendKey val="0"/>
          <c:showVal val="0"/>
          <c:showCatName val="0"/>
          <c:showSerName val="0"/>
          <c:showPercent val="0"/>
          <c:showBubbleSize val="0"/>
        </c:dLbls>
        <c:gapWidth val="178"/>
        <c:axId val="-79939008"/>
        <c:axId val="-65474512"/>
      </c:barChart>
      <c:catAx>
        <c:axId val="-7993900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74512"/>
        <c:crosses val="autoZero"/>
        <c:auto val="1"/>
        <c:lblAlgn val="ctr"/>
        <c:lblOffset val="0"/>
        <c:noMultiLvlLbl val="0"/>
      </c:catAx>
      <c:valAx>
        <c:axId val="-65474512"/>
        <c:scaling>
          <c:orientation val="minMax"/>
          <c:max val="1"/>
        </c:scaling>
        <c:delete val="1"/>
        <c:axPos val="t"/>
        <c:numFmt formatCode="0%" sourceLinked="1"/>
        <c:majorTickMark val="none"/>
        <c:minorTickMark val="none"/>
        <c:tickLblPos val="nextTo"/>
        <c:crossAx val="-79939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D451-4D9E-A33C-68C9F4A90330}"/>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D451-4D9E-A33C-68C9F4A90330}"/>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D451-4D9E-A33C-68C9F4A90330}"/>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D451-4D9E-A33C-68C9F4A903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Total</c:v>
                </c:pt>
                <c:pt idx="2">
                  <c:v>South Africa</c:v>
                </c:pt>
                <c:pt idx="3">
                  <c:v>Australia</c:v>
                </c:pt>
                <c:pt idx="4">
                  <c:v>Mexico</c:v>
                </c:pt>
                <c:pt idx="5">
                  <c:v>Great Britain</c:v>
                </c:pt>
                <c:pt idx="6">
                  <c:v>Canada</c:v>
                </c:pt>
                <c:pt idx="7">
                  <c:v>France</c:v>
                </c:pt>
                <c:pt idx="8">
                  <c:v>South Korea</c:v>
                </c:pt>
                <c:pt idx="9">
                  <c:v>United States</c:v>
                </c:pt>
                <c:pt idx="10">
                  <c:v>Indonesia</c:v>
                </c:pt>
                <c:pt idx="11">
                  <c:v>Total</c:v>
                </c:pt>
                <c:pt idx="12">
                  <c:v>India</c:v>
                </c:pt>
                <c:pt idx="13">
                  <c:v>Italy</c:v>
                </c:pt>
                <c:pt idx="14">
                  <c:v>Sweden</c:v>
                </c:pt>
                <c:pt idx="15">
                  <c:v>Germany</c:v>
                </c:pt>
                <c:pt idx="16">
                  <c:v>Hong Kong (China)</c:v>
                </c:pt>
                <c:pt idx="17">
                  <c:v>Turkey</c:v>
                </c:pt>
                <c:pt idx="18">
                  <c:v>Egypt</c:v>
                </c:pt>
                <c:pt idx="19">
                  <c:v>Brazil</c:v>
                </c:pt>
                <c:pt idx="20">
                  <c:v>Poland</c:v>
                </c:pt>
                <c:pt idx="21">
                  <c:v>China</c:v>
                </c:pt>
                <c:pt idx="22">
                  <c:v>Japan</c:v>
                </c:pt>
              </c:strCache>
            </c:strRef>
          </c:cat>
          <c:val>
            <c:numRef>
              <c:f>Sheet1!$B$2:$B$24</c:f>
              <c:numCache>
                <c:formatCode>General</c:formatCode>
                <c:ptCount val="23"/>
                <c:pt idx="0" formatCode="0%">
                  <c:v>0.45</c:v>
                </c:pt>
                <c:pt idx="2" formatCode="0%">
                  <c:v>0.63</c:v>
                </c:pt>
                <c:pt idx="3" formatCode="0%">
                  <c:v>0.59</c:v>
                </c:pt>
                <c:pt idx="4" formatCode="0%">
                  <c:v>0.57999999999999996</c:v>
                </c:pt>
                <c:pt idx="5" formatCode="0%">
                  <c:v>0.57999999999999996</c:v>
                </c:pt>
                <c:pt idx="6" formatCode="0%">
                  <c:v>0.56999999999999995</c:v>
                </c:pt>
                <c:pt idx="7" formatCode="0%">
                  <c:v>0.54</c:v>
                </c:pt>
                <c:pt idx="8" formatCode="0%">
                  <c:v>0.51</c:v>
                </c:pt>
                <c:pt idx="9" formatCode="0%">
                  <c:v>0.51</c:v>
                </c:pt>
                <c:pt idx="10" formatCode="0%">
                  <c:v>0.5</c:v>
                </c:pt>
                <c:pt idx="11" formatCode="0%">
                  <c:v>0.45</c:v>
                </c:pt>
                <c:pt idx="12" formatCode="0%">
                  <c:v>0.44</c:v>
                </c:pt>
                <c:pt idx="13" formatCode="0%">
                  <c:v>0.44</c:v>
                </c:pt>
                <c:pt idx="14" formatCode="0%">
                  <c:v>0.42</c:v>
                </c:pt>
                <c:pt idx="15" formatCode="0%">
                  <c:v>0.41</c:v>
                </c:pt>
                <c:pt idx="16" formatCode="0%">
                  <c:v>0.41</c:v>
                </c:pt>
                <c:pt idx="17" formatCode="0%">
                  <c:v>0.37</c:v>
                </c:pt>
                <c:pt idx="18" formatCode="0%">
                  <c:v>0.37</c:v>
                </c:pt>
                <c:pt idx="19" formatCode="0%">
                  <c:v>0.33</c:v>
                </c:pt>
                <c:pt idx="20" formatCode="0%">
                  <c:v>0.3</c:v>
                </c:pt>
                <c:pt idx="21" formatCode="0%">
                  <c:v>0.22</c:v>
                </c:pt>
                <c:pt idx="22" formatCode="0%">
                  <c:v>0.15</c:v>
                </c:pt>
              </c:numCache>
            </c:numRef>
          </c:val>
          <c:extLst>
            <c:ext xmlns:c16="http://schemas.microsoft.com/office/drawing/2014/chart" uri="{C3380CC4-5D6E-409C-BE32-E72D297353CC}">
              <c16:uniqueId val="{00000008-D451-4D9E-A33C-68C9F4A90330}"/>
            </c:ext>
          </c:extLst>
        </c:ser>
        <c:dLbls>
          <c:showLegendKey val="0"/>
          <c:showVal val="0"/>
          <c:showCatName val="0"/>
          <c:showSerName val="0"/>
          <c:showPercent val="0"/>
          <c:showBubbleSize val="0"/>
        </c:dLbls>
        <c:gapWidth val="115"/>
        <c:axId val="-64117648"/>
        <c:axId val="-64115600"/>
      </c:barChart>
      <c:catAx>
        <c:axId val="-6411764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115600"/>
        <c:crosses val="autoZero"/>
        <c:auto val="1"/>
        <c:lblAlgn val="ctr"/>
        <c:lblOffset val="0"/>
        <c:noMultiLvlLbl val="0"/>
      </c:catAx>
      <c:valAx>
        <c:axId val="-64115600"/>
        <c:scaling>
          <c:orientation val="minMax"/>
          <c:max val="1"/>
        </c:scaling>
        <c:delete val="1"/>
        <c:axPos val="t"/>
        <c:numFmt formatCode="0%" sourceLinked="1"/>
        <c:majorTickMark val="out"/>
        <c:minorTickMark val="none"/>
        <c:tickLblPos val="nextTo"/>
        <c:crossAx val="-64117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Middle East/Africa</c:v>
                </c:pt>
                <c:pt idx="4">
                  <c:v>Europe</c:v>
                </c:pt>
                <c:pt idx="5">
                  <c:v>G-8 Countries</c:v>
                </c:pt>
                <c:pt idx="6">
                  <c:v>LATAM</c:v>
                </c:pt>
                <c:pt idx="7">
                  <c:v>APAC</c:v>
                </c:pt>
                <c:pt idx="8">
                  <c:v>BIC</c:v>
                </c:pt>
              </c:strCache>
            </c:strRef>
          </c:cat>
          <c:val>
            <c:numRef>
              <c:f>Sheet1!$B$2:$B$10</c:f>
              <c:numCache>
                <c:formatCode>General</c:formatCode>
                <c:ptCount val="9"/>
                <c:pt idx="0" formatCode="0%">
                  <c:v>0.45</c:v>
                </c:pt>
                <c:pt idx="2" formatCode="0%">
                  <c:v>0.54</c:v>
                </c:pt>
                <c:pt idx="3" formatCode="0%">
                  <c:v>0.47</c:v>
                </c:pt>
                <c:pt idx="4" formatCode="0%">
                  <c:v>0.46</c:v>
                </c:pt>
                <c:pt idx="5" formatCode="0%">
                  <c:v>0.46</c:v>
                </c:pt>
                <c:pt idx="6" formatCode="0%">
                  <c:v>0.45</c:v>
                </c:pt>
                <c:pt idx="7" formatCode="0%">
                  <c:v>0.39</c:v>
                </c:pt>
                <c:pt idx="8" formatCode="0%">
                  <c:v>0.33</c:v>
                </c:pt>
              </c:numCache>
            </c:numRef>
          </c:val>
          <c:extLst>
            <c:ext xmlns:c16="http://schemas.microsoft.com/office/drawing/2014/chart" uri="{C3380CC4-5D6E-409C-BE32-E72D297353CC}">
              <c16:uniqueId val="{00000000-5C87-4534-981D-0B129B40E7D0}"/>
            </c:ext>
          </c:extLst>
        </c:ser>
        <c:dLbls>
          <c:showLegendKey val="0"/>
          <c:showVal val="0"/>
          <c:showCatName val="0"/>
          <c:showSerName val="0"/>
          <c:showPercent val="0"/>
          <c:showBubbleSize val="0"/>
        </c:dLbls>
        <c:gapWidth val="94"/>
        <c:axId val="-76926672"/>
        <c:axId val="-62131232"/>
      </c:barChart>
      <c:catAx>
        <c:axId val="-76926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31232"/>
        <c:crosses val="autoZero"/>
        <c:auto val="1"/>
        <c:lblAlgn val="ctr"/>
        <c:lblOffset val="0"/>
        <c:noMultiLvlLbl val="0"/>
      </c:catAx>
      <c:valAx>
        <c:axId val="-62131232"/>
        <c:scaling>
          <c:orientation val="minMax"/>
          <c:max val="1"/>
        </c:scaling>
        <c:delete val="1"/>
        <c:axPos val="t"/>
        <c:numFmt formatCode="0%" sourceLinked="1"/>
        <c:majorTickMark val="none"/>
        <c:minorTickMark val="none"/>
        <c:tickLblPos val="nextTo"/>
        <c:crossAx val="-7692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D451-4D9E-A33C-68C9F4A90330}"/>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D451-4D9E-A33C-68C9F4A90330}"/>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D451-4D9E-A33C-68C9F4A90330}"/>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D451-4D9E-A33C-68C9F4A903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Indonesia</c:v>
                </c:pt>
                <c:pt idx="3">
                  <c:v>Turkey</c:v>
                </c:pt>
                <c:pt idx="4">
                  <c:v>Hong Kong (China)</c:v>
                </c:pt>
                <c:pt idx="5">
                  <c:v>South Korea</c:v>
                </c:pt>
                <c:pt idx="6">
                  <c:v>Poland</c:v>
                </c:pt>
                <c:pt idx="7">
                  <c:v>Great Britain</c:v>
                </c:pt>
                <c:pt idx="8">
                  <c:v>South Africa</c:v>
                </c:pt>
                <c:pt idx="9">
                  <c:v>Australia</c:v>
                </c:pt>
                <c:pt idx="10">
                  <c:v>Canada</c:v>
                </c:pt>
                <c:pt idx="11">
                  <c:v>Sweden</c:v>
                </c:pt>
                <c:pt idx="12">
                  <c:v>China</c:v>
                </c:pt>
                <c:pt idx="13">
                  <c:v>Germany</c:v>
                </c:pt>
                <c:pt idx="14">
                  <c:v>Egypt</c:v>
                </c:pt>
                <c:pt idx="15">
                  <c:v>India</c:v>
                </c:pt>
                <c:pt idx="16">
                  <c:v>France</c:v>
                </c:pt>
                <c:pt idx="17">
                  <c:v>United States</c:v>
                </c:pt>
                <c:pt idx="18">
                  <c:v>Brazil</c:v>
                </c:pt>
                <c:pt idx="19">
                  <c:v>Mexico</c:v>
                </c:pt>
                <c:pt idx="20">
                  <c:v>Italy</c:v>
                </c:pt>
                <c:pt idx="21">
                  <c:v>Japan</c:v>
                </c:pt>
              </c:strCache>
            </c:strRef>
          </c:cat>
          <c:val>
            <c:numRef>
              <c:f>Sheet1!$B$2:$B$23</c:f>
              <c:numCache>
                <c:formatCode>General</c:formatCode>
                <c:ptCount val="22"/>
                <c:pt idx="0" formatCode="0%">
                  <c:v>0.3</c:v>
                </c:pt>
                <c:pt idx="2" formatCode="0%">
                  <c:v>0.56000000000000005</c:v>
                </c:pt>
                <c:pt idx="3" formatCode="0%">
                  <c:v>0.41</c:v>
                </c:pt>
                <c:pt idx="4" formatCode="0%">
                  <c:v>0.37</c:v>
                </c:pt>
                <c:pt idx="5" formatCode="0%">
                  <c:v>0.36</c:v>
                </c:pt>
                <c:pt idx="6" formatCode="0%">
                  <c:v>0.35</c:v>
                </c:pt>
                <c:pt idx="7" formatCode="0%">
                  <c:v>0.33</c:v>
                </c:pt>
                <c:pt idx="8" formatCode="0%">
                  <c:v>0.32</c:v>
                </c:pt>
                <c:pt idx="9" formatCode="0%">
                  <c:v>0.31</c:v>
                </c:pt>
                <c:pt idx="10" formatCode="0%">
                  <c:v>0.31</c:v>
                </c:pt>
                <c:pt idx="11" formatCode="0%">
                  <c:v>0.3</c:v>
                </c:pt>
                <c:pt idx="12" formatCode="0%">
                  <c:v>0.3</c:v>
                </c:pt>
                <c:pt idx="13" formatCode="0%">
                  <c:v>0.28999999999999998</c:v>
                </c:pt>
                <c:pt idx="14" formatCode="0%">
                  <c:v>0.28000000000000003</c:v>
                </c:pt>
                <c:pt idx="15" formatCode="0%">
                  <c:v>0.27</c:v>
                </c:pt>
                <c:pt idx="16" formatCode="0%">
                  <c:v>0.26</c:v>
                </c:pt>
                <c:pt idx="17" formatCode="0%">
                  <c:v>0.26</c:v>
                </c:pt>
                <c:pt idx="18" formatCode="0%">
                  <c:v>0.25</c:v>
                </c:pt>
                <c:pt idx="19" formatCode="0%">
                  <c:v>0.24</c:v>
                </c:pt>
                <c:pt idx="20" formatCode="0%">
                  <c:v>0.24</c:v>
                </c:pt>
                <c:pt idx="21" formatCode="0%">
                  <c:v>0.17</c:v>
                </c:pt>
              </c:numCache>
            </c:numRef>
          </c:val>
          <c:extLst>
            <c:ext xmlns:c16="http://schemas.microsoft.com/office/drawing/2014/chart" uri="{C3380CC4-5D6E-409C-BE32-E72D297353CC}">
              <c16:uniqueId val="{00000008-D451-4D9E-A33C-68C9F4A90330}"/>
            </c:ext>
          </c:extLst>
        </c:ser>
        <c:dLbls>
          <c:showLegendKey val="0"/>
          <c:showVal val="0"/>
          <c:showCatName val="0"/>
          <c:showSerName val="0"/>
          <c:showPercent val="0"/>
          <c:showBubbleSize val="0"/>
        </c:dLbls>
        <c:gapWidth val="115"/>
        <c:axId val="-77532800"/>
        <c:axId val="-77083056"/>
      </c:barChart>
      <c:catAx>
        <c:axId val="-7753280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083056"/>
        <c:crosses val="autoZero"/>
        <c:auto val="1"/>
        <c:lblAlgn val="ctr"/>
        <c:lblOffset val="0"/>
        <c:noMultiLvlLbl val="0"/>
      </c:catAx>
      <c:valAx>
        <c:axId val="-77083056"/>
        <c:scaling>
          <c:orientation val="minMax"/>
          <c:max val="1"/>
        </c:scaling>
        <c:delete val="1"/>
        <c:axPos val="t"/>
        <c:numFmt formatCode="0%" sourceLinked="1"/>
        <c:majorTickMark val="out"/>
        <c:minorTickMark val="none"/>
        <c:tickLblPos val="nextTo"/>
        <c:crossAx val="-775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Middle East/Africa</c:v>
                </c:pt>
                <c:pt idx="4">
                  <c:v>APAC</c:v>
                </c:pt>
                <c:pt idx="5">
                  <c:v>Europe</c:v>
                </c:pt>
                <c:pt idx="6">
                  <c:v>BIC</c:v>
                </c:pt>
                <c:pt idx="7">
                  <c:v>G-8 Countries</c:v>
                </c:pt>
                <c:pt idx="8">
                  <c:v>LATAM</c:v>
                </c:pt>
              </c:strCache>
            </c:strRef>
          </c:cat>
          <c:val>
            <c:numRef>
              <c:f>Sheet1!$B$2:$B$10</c:f>
              <c:numCache>
                <c:formatCode>General</c:formatCode>
                <c:ptCount val="9"/>
                <c:pt idx="0" formatCode="0%">
                  <c:v>0.3</c:v>
                </c:pt>
                <c:pt idx="2" formatCode="0%">
                  <c:v>0.28999999999999998</c:v>
                </c:pt>
                <c:pt idx="3" formatCode="0%">
                  <c:v>0.36</c:v>
                </c:pt>
                <c:pt idx="4" formatCode="0%">
                  <c:v>0.31</c:v>
                </c:pt>
                <c:pt idx="5" formatCode="0%">
                  <c:v>0.28999999999999998</c:v>
                </c:pt>
                <c:pt idx="6" formatCode="0%">
                  <c:v>0.27</c:v>
                </c:pt>
                <c:pt idx="7" formatCode="0%">
                  <c:v>0.26</c:v>
                </c:pt>
                <c:pt idx="8" formatCode="0%">
                  <c:v>0.24</c:v>
                </c:pt>
              </c:numCache>
            </c:numRef>
          </c:val>
          <c:extLst>
            <c:ext xmlns:c16="http://schemas.microsoft.com/office/drawing/2014/chart" uri="{C3380CC4-5D6E-409C-BE32-E72D297353CC}">
              <c16:uniqueId val="{00000000-5C87-4534-981D-0B129B40E7D0}"/>
            </c:ext>
          </c:extLst>
        </c:ser>
        <c:dLbls>
          <c:showLegendKey val="0"/>
          <c:showVal val="0"/>
          <c:showCatName val="0"/>
          <c:showSerName val="0"/>
          <c:showPercent val="0"/>
          <c:showBubbleSize val="0"/>
        </c:dLbls>
        <c:gapWidth val="94"/>
        <c:axId val="-65865744"/>
        <c:axId val="-65863968"/>
      </c:barChart>
      <c:catAx>
        <c:axId val="-65865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63968"/>
        <c:crosses val="autoZero"/>
        <c:auto val="1"/>
        <c:lblAlgn val="ctr"/>
        <c:lblOffset val="0"/>
        <c:noMultiLvlLbl val="0"/>
      </c:catAx>
      <c:valAx>
        <c:axId val="-65863968"/>
        <c:scaling>
          <c:orientation val="minMax"/>
          <c:max val="1"/>
        </c:scaling>
        <c:delete val="1"/>
        <c:axPos val="t"/>
        <c:numFmt formatCode="0%" sourceLinked="1"/>
        <c:majorTickMark val="none"/>
        <c:minorTickMark val="none"/>
        <c:tickLblPos val="nextTo"/>
        <c:crossAx val="-65865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36350880668202E-2"/>
          <c:y val="3.5919540229885097E-2"/>
          <c:w val="0.88139928853232996"/>
          <c:h val="0.94731800766283503"/>
        </c:manualLayout>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D451-4D9E-A33C-68C9F4A90330}"/>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D451-4D9E-A33C-68C9F4A90330}"/>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D451-4D9E-A33C-68C9F4A90330}"/>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D451-4D9E-A33C-68C9F4A903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Sweden</c:v>
                </c:pt>
                <c:pt idx="3">
                  <c:v>Germany</c:v>
                </c:pt>
                <c:pt idx="4">
                  <c:v>India</c:v>
                </c:pt>
                <c:pt idx="5">
                  <c:v>Hong Kong (China)</c:v>
                </c:pt>
                <c:pt idx="6">
                  <c:v>Mexico</c:v>
                </c:pt>
                <c:pt idx="7">
                  <c:v>Italy</c:v>
                </c:pt>
                <c:pt idx="8">
                  <c:v>Egypt</c:v>
                </c:pt>
                <c:pt idx="9">
                  <c:v>South Korea</c:v>
                </c:pt>
                <c:pt idx="10">
                  <c:v>Australia</c:v>
                </c:pt>
                <c:pt idx="11">
                  <c:v>Brazil</c:v>
                </c:pt>
                <c:pt idx="12">
                  <c:v>United States</c:v>
                </c:pt>
                <c:pt idx="13">
                  <c:v>South Africa</c:v>
                </c:pt>
                <c:pt idx="14">
                  <c:v>Canada</c:v>
                </c:pt>
                <c:pt idx="15">
                  <c:v>Great Britain</c:v>
                </c:pt>
                <c:pt idx="16">
                  <c:v>China</c:v>
                </c:pt>
                <c:pt idx="17">
                  <c:v>France</c:v>
                </c:pt>
                <c:pt idx="18">
                  <c:v>Japan</c:v>
                </c:pt>
                <c:pt idx="19">
                  <c:v>Indonesia</c:v>
                </c:pt>
                <c:pt idx="20">
                  <c:v>Poland</c:v>
                </c:pt>
                <c:pt idx="21">
                  <c:v>Turkey</c:v>
                </c:pt>
              </c:strCache>
            </c:strRef>
          </c:cat>
          <c:val>
            <c:numRef>
              <c:f>Sheet1!$B$2:$B$23</c:f>
              <c:numCache>
                <c:formatCode>General</c:formatCode>
                <c:ptCount val="22"/>
                <c:pt idx="0" formatCode="0%">
                  <c:v>0.16</c:v>
                </c:pt>
                <c:pt idx="2" formatCode="0%">
                  <c:v>0.26</c:v>
                </c:pt>
                <c:pt idx="3" formatCode="0%">
                  <c:v>0.22</c:v>
                </c:pt>
                <c:pt idx="4" formatCode="0%">
                  <c:v>0.22</c:v>
                </c:pt>
                <c:pt idx="5" formatCode="0%">
                  <c:v>0.22</c:v>
                </c:pt>
                <c:pt idx="6" formatCode="0%">
                  <c:v>0.21</c:v>
                </c:pt>
                <c:pt idx="7" formatCode="0%">
                  <c:v>0.19</c:v>
                </c:pt>
                <c:pt idx="8" formatCode="0%">
                  <c:v>0.19</c:v>
                </c:pt>
                <c:pt idx="9" formatCode="0%">
                  <c:v>0.17</c:v>
                </c:pt>
                <c:pt idx="10" formatCode="0%">
                  <c:v>0.16</c:v>
                </c:pt>
                <c:pt idx="11" formatCode="0%">
                  <c:v>0.16</c:v>
                </c:pt>
                <c:pt idx="12" formatCode="0%">
                  <c:v>0.16</c:v>
                </c:pt>
                <c:pt idx="13" formatCode="0%">
                  <c:v>0.15</c:v>
                </c:pt>
                <c:pt idx="14" formatCode="0%">
                  <c:v>0.15</c:v>
                </c:pt>
                <c:pt idx="15" formatCode="0%">
                  <c:v>0.15</c:v>
                </c:pt>
                <c:pt idx="16" formatCode="0%">
                  <c:v>0.14000000000000001</c:v>
                </c:pt>
                <c:pt idx="17" formatCode="0%">
                  <c:v>0.14000000000000001</c:v>
                </c:pt>
                <c:pt idx="18" formatCode="0%">
                  <c:v>0.1</c:v>
                </c:pt>
                <c:pt idx="19" formatCode="0%">
                  <c:v>0.09</c:v>
                </c:pt>
                <c:pt idx="20" formatCode="0%">
                  <c:v>0.08</c:v>
                </c:pt>
                <c:pt idx="21" formatCode="0%">
                  <c:v>0.08</c:v>
                </c:pt>
              </c:numCache>
            </c:numRef>
          </c:val>
          <c:extLst>
            <c:ext xmlns:c16="http://schemas.microsoft.com/office/drawing/2014/chart" uri="{C3380CC4-5D6E-409C-BE32-E72D297353CC}">
              <c16:uniqueId val="{00000008-D451-4D9E-A33C-68C9F4A90330}"/>
            </c:ext>
          </c:extLst>
        </c:ser>
        <c:dLbls>
          <c:showLegendKey val="0"/>
          <c:showVal val="0"/>
          <c:showCatName val="0"/>
          <c:showSerName val="0"/>
          <c:showPercent val="0"/>
          <c:showBubbleSize val="0"/>
        </c:dLbls>
        <c:gapWidth val="115"/>
        <c:axId val="-63513200"/>
        <c:axId val="-63841984"/>
      </c:barChart>
      <c:catAx>
        <c:axId val="-6351320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841984"/>
        <c:crosses val="autoZero"/>
        <c:auto val="1"/>
        <c:lblAlgn val="ctr"/>
        <c:lblOffset val="0"/>
        <c:noMultiLvlLbl val="0"/>
      </c:catAx>
      <c:valAx>
        <c:axId val="-63841984"/>
        <c:scaling>
          <c:orientation val="minMax"/>
          <c:max val="1"/>
        </c:scaling>
        <c:delete val="1"/>
        <c:axPos val="t"/>
        <c:numFmt formatCode="0%" sourceLinked="1"/>
        <c:majorTickMark val="out"/>
        <c:minorTickMark val="none"/>
        <c:tickLblPos val="nextTo"/>
        <c:crossAx val="-6351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Europe</c:v>
                </c:pt>
                <c:pt idx="4">
                  <c:v>BIC</c:v>
                </c:pt>
                <c:pt idx="5">
                  <c:v>G-8 Countries</c:v>
                </c:pt>
                <c:pt idx="6">
                  <c:v>APAC</c:v>
                </c:pt>
                <c:pt idx="7">
                  <c:v>North America</c:v>
                </c:pt>
                <c:pt idx="8">
                  <c:v>Middle East/Africa</c:v>
                </c:pt>
              </c:strCache>
            </c:strRef>
          </c:cat>
          <c:val>
            <c:numRef>
              <c:f>Sheet1!$B$2:$B$10</c:f>
              <c:numCache>
                <c:formatCode>General</c:formatCode>
                <c:ptCount val="9"/>
                <c:pt idx="0" formatCode="0%">
                  <c:v>0.16</c:v>
                </c:pt>
                <c:pt idx="2" formatCode="0%">
                  <c:v>0.18</c:v>
                </c:pt>
                <c:pt idx="3" formatCode="0%">
                  <c:v>0.17</c:v>
                </c:pt>
                <c:pt idx="4" formatCode="0%">
                  <c:v>0.17</c:v>
                </c:pt>
                <c:pt idx="5" formatCode="0%">
                  <c:v>0.16</c:v>
                </c:pt>
                <c:pt idx="6" formatCode="0%">
                  <c:v>0.15</c:v>
                </c:pt>
                <c:pt idx="7" formatCode="0%">
                  <c:v>0.15</c:v>
                </c:pt>
                <c:pt idx="8" formatCode="0%">
                  <c:v>0.12</c:v>
                </c:pt>
              </c:numCache>
            </c:numRef>
          </c:val>
          <c:extLst>
            <c:ext xmlns:c16="http://schemas.microsoft.com/office/drawing/2014/chart" uri="{C3380CC4-5D6E-409C-BE32-E72D297353CC}">
              <c16:uniqueId val="{00000000-5C87-4534-981D-0B129B40E7D0}"/>
            </c:ext>
          </c:extLst>
        </c:ser>
        <c:dLbls>
          <c:showLegendKey val="0"/>
          <c:showVal val="0"/>
          <c:showCatName val="0"/>
          <c:showSerName val="0"/>
          <c:showPercent val="0"/>
          <c:showBubbleSize val="0"/>
        </c:dLbls>
        <c:gapWidth val="94"/>
        <c:axId val="-76589552"/>
        <c:axId val="-77817360"/>
      </c:barChart>
      <c:catAx>
        <c:axId val="-76589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817360"/>
        <c:crosses val="autoZero"/>
        <c:auto val="1"/>
        <c:lblAlgn val="ctr"/>
        <c:lblOffset val="0"/>
        <c:noMultiLvlLbl val="0"/>
      </c:catAx>
      <c:valAx>
        <c:axId val="-77817360"/>
        <c:scaling>
          <c:orientation val="minMax"/>
          <c:max val="1"/>
        </c:scaling>
        <c:delete val="1"/>
        <c:axPos val="t"/>
        <c:numFmt formatCode="0%" sourceLinked="1"/>
        <c:majorTickMark val="none"/>
        <c:minorTickMark val="none"/>
        <c:tickLblPos val="nextTo"/>
        <c:crossAx val="-76589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D451-4D9E-A33C-68C9F4A90330}"/>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D451-4D9E-A33C-68C9F4A90330}"/>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D451-4D9E-A33C-68C9F4A90330}"/>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D451-4D9E-A33C-68C9F4A903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United States</c:v>
                </c:pt>
                <c:pt idx="3">
                  <c:v>Egypt</c:v>
                </c:pt>
                <c:pt idx="4">
                  <c:v>Great Britain</c:v>
                </c:pt>
                <c:pt idx="5">
                  <c:v>Hong Kong (China)</c:v>
                </c:pt>
                <c:pt idx="6">
                  <c:v>Australia</c:v>
                </c:pt>
                <c:pt idx="7">
                  <c:v>Canada</c:v>
                </c:pt>
                <c:pt idx="8">
                  <c:v>India</c:v>
                </c:pt>
                <c:pt idx="9">
                  <c:v>Germany</c:v>
                </c:pt>
                <c:pt idx="10">
                  <c:v>South Africa</c:v>
                </c:pt>
                <c:pt idx="11">
                  <c:v>Indonesia</c:v>
                </c:pt>
                <c:pt idx="12">
                  <c:v>Poland</c:v>
                </c:pt>
                <c:pt idx="13">
                  <c:v>South Korea</c:v>
                </c:pt>
                <c:pt idx="14">
                  <c:v>Sweden</c:v>
                </c:pt>
                <c:pt idx="15">
                  <c:v>Turkey</c:v>
                </c:pt>
                <c:pt idx="16">
                  <c:v>France</c:v>
                </c:pt>
                <c:pt idx="17">
                  <c:v>Italy</c:v>
                </c:pt>
                <c:pt idx="18">
                  <c:v>Japan</c:v>
                </c:pt>
                <c:pt idx="19">
                  <c:v>China</c:v>
                </c:pt>
                <c:pt idx="20">
                  <c:v>Brazil</c:v>
                </c:pt>
                <c:pt idx="21">
                  <c:v>Mexico</c:v>
                </c:pt>
              </c:strCache>
            </c:strRef>
          </c:cat>
          <c:val>
            <c:numRef>
              <c:f>Sheet1!$B$2:$B$23</c:f>
              <c:numCache>
                <c:formatCode>General</c:formatCode>
                <c:ptCount val="22"/>
                <c:pt idx="0" formatCode="0%">
                  <c:v>0.3</c:v>
                </c:pt>
                <c:pt idx="2" formatCode="0%">
                  <c:v>0.43</c:v>
                </c:pt>
                <c:pt idx="3" formatCode="0%">
                  <c:v>0.41</c:v>
                </c:pt>
                <c:pt idx="4" formatCode="0%">
                  <c:v>0.4</c:v>
                </c:pt>
                <c:pt idx="5" formatCode="0%">
                  <c:v>0.4</c:v>
                </c:pt>
                <c:pt idx="6" formatCode="0%">
                  <c:v>0.38</c:v>
                </c:pt>
                <c:pt idx="7" formatCode="0%">
                  <c:v>0.37</c:v>
                </c:pt>
                <c:pt idx="8" formatCode="0%">
                  <c:v>0.37</c:v>
                </c:pt>
                <c:pt idx="9" formatCode="0%">
                  <c:v>0.35</c:v>
                </c:pt>
                <c:pt idx="10" formatCode="0%">
                  <c:v>0.34</c:v>
                </c:pt>
                <c:pt idx="11" formatCode="0%">
                  <c:v>0.32</c:v>
                </c:pt>
                <c:pt idx="12" formatCode="0%">
                  <c:v>0.31</c:v>
                </c:pt>
                <c:pt idx="13" formatCode="0%">
                  <c:v>0.31</c:v>
                </c:pt>
                <c:pt idx="14" formatCode="0%">
                  <c:v>0.28999999999999998</c:v>
                </c:pt>
                <c:pt idx="15" formatCode="0%">
                  <c:v>0.26</c:v>
                </c:pt>
                <c:pt idx="16" formatCode="0%">
                  <c:v>0.25</c:v>
                </c:pt>
                <c:pt idx="17" formatCode="0%">
                  <c:v>0.24</c:v>
                </c:pt>
                <c:pt idx="18" formatCode="0%">
                  <c:v>0.23</c:v>
                </c:pt>
                <c:pt idx="19" formatCode="0%">
                  <c:v>0.22</c:v>
                </c:pt>
                <c:pt idx="20" formatCode="0%">
                  <c:v>0.12</c:v>
                </c:pt>
                <c:pt idx="21" formatCode="0%">
                  <c:v>0.09</c:v>
                </c:pt>
              </c:numCache>
            </c:numRef>
          </c:val>
          <c:extLst>
            <c:ext xmlns:c16="http://schemas.microsoft.com/office/drawing/2014/chart" uri="{C3380CC4-5D6E-409C-BE32-E72D297353CC}">
              <c16:uniqueId val="{00000008-D451-4D9E-A33C-68C9F4A90330}"/>
            </c:ext>
          </c:extLst>
        </c:ser>
        <c:dLbls>
          <c:showLegendKey val="0"/>
          <c:showVal val="0"/>
          <c:showCatName val="0"/>
          <c:showSerName val="0"/>
          <c:showPercent val="0"/>
          <c:showBubbleSize val="0"/>
        </c:dLbls>
        <c:gapWidth val="115"/>
        <c:axId val="-78055312"/>
        <c:axId val="-78052992"/>
      </c:barChart>
      <c:catAx>
        <c:axId val="-7805531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052992"/>
        <c:crosses val="autoZero"/>
        <c:auto val="1"/>
        <c:lblAlgn val="ctr"/>
        <c:lblOffset val="0"/>
        <c:noMultiLvlLbl val="0"/>
      </c:catAx>
      <c:valAx>
        <c:axId val="-78052992"/>
        <c:scaling>
          <c:orientation val="minMax"/>
          <c:max val="1"/>
        </c:scaling>
        <c:delete val="1"/>
        <c:axPos val="t"/>
        <c:numFmt formatCode="0%" sourceLinked="1"/>
        <c:majorTickMark val="out"/>
        <c:minorTickMark val="none"/>
        <c:tickLblPos val="nextTo"/>
        <c:crossAx val="-78055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Tunisia</c:v>
                </c:pt>
                <c:pt idx="6">
                  <c:v>Egypt</c:v>
                </c:pt>
                <c:pt idx="7">
                  <c:v>Nigeria</c:v>
                </c:pt>
                <c:pt idx="8">
                  <c:v>Brazil</c:v>
                </c:pt>
                <c:pt idx="9">
                  <c:v>India</c:v>
                </c:pt>
                <c:pt idx="10">
                  <c:v>South Africa</c:v>
                </c:pt>
                <c:pt idx="11">
                  <c:v>Mexico</c:v>
                </c:pt>
                <c:pt idx="12">
                  <c:v>China</c:v>
                </c:pt>
                <c:pt idx="13">
                  <c:v>Turkey</c:v>
                </c:pt>
                <c:pt idx="14">
                  <c:v>Hong Kong (China)</c:v>
                </c:pt>
                <c:pt idx="15">
                  <c:v>Italy</c:v>
                </c:pt>
                <c:pt idx="16">
                  <c:v>Canada</c:v>
                </c:pt>
                <c:pt idx="17">
                  <c:v>Poland</c:v>
                </c:pt>
                <c:pt idx="18">
                  <c:v>Sweden</c:v>
                </c:pt>
                <c:pt idx="19">
                  <c:v>South Korea</c:v>
                </c:pt>
                <c:pt idx="20">
                  <c:v>Australia</c:v>
                </c:pt>
                <c:pt idx="21">
                  <c:v>France</c:v>
                </c:pt>
                <c:pt idx="22">
                  <c:v>US</c:v>
                </c:pt>
                <c:pt idx="23">
                  <c:v>Germany</c:v>
                </c:pt>
                <c:pt idx="24">
                  <c:v>Great Britain</c:v>
                </c:pt>
                <c:pt idx="25">
                  <c:v>Japan</c:v>
                </c:pt>
              </c:strCache>
            </c:strRef>
          </c:cat>
          <c:val>
            <c:numRef>
              <c:f>Sheet1!$B$2:$B$27</c:f>
              <c:numCache>
                <c:formatCode>General</c:formatCode>
                <c:ptCount val="26"/>
                <c:pt idx="0" formatCode="0%">
                  <c:v>0.4</c:v>
                </c:pt>
                <c:pt idx="2" formatCode="0%">
                  <c:v>0.75</c:v>
                </c:pt>
                <c:pt idx="3" formatCode="0%">
                  <c:v>0.66</c:v>
                </c:pt>
                <c:pt idx="4" formatCode="0%">
                  <c:v>0.65</c:v>
                </c:pt>
                <c:pt idx="5" formatCode="0%">
                  <c:v>0.57999999999999996</c:v>
                </c:pt>
                <c:pt idx="6" formatCode="0%">
                  <c:v>0.56999999999999995</c:v>
                </c:pt>
                <c:pt idx="7" formatCode="0%">
                  <c:v>0.56000000000000005</c:v>
                </c:pt>
                <c:pt idx="8" formatCode="0%">
                  <c:v>0.55000000000000004</c:v>
                </c:pt>
                <c:pt idx="9" formatCode="0%">
                  <c:v>0.55000000000000004</c:v>
                </c:pt>
                <c:pt idx="10" formatCode="0%">
                  <c:v>0.52</c:v>
                </c:pt>
                <c:pt idx="11" formatCode="0%">
                  <c:v>0.5</c:v>
                </c:pt>
                <c:pt idx="12" formatCode="0%">
                  <c:v>0.4</c:v>
                </c:pt>
                <c:pt idx="13" formatCode="0%">
                  <c:v>0.39</c:v>
                </c:pt>
                <c:pt idx="14" formatCode="0%">
                  <c:v>0.34</c:v>
                </c:pt>
                <c:pt idx="15" formatCode="0%">
                  <c:v>0.32</c:v>
                </c:pt>
                <c:pt idx="16" formatCode="0%">
                  <c:v>0.28999999999999998</c:v>
                </c:pt>
                <c:pt idx="17" formatCode="0%">
                  <c:v>0.28000000000000003</c:v>
                </c:pt>
                <c:pt idx="18" formatCode="0%">
                  <c:v>0.27</c:v>
                </c:pt>
                <c:pt idx="19" formatCode="0%">
                  <c:v>0.26</c:v>
                </c:pt>
                <c:pt idx="20" formatCode="0%">
                  <c:v>0.26</c:v>
                </c:pt>
                <c:pt idx="21" formatCode="0%">
                  <c:v>0.26</c:v>
                </c:pt>
                <c:pt idx="22" formatCode="0%">
                  <c:v>0.26</c:v>
                </c:pt>
                <c:pt idx="23" formatCode="0%">
                  <c:v>0.22</c:v>
                </c:pt>
                <c:pt idx="24" formatCode="0%">
                  <c:v>0.2</c:v>
                </c:pt>
                <c:pt idx="25" formatCode="0%">
                  <c:v>0.13</c:v>
                </c:pt>
              </c:numCache>
            </c:numRef>
          </c:val>
          <c:extLst>
            <c:ext xmlns:c16="http://schemas.microsoft.com/office/drawing/2014/chart" uri="{C3380CC4-5D6E-409C-BE32-E72D297353CC}">
              <c16:uniqueId val="{00000000-F850-4821-A3C4-4FE21397FADD}"/>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Tunisia</c:v>
                </c:pt>
                <c:pt idx="6">
                  <c:v>Egypt</c:v>
                </c:pt>
                <c:pt idx="7">
                  <c:v>Nigeria</c:v>
                </c:pt>
                <c:pt idx="8">
                  <c:v>Brazil</c:v>
                </c:pt>
                <c:pt idx="9">
                  <c:v>India</c:v>
                </c:pt>
                <c:pt idx="10">
                  <c:v>South Africa</c:v>
                </c:pt>
                <c:pt idx="11">
                  <c:v>Mexico</c:v>
                </c:pt>
                <c:pt idx="12">
                  <c:v>China</c:v>
                </c:pt>
                <c:pt idx="13">
                  <c:v>Turkey</c:v>
                </c:pt>
                <c:pt idx="14">
                  <c:v>Hong Kong (China)</c:v>
                </c:pt>
                <c:pt idx="15">
                  <c:v>Italy</c:v>
                </c:pt>
                <c:pt idx="16">
                  <c:v>Canada</c:v>
                </c:pt>
                <c:pt idx="17">
                  <c:v>Poland</c:v>
                </c:pt>
                <c:pt idx="18">
                  <c:v>Sweden</c:v>
                </c:pt>
                <c:pt idx="19">
                  <c:v>South Korea</c:v>
                </c:pt>
                <c:pt idx="20">
                  <c:v>Australia</c:v>
                </c:pt>
                <c:pt idx="21">
                  <c:v>France</c:v>
                </c:pt>
                <c:pt idx="22">
                  <c:v>US</c:v>
                </c:pt>
                <c:pt idx="23">
                  <c:v>Germany</c:v>
                </c:pt>
                <c:pt idx="24">
                  <c:v>Great Britain</c:v>
                </c:pt>
                <c:pt idx="25">
                  <c:v>Japan</c:v>
                </c:pt>
              </c:strCache>
            </c:strRef>
          </c:cat>
          <c:val>
            <c:numRef>
              <c:f>Sheet1!$C$2:$C$27</c:f>
              <c:numCache>
                <c:formatCode>General</c:formatCode>
                <c:ptCount val="26"/>
                <c:pt idx="0" formatCode="0%">
                  <c:v>0.5</c:v>
                </c:pt>
                <c:pt idx="2" formatCode="0%">
                  <c:v>0.16</c:v>
                </c:pt>
                <c:pt idx="3" formatCode="0%">
                  <c:v>0.28000000000000003</c:v>
                </c:pt>
                <c:pt idx="4" formatCode="0%">
                  <c:v>0.26</c:v>
                </c:pt>
                <c:pt idx="5" formatCode="0%">
                  <c:v>0.28000000000000003</c:v>
                </c:pt>
                <c:pt idx="6" formatCode="0%">
                  <c:v>0.35</c:v>
                </c:pt>
                <c:pt idx="7" formatCode="0%">
                  <c:v>0.35</c:v>
                </c:pt>
                <c:pt idx="8" formatCode="0%">
                  <c:v>0.32</c:v>
                </c:pt>
                <c:pt idx="9" formatCode="0%">
                  <c:v>0.31</c:v>
                </c:pt>
                <c:pt idx="10" formatCode="0%">
                  <c:v>0.37</c:v>
                </c:pt>
                <c:pt idx="11" formatCode="0%">
                  <c:v>0.39</c:v>
                </c:pt>
                <c:pt idx="12" formatCode="0%">
                  <c:v>0.47</c:v>
                </c:pt>
                <c:pt idx="13" formatCode="0%">
                  <c:v>0.41</c:v>
                </c:pt>
                <c:pt idx="14" formatCode="0%">
                  <c:v>0.55000000000000004</c:v>
                </c:pt>
                <c:pt idx="15" formatCode="0%">
                  <c:v>0.62</c:v>
                </c:pt>
                <c:pt idx="16" formatCode="0%">
                  <c:v>0.65</c:v>
                </c:pt>
                <c:pt idx="17" formatCode="0%">
                  <c:v>0.65</c:v>
                </c:pt>
                <c:pt idx="18" formatCode="0%">
                  <c:v>0.65</c:v>
                </c:pt>
                <c:pt idx="19" formatCode="0%">
                  <c:v>0.61</c:v>
                </c:pt>
                <c:pt idx="20" formatCode="0%">
                  <c:v>0.65</c:v>
                </c:pt>
                <c:pt idx="21" formatCode="0%">
                  <c:v>0.63</c:v>
                </c:pt>
                <c:pt idx="22" formatCode="0%">
                  <c:v>0.62</c:v>
                </c:pt>
                <c:pt idx="23" formatCode="0%">
                  <c:v>0.68</c:v>
                </c:pt>
                <c:pt idx="24" formatCode="0%">
                  <c:v>0.73</c:v>
                </c:pt>
                <c:pt idx="25" formatCode="0%">
                  <c:v>0.81</c:v>
                </c:pt>
              </c:numCache>
            </c:numRef>
          </c:val>
          <c:extLst>
            <c:ext xmlns:c16="http://schemas.microsoft.com/office/drawing/2014/chart" uri="{C3380CC4-5D6E-409C-BE32-E72D297353CC}">
              <c16:uniqueId val="{00000001-F850-4821-A3C4-4FE21397FADD}"/>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Tunisia</c:v>
                </c:pt>
                <c:pt idx="6">
                  <c:v>Egypt</c:v>
                </c:pt>
                <c:pt idx="7">
                  <c:v>Nigeria</c:v>
                </c:pt>
                <c:pt idx="8">
                  <c:v>Brazil</c:v>
                </c:pt>
                <c:pt idx="9">
                  <c:v>India</c:v>
                </c:pt>
                <c:pt idx="10">
                  <c:v>South Africa</c:v>
                </c:pt>
                <c:pt idx="11">
                  <c:v>Mexico</c:v>
                </c:pt>
                <c:pt idx="12">
                  <c:v>China</c:v>
                </c:pt>
                <c:pt idx="13">
                  <c:v>Turkey</c:v>
                </c:pt>
                <c:pt idx="14">
                  <c:v>Hong Kong (China)</c:v>
                </c:pt>
                <c:pt idx="15">
                  <c:v>Italy</c:v>
                </c:pt>
                <c:pt idx="16">
                  <c:v>Canada</c:v>
                </c:pt>
                <c:pt idx="17">
                  <c:v>Poland</c:v>
                </c:pt>
                <c:pt idx="18">
                  <c:v>Sweden</c:v>
                </c:pt>
                <c:pt idx="19">
                  <c:v>South Korea</c:v>
                </c:pt>
                <c:pt idx="20">
                  <c:v>Australia</c:v>
                </c:pt>
                <c:pt idx="21">
                  <c:v>France</c:v>
                </c:pt>
                <c:pt idx="22">
                  <c:v>US</c:v>
                </c:pt>
                <c:pt idx="23">
                  <c:v>Germany</c:v>
                </c:pt>
                <c:pt idx="24">
                  <c:v>Great Britain</c:v>
                </c:pt>
                <c:pt idx="25">
                  <c:v>Japan</c:v>
                </c:pt>
              </c:strCache>
            </c:strRef>
          </c:cat>
          <c:val>
            <c:numRef>
              <c:f>Sheet1!$D$2:$D$27</c:f>
              <c:numCache>
                <c:formatCode>General</c:formatCode>
                <c:ptCount val="26"/>
                <c:pt idx="0" formatCode="0%">
                  <c:v>0.1</c:v>
                </c:pt>
                <c:pt idx="2" formatCode="0%">
                  <c:v>0.08</c:v>
                </c:pt>
                <c:pt idx="3" formatCode="0%">
                  <c:v>0.04</c:v>
                </c:pt>
                <c:pt idx="4" formatCode="0%">
                  <c:v>0.09</c:v>
                </c:pt>
                <c:pt idx="5" formatCode="0%">
                  <c:v>0.14000000000000001</c:v>
                </c:pt>
                <c:pt idx="6" formatCode="0%">
                  <c:v>0.08</c:v>
                </c:pt>
                <c:pt idx="7" formatCode="0%">
                  <c:v>0.09</c:v>
                </c:pt>
                <c:pt idx="8" formatCode="0%">
                  <c:v>0.13</c:v>
                </c:pt>
                <c:pt idx="9" formatCode="0%">
                  <c:v>0.14000000000000001</c:v>
                </c:pt>
                <c:pt idx="10" formatCode="0%">
                  <c:v>0.11</c:v>
                </c:pt>
                <c:pt idx="11" formatCode="0%">
                  <c:v>0.11</c:v>
                </c:pt>
                <c:pt idx="12" formatCode="0%">
                  <c:v>0.12</c:v>
                </c:pt>
                <c:pt idx="13" formatCode="0%">
                  <c:v>0.21</c:v>
                </c:pt>
                <c:pt idx="14" formatCode="0%">
                  <c:v>0.1</c:v>
                </c:pt>
                <c:pt idx="15" formatCode="0%">
                  <c:v>0.06</c:v>
                </c:pt>
                <c:pt idx="16" formatCode="0%">
                  <c:v>7.0000000000000007E-2</c:v>
                </c:pt>
                <c:pt idx="17" formatCode="0%">
                  <c:v>0.08</c:v>
                </c:pt>
                <c:pt idx="18" formatCode="0%">
                  <c:v>0.08</c:v>
                </c:pt>
                <c:pt idx="19" formatCode="0%">
                  <c:v>0.13</c:v>
                </c:pt>
                <c:pt idx="20" formatCode="0%">
                  <c:v>0.09</c:v>
                </c:pt>
                <c:pt idx="21" formatCode="0%">
                  <c:v>0.1</c:v>
                </c:pt>
                <c:pt idx="22" formatCode="0%">
                  <c:v>0.12</c:v>
                </c:pt>
                <c:pt idx="23" formatCode="0%">
                  <c:v>0.09</c:v>
                </c:pt>
                <c:pt idx="24" formatCode="0%">
                  <c:v>7.0000000000000007E-2</c:v>
                </c:pt>
                <c:pt idx="25" formatCode="0%">
                  <c:v>0.06</c:v>
                </c:pt>
              </c:numCache>
            </c:numRef>
          </c:val>
          <c:extLst>
            <c:ext xmlns:c16="http://schemas.microsoft.com/office/drawing/2014/chart" uri="{C3380CC4-5D6E-409C-BE32-E72D297353CC}">
              <c16:uniqueId val="{00000002-F850-4821-A3C4-4FE21397FADD}"/>
            </c:ext>
          </c:extLst>
        </c:ser>
        <c:dLbls>
          <c:showLegendKey val="0"/>
          <c:showVal val="0"/>
          <c:showCatName val="0"/>
          <c:showSerName val="0"/>
          <c:showPercent val="0"/>
          <c:showBubbleSize val="0"/>
        </c:dLbls>
        <c:gapWidth val="40"/>
        <c:overlap val="100"/>
        <c:axId val="-80425728"/>
        <c:axId val="-80423440"/>
      </c:barChart>
      <c:catAx>
        <c:axId val="-8042572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423440"/>
        <c:crosses val="autoZero"/>
        <c:auto val="1"/>
        <c:lblAlgn val="ctr"/>
        <c:lblOffset val="0"/>
        <c:noMultiLvlLbl val="0"/>
      </c:catAx>
      <c:valAx>
        <c:axId val="-80423440"/>
        <c:scaling>
          <c:orientation val="minMax"/>
          <c:max val="1"/>
        </c:scaling>
        <c:delete val="1"/>
        <c:axPos val="t"/>
        <c:numFmt formatCode="0%" sourceLinked="1"/>
        <c:majorTickMark val="none"/>
        <c:minorTickMark val="none"/>
        <c:tickLblPos val="nextTo"/>
        <c:crossAx val="-80425728"/>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Middle East/Africa</c:v>
                </c:pt>
                <c:pt idx="5">
                  <c:v>Europe</c:v>
                </c:pt>
                <c:pt idx="6">
                  <c:v>APAC</c:v>
                </c:pt>
                <c:pt idx="7">
                  <c:v>BIC</c:v>
                </c:pt>
                <c:pt idx="8">
                  <c:v>LATAM</c:v>
                </c:pt>
              </c:strCache>
            </c:strRef>
          </c:cat>
          <c:val>
            <c:numRef>
              <c:f>Sheet1!$B$2:$B$10</c:f>
              <c:numCache>
                <c:formatCode>General</c:formatCode>
                <c:ptCount val="9"/>
                <c:pt idx="0" formatCode="0%">
                  <c:v>0.3</c:v>
                </c:pt>
                <c:pt idx="2" formatCode="0%">
                  <c:v>0.4</c:v>
                </c:pt>
                <c:pt idx="3" formatCode="0%">
                  <c:v>0.32</c:v>
                </c:pt>
                <c:pt idx="4" formatCode="0%">
                  <c:v>0.32</c:v>
                </c:pt>
                <c:pt idx="5" formatCode="0%">
                  <c:v>0.31</c:v>
                </c:pt>
                <c:pt idx="6" formatCode="0%">
                  <c:v>0.31</c:v>
                </c:pt>
                <c:pt idx="7" formatCode="0%">
                  <c:v>0.21</c:v>
                </c:pt>
                <c:pt idx="8" formatCode="0%">
                  <c:v>0.1</c:v>
                </c:pt>
              </c:numCache>
            </c:numRef>
          </c:val>
          <c:extLst>
            <c:ext xmlns:c16="http://schemas.microsoft.com/office/drawing/2014/chart" uri="{C3380CC4-5D6E-409C-BE32-E72D297353CC}">
              <c16:uniqueId val="{00000000-5C87-4534-981D-0B129B40E7D0}"/>
            </c:ext>
          </c:extLst>
        </c:ser>
        <c:dLbls>
          <c:showLegendKey val="0"/>
          <c:showVal val="0"/>
          <c:showCatName val="0"/>
          <c:showSerName val="0"/>
          <c:showPercent val="0"/>
          <c:showBubbleSize val="0"/>
        </c:dLbls>
        <c:gapWidth val="94"/>
        <c:axId val="-58746016"/>
        <c:axId val="-58744240"/>
      </c:barChart>
      <c:catAx>
        <c:axId val="-58746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44240"/>
        <c:crosses val="autoZero"/>
        <c:auto val="1"/>
        <c:lblAlgn val="ctr"/>
        <c:lblOffset val="0"/>
        <c:noMultiLvlLbl val="0"/>
      </c:catAx>
      <c:valAx>
        <c:axId val="-58744240"/>
        <c:scaling>
          <c:orientation val="minMax"/>
          <c:max val="1"/>
        </c:scaling>
        <c:delete val="1"/>
        <c:axPos val="t"/>
        <c:numFmt formatCode="0%" sourceLinked="1"/>
        <c:majorTickMark val="none"/>
        <c:minorTickMark val="none"/>
        <c:tickLblPos val="nextTo"/>
        <c:crossAx val="-58746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D451-4D9E-A33C-68C9F4A90330}"/>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D451-4D9E-A33C-68C9F4A90330}"/>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D451-4D9E-A33C-68C9F4A90330}"/>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D451-4D9E-A33C-68C9F4A903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Brazil</c:v>
                </c:pt>
                <c:pt idx="3">
                  <c:v>China</c:v>
                </c:pt>
                <c:pt idx="4">
                  <c:v>Germany</c:v>
                </c:pt>
                <c:pt idx="5">
                  <c:v>Turkey</c:v>
                </c:pt>
                <c:pt idx="6">
                  <c:v>Indonesia</c:v>
                </c:pt>
                <c:pt idx="7">
                  <c:v>Japan</c:v>
                </c:pt>
                <c:pt idx="8">
                  <c:v>Poland</c:v>
                </c:pt>
                <c:pt idx="9">
                  <c:v>Sweden</c:v>
                </c:pt>
                <c:pt idx="10">
                  <c:v>United States</c:v>
                </c:pt>
                <c:pt idx="11">
                  <c:v>Egypt</c:v>
                </c:pt>
                <c:pt idx="12">
                  <c:v>South Africa</c:v>
                </c:pt>
                <c:pt idx="13">
                  <c:v>India</c:v>
                </c:pt>
                <c:pt idx="14">
                  <c:v>Italy</c:v>
                </c:pt>
                <c:pt idx="15">
                  <c:v>Mexico</c:v>
                </c:pt>
                <c:pt idx="16">
                  <c:v>Canada</c:v>
                </c:pt>
                <c:pt idx="17">
                  <c:v>France</c:v>
                </c:pt>
                <c:pt idx="18">
                  <c:v>Great Britain</c:v>
                </c:pt>
                <c:pt idx="19">
                  <c:v>Hong Kong (China)</c:v>
                </c:pt>
                <c:pt idx="20">
                  <c:v>Australia</c:v>
                </c:pt>
                <c:pt idx="21">
                  <c:v>South Korea</c:v>
                </c:pt>
              </c:strCache>
            </c:strRef>
          </c:cat>
          <c:val>
            <c:numRef>
              <c:f>Sheet1!$B$2:$B$23</c:f>
              <c:numCache>
                <c:formatCode>General</c:formatCode>
                <c:ptCount val="22"/>
                <c:pt idx="0" formatCode="0%">
                  <c:v>7.0000000000000007E-2</c:v>
                </c:pt>
                <c:pt idx="2" formatCode="0%">
                  <c:v>0.12</c:v>
                </c:pt>
                <c:pt idx="3" formatCode="0%">
                  <c:v>0.11</c:v>
                </c:pt>
                <c:pt idx="4" formatCode="0%">
                  <c:v>0.11</c:v>
                </c:pt>
                <c:pt idx="5" formatCode="0%">
                  <c:v>0.1</c:v>
                </c:pt>
                <c:pt idx="6" formatCode="0%">
                  <c:v>0.09</c:v>
                </c:pt>
                <c:pt idx="7" formatCode="0%">
                  <c:v>0.08</c:v>
                </c:pt>
                <c:pt idx="8" formatCode="0%">
                  <c:v>7.0000000000000007E-2</c:v>
                </c:pt>
                <c:pt idx="9" formatCode="0%">
                  <c:v>7.0000000000000007E-2</c:v>
                </c:pt>
                <c:pt idx="10" formatCode="0%">
                  <c:v>7.0000000000000007E-2</c:v>
                </c:pt>
                <c:pt idx="11" formatCode="0%">
                  <c:v>7.0000000000000007E-2</c:v>
                </c:pt>
                <c:pt idx="12" formatCode="0%">
                  <c:v>0.06</c:v>
                </c:pt>
                <c:pt idx="13" formatCode="0%">
                  <c:v>0.06</c:v>
                </c:pt>
                <c:pt idx="14" formatCode="0%">
                  <c:v>0.06</c:v>
                </c:pt>
                <c:pt idx="15" formatCode="0%">
                  <c:v>0.05</c:v>
                </c:pt>
                <c:pt idx="16" formatCode="0%">
                  <c:v>0.05</c:v>
                </c:pt>
                <c:pt idx="17" formatCode="0%">
                  <c:v>0.05</c:v>
                </c:pt>
                <c:pt idx="18" formatCode="0%">
                  <c:v>0.05</c:v>
                </c:pt>
                <c:pt idx="19" formatCode="0%">
                  <c:v>0.05</c:v>
                </c:pt>
                <c:pt idx="20" formatCode="0%">
                  <c:v>0.04</c:v>
                </c:pt>
                <c:pt idx="21" formatCode="0%">
                  <c:v>0.02</c:v>
                </c:pt>
              </c:numCache>
            </c:numRef>
          </c:val>
          <c:extLst>
            <c:ext xmlns:c16="http://schemas.microsoft.com/office/drawing/2014/chart" uri="{C3380CC4-5D6E-409C-BE32-E72D297353CC}">
              <c16:uniqueId val="{00000008-D451-4D9E-A33C-68C9F4A90330}"/>
            </c:ext>
          </c:extLst>
        </c:ser>
        <c:dLbls>
          <c:showLegendKey val="0"/>
          <c:showVal val="0"/>
          <c:showCatName val="0"/>
          <c:showSerName val="0"/>
          <c:showPercent val="0"/>
          <c:showBubbleSize val="0"/>
        </c:dLbls>
        <c:gapWidth val="115"/>
        <c:axId val="-58758992"/>
        <c:axId val="-58755312"/>
      </c:barChart>
      <c:catAx>
        <c:axId val="-5875899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55312"/>
        <c:crosses val="autoZero"/>
        <c:auto val="1"/>
        <c:lblAlgn val="ctr"/>
        <c:lblOffset val="0"/>
        <c:noMultiLvlLbl val="0"/>
      </c:catAx>
      <c:valAx>
        <c:axId val="-58755312"/>
        <c:scaling>
          <c:orientation val="minMax"/>
          <c:max val="1"/>
        </c:scaling>
        <c:delete val="1"/>
        <c:axPos val="t"/>
        <c:numFmt formatCode="0%" sourceLinked="1"/>
        <c:majorTickMark val="out"/>
        <c:minorTickMark val="none"/>
        <c:tickLblPos val="nextTo"/>
        <c:crossAx val="-5875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Europe</c:v>
                </c:pt>
                <c:pt idx="6">
                  <c:v>G-8 Countries</c:v>
                </c:pt>
                <c:pt idx="7">
                  <c:v>North America</c:v>
                </c:pt>
                <c:pt idx="8">
                  <c:v>APAC</c:v>
                </c:pt>
              </c:strCache>
            </c:strRef>
          </c:cat>
          <c:val>
            <c:numRef>
              <c:f>Sheet1!$B$2:$B$10</c:f>
              <c:numCache>
                <c:formatCode>General</c:formatCode>
                <c:ptCount val="9"/>
                <c:pt idx="0" formatCode="0%">
                  <c:v>7.0000000000000007E-2</c:v>
                </c:pt>
                <c:pt idx="2" formatCode="0%">
                  <c:v>0.1</c:v>
                </c:pt>
                <c:pt idx="3" formatCode="0%">
                  <c:v>0.09</c:v>
                </c:pt>
                <c:pt idx="4" formatCode="0%">
                  <c:v>0.08</c:v>
                </c:pt>
                <c:pt idx="5" formatCode="0%">
                  <c:v>7.0000000000000007E-2</c:v>
                </c:pt>
                <c:pt idx="6" formatCode="0%">
                  <c:v>7.0000000000000007E-2</c:v>
                </c:pt>
                <c:pt idx="7" formatCode="0%">
                  <c:v>0.06</c:v>
                </c:pt>
                <c:pt idx="8" formatCode="0%">
                  <c:v>0.06</c:v>
                </c:pt>
              </c:numCache>
            </c:numRef>
          </c:val>
          <c:extLst>
            <c:ext xmlns:c16="http://schemas.microsoft.com/office/drawing/2014/chart" uri="{C3380CC4-5D6E-409C-BE32-E72D297353CC}">
              <c16:uniqueId val="{00000000-5C87-4534-981D-0B129B40E7D0}"/>
            </c:ext>
          </c:extLst>
        </c:ser>
        <c:dLbls>
          <c:showLegendKey val="0"/>
          <c:showVal val="0"/>
          <c:showCatName val="0"/>
          <c:showSerName val="0"/>
          <c:showPercent val="0"/>
          <c:showBubbleSize val="0"/>
        </c:dLbls>
        <c:gapWidth val="94"/>
        <c:axId val="-62576784"/>
        <c:axId val="-62574464"/>
      </c:barChart>
      <c:catAx>
        <c:axId val="-62576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74464"/>
        <c:crosses val="autoZero"/>
        <c:auto val="1"/>
        <c:lblAlgn val="ctr"/>
        <c:lblOffset val="0"/>
        <c:noMultiLvlLbl val="0"/>
      </c:catAx>
      <c:valAx>
        <c:axId val="-62574464"/>
        <c:scaling>
          <c:orientation val="minMax"/>
          <c:max val="1"/>
        </c:scaling>
        <c:delete val="1"/>
        <c:axPos val="t"/>
        <c:numFmt formatCode="0%" sourceLinked="1"/>
        <c:majorTickMark val="none"/>
        <c:minorTickMark val="none"/>
        <c:tickLblPos val="nextTo"/>
        <c:crossAx val="-6257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7456070109897"/>
          <c:y val="3.3212560386473397E-2"/>
          <c:w val="0.40234359226731298"/>
          <c:h val="0.93357487922705296"/>
        </c:manualLayout>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Pt>
            <c:idx val="5"/>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1-A3C5-49D0-87D5-77386B5BD0C7}"/>
              </c:ext>
            </c:extLst>
          </c:dPt>
          <c:dPt>
            <c:idx val="6"/>
            <c:invertIfNegative val="0"/>
            <c:bubble3D val="0"/>
            <c:spPr>
              <a:solidFill>
                <a:schemeClr val="bg2"/>
              </a:solidFill>
              <a:ln>
                <a:solidFill>
                  <a:schemeClr val="bg1"/>
                </a:solidFill>
              </a:ln>
              <a:effectLst/>
            </c:spPr>
            <c:extLst>
              <c:ext xmlns:c16="http://schemas.microsoft.com/office/drawing/2014/chart" uri="{C3380CC4-5D6E-409C-BE32-E72D297353CC}">
                <c16:uniqueId val="{00000004-1CFF-4F17-865A-36C7A72E9713}"/>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0-EA1F-4CDA-8B76-69FC8AA2227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Corporations should think about the social and economic consequences when designing new technologies</c:v>
                </c:pt>
                <c:pt idx="1">
                  <c:v>Governments should provide training programs to help those who are put out of work due to technological changes</c:v>
                </c:pt>
                <c:pt idx="2">
                  <c:v>Individuals should better educate themselves to deal with the effects of technological change</c:v>
                </c:pt>
                <c:pt idx="3">
                  <c:v>Governments should provide everyone in society with a minimum guaranteed income in order to cope with the effects of rapid technological change on employment</c:v>
                </c:pt>
                <c:pt idx="4">
                  <c:v>Governments should regulate technology to slow its development</c:v>
                </c:pt>
                <c:pt idx="5">
                  <c:v>Other</c:v>
                </c:pt>
                <c:pt idx="6">
                  <c:v>None of the above</c:v>
                </c:pt>
              </c:strCache>
            </c:strRef>
          </c:cat>
          <c:val>
            <c:numRef>
              <c:f>Sheet1!$B$2:$B$8</c:f>
              <c:numCache>
                <c:formatCode>0%</c:formatCode>
                <c:ptCount val="7"/>
                <c:pt idx="0">
                  <c:v>0.39</c:v>
                </c:pt>
                <c:pt idx="1">
                  <c:v>0.37</c:v>
                </c:pt>
                <c:pt idx="2">
                  <c:v>0.31</c:v>
                </c:pt>
                <c:pt idx="3">
                  <c:v>0.31</c:v>
                </c:pt>
                <c:pt idx="4">
                  <c:v>0.1</c:v>
                </c:pt>
                <c:pt idx="5">
                  <c:v>0.06</c:v>
                </c:pt>
                <c:pt idx="6">
                  <c:v>0.18</c:v>
                </c:pt>
              </c:numCache>
            </c:numRef>
          </c:val>
          <c:extLst>
            <c:ext xmlns:c16="http://schemas.microsoft.com/office/drawing/2014/chart" uri="{C3380CC4-5D6E-409C-BE32-E72D297353CC}">
              <c16:uniqueId val="{00000000-AC9D-43F0-9A31-8C88E655B4EC}"/>
            </c:ext>
          </c:extLst>
        </c:ser>
        <c:dLbls>
          <c:showLegendKey val="0"/>
          <c:showVal val="0"/>
          <c:showCatName val="0"/>
          <c:showSerName val="0"/>
          <c:showPercent val="0"/>
          <c:showBubbleSize val="0"/>
        </c:dLbls>
        <c:gapWidth val="178"/>
        <c:axId val="-32490528"/>
        <c:axId val="-32488320"/>
      </c:barChart>
      <c:catAx>
        <c:axId val="-3249052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88320"/>
        <c:crosses val="autoZero"/>
        <c:auto val="1"/>
        <c:lblAlgn val="ctr"/>
        <c:lblOffset val="0"/>
        <c:noMultiLvlLbl val="0"/>
      </c:catAx>
      <c:valAx>
        <c:axId val="-32488320"/>
        <c:scaling>
          <c:orientation val="minMax"/>
          <c:max val="1"/>
        </c:scaling>
        <c:delete val="1"/>
        <c:axPos val="t"/>
        <c:numFmt formatCode="0%" sourceLinked="1"/>
        <c:majorTickMark val="none"/>
        <c:minorTickMark val="none"/>
        <c:tickLblPos val="nextTo"/>
        <c:crossAx val="-3249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DEE-47E5-9D66-358B3770AC73}"/>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DEE-47E5-9D66-358B3770AC73}"/>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DEE-47E5-9D66-358B3770AC73}"/>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DEE-47E5-9D66-358B3770AC7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Total</c:v>
                </c:pt>
                <c:pt idx="2">
                  <c:v>India</c:v>
                </c:pt>
                <c:pt idx="3">
                  <c:v>Egypt</c:v>
                </c:pt>
                <c:pt idx="4">
                  <c:v>Great Britain</c:v>
                </c:pt>
                <c:pt idx="5">
                  <c:v>Hong Kong (China)</c:v>
                </c:pt>
                <c:pt idx="6">
                  <c:v>Indonesia</c:v>
                </c:pt>
                <c:pt idx="7">
                  <c:v>Turkey</c:v>
                </c:pt>
                <c:pt idx="8">
                  <c:v>Canada</c:v>
                </c:pt>
                <c:pt idx="9">
                  <c:v>Australia</c:v>
                </c:pt>
                <c:pt idx="10">
                  <c:v>France</c:v>
                </c:pt>
                <c:pt idx="11">
                  <c:v>South Korea</c:v>
                </c:pt>
                <c:pt idx="12">
                  <c:v>Sweden</c:v>
                </c:pt>
                <c:pt idx="13">
                  <c:v>Mexico</c:v>
                </c:pt>
                <c:pt idx="14">
                  <c:v>Poland</c:v>
                </c:pt>
                <c:pt idx="15">
                  <c:v>Brazil</c:v>
                </c:pt>
                <c:pt idx="16">
                  <c:v>South Africa</c:v>
                </c:pt>
                <c:pt idx="17">
                  <c:v>Germany</c:v>
                </c:pt>
                <c:pt idx="18">
                  <c:v>Japan</c:v>
                </c:pt>
                <c:pt idx="19">
                  <c:v>Italy</c:v>
                </c:pt>
                <c:pt idx="20">
                  <c:v>United States</c:v>
                </c:pt>
              </c:strCache>
            </c:strRef>
          </c:cat>
          <c:val>
            <c:numRef>
              <c:f>Sheet1!$B$2:$B$22</c:f>
              <c:numCache>
                <c:formatCode>General</c:formatCode>
                <c:ptCount val="21"/>
                <c:pt idx="0" formatCode="0%">
                  <c:v>0.1</c:v>
                </c:pt>
                <c:pt idx="2" formatCode="0%">
                  <c:v>0.2</c:v>
                </c:pt>
                <c:pt idx="3" formatCode="0%">
                  <c:v>0.19</c:v>
                </c:pt>
                <c:pt idx="4" formatCode="0%">
                  <c:v>0.16</c:v>
                </c:pt>
                <c:pt idx="5" formatCode="0%">
                  <c:v>0.15</c:v>
                </c:pt>
                <c:pt idx="6" formatCode="0%">
                  <c:v>0.15</c:v>
                </c:pt>
                <c:pt idx="7" formatCode="0%">
                  <c:v>0.14000000000000001</c:v>
                </c:pt>
                <c:pt idx="8" formatCode="0%">
                  <c:v>0.14000000000000001</c:v>
                </c:pt>
                <c:pt idx="9" formatCode="0%">
                  <c:v>0.13</c:v>
                </c:pt>
                <c:pt idx="10" formatCode="0%">
                  <c:v>0.12</c:v>
                </c:pt>
                <c:pt idx="11" formatCode="0%">
                  <c:v>0.11</c:v>
                </c:pt>
                <c:pt idx="12" formatCode="0%">
                  <c:v>0.1</c:v>
                </c:pt>
                <c:pt idx="13" formatCode="0%">
                  <c:v>0.09</c:v>
                </c:pt>
                <c:pt idx="14" formatCode="0%">
                  <c:v>0.09</c:v>
                </c:pt>
                <c:pt idx="15" formatCode="0%">
                  <c:v>0.08</c:v>
                </c:pt>
                <c:pt idx="16" formatCode="0%">
                  <c:v>0.06</c:v>
                </c:pt>
                <c:pt idx="17" formatCode="0%">
                  <c:v>0.06</c:v>
                </c:pt>
                <c:pt idx="18" formatCode="0%">
                  <c:v>0.06</c:v>
                </c:pt>
                <c:pt idx="19" formatCode="0%">
                  <c:v>0.05</c:v>
                </c:pt>
                <c:pt idx="20" formatCode="0%">
                  <c:v>0.05</c:v>
                </c:pt>
              </c:numCache>
            </c:numRef>
          </c:val>
          <c:extLst>
            <c:ext xmlns:c16="http://schemas.microsoft.com/office/drawing/2014/chart" uri="{C3380CC4-5D6E-409C-BE32-E72D297353CC}">
              <c16:uniqueId val="{00000008-2DEE-47E5-9D66-358B3770AC73}"/>
            </c:ext>
          </c:extLst>
        </c:ser>
        <c:dLbls>
          <c:showLegendKey val="0"/>
          <c:showVal val="0"/>
          <c:showCatName val="0"/>
          <c:showSerName val="0"/>
          <c:showPercent val="0"/>
          <c:showBubbleSize val="0"/>
        </c:dLbls>
        <c:gapWidth val="115"/>
        <c:axId val="-32425648"/>
        <c:axId val="-32423168"/>
      </c:barChart>
      <c:catAx>
        <c:axId val="-3242564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423168"/>
        <c:crosses val="autoZero"/>
        <c:auto val="1"/>
        <c:lblAlgn val="ctr"/>
        <c:lblOffset val="0"/>
        <c:noMultiLvlLbl val="0"/>
      </c:catAx>
      <c:valAx>
        <c:axId val="-32423168"/>
        <c:scaling>
          <c:orientation val="minMax"/>
          <c:max val="1"/>
        </c:scaling>
        <c:delete val="1"/>
        <c:axPos val="t"/>
        <c:numFmt formatCode="0%" sourceLinked="1"/>
        <c:majorTickMark val="out"/>
        <c:minorTickMark val="none"/>
        <c:tickLblPos val="nextTo"/>
        <c:crossAx val="-32425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APAC</c:v>
                </c:pt>
                <c:pt idx="4">
                  <c:v>Europe</c:v>
                </c:pt>
                <c:pt idx="5">
                  <c:v>North America</c:v>
                </c:pt>
                <c:pt idx="6">
                  <c:v>G-8 Countries</c:v>
                </c:pt>
                <c:pt idx="7">
                  <c:v>BIC</c:v>
                </c:pt>
                <c:pt idx="8">
                  <c:v>LATAM</c:v>
                </c:pt>
              </c:strCache>
            </c:strRef>
          </c:cat>
          <c:val>
            <c:numRef>
              <c:f>Sheet1!$B$2:$B$10</c:f>
              <c:numCache>
                <c:formatCode>General</c:formatCode>
                <c:ptCount val="9"/>
                <c:pt idx="0" formatCode="0%">
                  <c:v>0.1</c:v>
                </c:pt>
                <c:pt idx="2" formatCode="0%">
                  <c:v>0.12</c:v>
                </c:pt>
                <c:pt idx="3" formatCode="0%">
                  <c:v>0.11</c:v>
                </c:pt>
                <c:pt idx="4" formatCode="0%">
                  <c:v>0.1</c:v>
                </c:pt>
                <c:pt idx="5" formatCode="0%">
                  <c:v>0.1</c:v>
                </c:pt>
                <c:pt idx="6" formatCode="0%">
                  <c:v>0.09</c:v>
                </c:pt>
                <c:pt idx="7" formatCode="0%">
                  <c:v>0.09</c:v>
                </c:pt>
                <c:pt idx="8" formatCode="0%">
                  <c:v>0.09</c:v>
                </c:pt>
              </c:numCache>
            </c:numRef>
          </c:val>
          <c:extLst>
            <c:ext xmlns:c16="http://schemas.microsoft.com/office/drawing/2014/chart" uri="{C3380CC4-5D6E-409C-BE32-E72D297353CC}">
              <c16:uniqueId val="{00000000-CE65-4AC6-9202-8021DF81B6B1}"/>
            </c:ext>
          </c:extLst>
        </c:ser>
        <c:dLbls>
          <c:showLegendKey val="0"/>
          <c:showVal val="0"/>
          <c:showCatName val="0"/>
          <c:showSerName val="0"/>
          <c:showPercent val="0"/>
          <c:showBubbleSize val="0"/>
        </c:dLbls>
        <c:gapWidth val="94"/>
        <c:axId val="-59312288"/>
        <c:axId val="-59310512"/>
      </c:barChart>
      <c:catAx>
        <c:axId val="-59312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310512"/>
        <c:crosses val="autoZero"/>
        <c:auto val="1"/>
        <c:lblAlgn val="ctr"/>
        <c:lblOffset val="0"/>
        <c:noMultiLvlLbl val="0"/>
      </c:catAx>
      <c:valAx>
        <c:axId val="-59310512"/>
        <c:scaling>
          <c:orientation val="minMax"/>
          <c:max val="1"/>
        </c:scaling>
        <c:delete val="1"/>
        <c:axPos val="t"/>
        <c:numFmt formatCode="0%" sourceLinked="1"/>
        <c:majorTickMark val="none"/>
        <c:minorTickMark val="none"/>
        <c:tickLblPos val="nextTo"/>
        <c:crossAx val="-5931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DEE-47E5-9D66-358B3770AC73}"/>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DEE-47E5-9D66-358B3770AC73}"/>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DEE-47E5-9D66-358B3770AC73}"/>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DEE-47E5-9D66-358B3770AC7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Total</c:v>
                </c:pt>
                <c:pt idx="2">
                  <c:v>Indonesia</c:v>
                </c:pt>
                <c:pt idx="3">
                  <c:v>Mexico</c:v>
                </c:pt>
                <c:pt idx="4">
                  <c:v>South Africa</c:v>
                </c:pt>
                <c:pt idx="5">
                  <c:v>Hong Kong (China)</c:v>
                </c:pt>
                <c:pt idx="6">
                  <c:v>Turkey</c:v>
                </c:pt>
                <c:pt idx="7">
                  <c:v>Canada</c:v>
                </c:pt>
                <c:pt idx="8">
                  <c:v>India</c:v>
                </c:pt>
                <c:pt idx="9">
                  <c:v>Australia</c:v>
                </c:pt>
                <c:pt idx="10">
                  <c:v>Great Britain</c:v>
                </c:pt>
                <c:pt idx="11">
                  <c:v>South Korea</c:v>
                </c:pt>
                <c:pt idx="12">
                  <c:v>Egypt</c:v>
                </c:pt>
                <c:pt idx="13">
                  <c:v>Italy</c:v>
                </c:pt>
                <c:pt idx="14">
                  <c:v>Poland</c:v>
                </c:pt>
                <c:pt idx="15">
                  <c:v>Sweden</c:v>
                </c:pt>
                <c:pt idx="16">
                  <c:v>France</c:v>
                </c:pt>
                <c:pt idx="17">
                  <c:v>Brazil</c:v>
                </c:pt>
                <c:pt idx="18">
                  <c:v>Germany</c:v>
                </c:pt>
                <c:pt idx="19">
                  <c:v>United States</c:v>
                </c:pt>
                <c:pt idx="20">
                  <c:v>Japan</c:v>
                </c:pt>
              </c:strCache>
            </c:strRef>
          </c:cat>
          <c:val>
            <c:numRef>
              <c:f>Sheet1!$B$2:$B$22</c:f>
              <c:numCache>
                <c:formatCode>General</c:formatCode>
                <c:ptCount val="21"/>
                <c:pt idx="0" formatCode="0%">
                  <c:v>0.37</c:v>
                </c:pt>
                <c:pt idx="2" formatCode="0%">
                  <c:v>0.63</c:v>
                </c:pt>
                <c:pt idx="3" formatCode="0%">
                  <c:v>0.52</c:v>
                </c:pt>
                <c:pt idx="4" formatCode="0%">
                  <c:v>0.51</c:v>
                </c:pt>
                <c:pt idx="5" formatCode="0%">
                  <c:v>0.5</c:v>
                </c:pt>
                <c:pt idx="6" formatCode="0%">
                  <c:v>0.48</c:v>
                </c:pt>
                <c:pt idx="7" formatCode="0%">
                  <c:v>0.48</c:v>
                </c:pt>
                <c:pt idx="8" formatCode="0%">
                  <c:v>0.48</c:v>
                </c:pt>
                <c:pt idx="9" formatCode="0%">
                  <c:v>0.47</c:v>
                </c:pt>
                <c:pt idx="10" formatCode="0%">
                  <c:v>0.43</c:v>
                </c:pt>
                <c:pt idx="11" formatCode="0%">
                  <c:v>0.39</c:v>
                </c:pt>
                <c:pt idx="12" formatCode="0%">
                  <c:v>0.37</c:v>
                </c:pt>
                <c:pt idx="13" formatCode="0%">
                  <c:v>0.36</c:v>
                </c:pt>
                <c:pt idx="14" formatCode="0%">
                  <c:v>0.35</c:v>
                </c:pt>
                <c:pt idx="15" formatCode="0%">
                  <c:v>0.33</c:v>
                </c:pt>
                <c:pt idx="16" formatCode="0%">
                  <c:v>0.33</c:v>
                </c:pt>
                <c:pt idx="17" formatCode="0%">
                  <c:v>0.3</c:v>
                </c:pt>
                <c:pt idx="18" formatCode="0%">
                  <c:v>0.28000000000000003</c:v>
                </c:pt>
                <c:pt idx="19" formatCode="0%">
                  <c:v>0.28000000000000003</c:v>
                </c:pt>
                <c:pt idx="20" formatCode="0%">
                  <c:v>0.12</c:v>
                </c:pt>
              </c:numCache>
            </c:numRef>
          </c:val>
          <c:extLst>
            <c:ext xmlns:c16="http://schemas.microsoft.com/office/drawing/2014/chart" uri="{C3380CC4-5D6E-409C-BE32-E72D297353CC}">
              <c16:uniqueId val="{00000008-2DEE-47E5-9D66-358B3770AC73}"/>
            </c:ext>
          </c:extLst>
        </c:ser>
        <c:dLbls>
          <c:showLegendKey val="0"/>
          <c:showVal val="0"/>
          <c:showCatName val="0"/>
          <c:showSerName val="0"/>
          <c:showPercent val="0"/>
          <c:showBubbleSize val="0"/>
        </c:dLbls>
        <c:gapWidth val="115"/>
        <c:axId val="-32362176"/>
        <c:axId val="-32359424"/>
      </c:barChart>
      <c:catAx>
        <c:axId val="-3236217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59424"/>
        <c:crosses val="autoZero"/>
        <c:auto val="1"/>
        <c:lblAlgn val="ctr"/>
        <c:lblOffset val="0"/>
        <c:noMultiLvlLbl val="0"/>
      </c:catAx>
      <c:valAx>
        <c:axId val="-32359424"/>
        <c:scaling>
          <c:orientation val="minMax"/>
          <c:max val="1"/>
        </c:scaling>
        <c:delete val="1"/>
        <c:axPos val="t"/>
        <c:numFmt formatCode="0%" sourceLinked="1"/>
        <c:majorTickMark val="out"/>
        <c:minorTickMark val="none"/>
        <c:tickLblPos val="nextTo"/>
        <c:crossAx val="-32362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North America</c:v>
                </c:pt>
                <c:pt idx="5">
                  <c:v>APAC</c:v>
                </c:pt>
                <c:pt idx="6">
                  <c:v>Europe</c:v>
                </c:pt>
                <c:pt idx="7">
                  <c:v>G-8 Countries</c:v>
                </c:pt>
                <c:pt idx="8">
                  <c:v>BIC</c:v>
                </c:pt>
              </c:strCache>
            </c:strRef>
          </c:cat>
          <c:val>
            <c:numRef>
              <c:f>Sheet1!$B$2:$B$10</c:f>
              <c:numCache>
                <c:formatCode>General</c:formatCode>
                <c:ptCount val="9"/>
                <c:pt idx="0" formatCode="0%">
                  <c:v>0.37</c:v>
                </c:pt>
                <c:pt idx="2" formatCode="0%">
                  <c:v>0.48</c:v>
                </c:pt>
                <c:pt idx="3" formatCode="0%">
                  <c:v>0.4</c:v>
                </c:pt>
                <c:pt idx="4" formatCode="0%">
                  <c:v>0.38</c:v>
                </c:pt>
                <c:pt idx="5" formatCode="0%">
                  <c:v>0.36</c:v>
                </c:pt>
                <c:pt idx="6" formatCode="0%">
                  <c:v>0.35</c:v>
                </c:pt>
                <c:pt idx="7" formatCode="0%">
                  <c:v>0.32</c:v>
                </c:pt>
                <c:pt idx="8" formatCode="0%">
                  <c:v>0.27</c:v>
                </c:pt>
              </c:numCache>
            </c:numRef>
          </c:val>
          <c:extLst>
            <c:ext xmlns:c16="http://schemas.microsoft.com/office/drawing/2014/chart" uri="{C3380CC4-5D6E-409C-BE32-E72D297353CC}">
              <c16:uniqueId val="{00000000-CE65-4AC6-9202-8021DF81B6B1}"/>
            </c:ext>
          </c:extLst>
        </c:ser>
        <c:dLbls>
          <c:showLegendKey val="0"/>
          <c:showVal val="0"/>
          <c:showCatName val="0"/>
          <c:showSerName val="0"/>
          <c:showPercent val="0"/>
          <c:showBubbleSize val="0"/>
        </c:dLbls>
        <c:gapWidth val="94"/>
        <c:axId val="-33029872"/>
        <c:axId val="-33027664"/>
      </c:barChart>
      <c:catAx>
        <c:axId val="-33029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027664"/>
        <c:crosses val="autoZero"/>
        <c:auto val="1"/>
        <c:lblAlgn val="ctr"/>
        <c:lblOffset val="0"/>
        <c:noMultiLvlLbl val="0"/>
      </c:catAx>
      <c:valAx>
        <c:axId val="-33027664"/>
        <c:scaling>
          <c:orientation val="minMax"/>
          <c:max val="1"/>
        </c:scaling>
        <c:delete val="1"/>
        <c:axPos val="t"/>
        <c:numFmt formatCode="0%" sourceLinked="1"/>
        <c:majorTickMark val="none"/>
        <c:minorTickMark val="none"/>
        <c:tickLblPos val="nextTo"/>
        <c:crossAx val="-3302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DEE-47E5-9D66-358B3770AC73}"/>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DEE-47E5-9D66-358B3770AC73}"/>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DEE-47E5-9D66-358B3770AC73}"/>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DEE-47E5-9D66-358B3770AC7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Indonesia</c:v>
                </c:pt>
                <c:pt idx="3">
                  <c:v>Turkey</c:v>
                </c:pt>
                <c:pt idx="4">
                  <c:v>China</c:v>
                </c:pt>
                <c:pt idx="5">
                  <c:v>South Africa</c:v>
                </c:pt>
                <c:pt idx="6">
                  <c:v>Australia</c:v>
                </c:pt>
                <c:pt idx="7">
                  <c:v>Germany</c:v>
                </c:pt>
                <c:pt idx="8">
                  <c:v>India</c:v>
                </c:pt>
                <c:pt idx="9">
                  <c:v>Hong Kong (China)</c:v>
                </c:pt>
                <c:pt idx="10">
                  <c:v>Great Britain</c:v>
                </c:pt>
                <c:pt idx="11">
                  <c:v>United States</c:v>
                </c:pt>
                <c:pt idx="12">
                  <c:v>South Korea</c:v>
                </c:pt>
                <c:pt idx="13">
                  <c:v>Canada</c:v>
                </c:pt>
                <c:pt idx="14">
                  <c:v>France</c:v>
                </c:pt>
                <c:pt idx="15">
                  <c:v>Egypt</c:v>
                </c:pt>
                <c:pt idx="16">
                  <c:v>Sweden</c:v>
                </c:pt>
                <c:pt idx="17">
                  <c:v>Italy</c:v>
                </c:pt>
                <c:pt idx="18">
                  <c:v>Mexico</c:v>
                </c:pt>
                <c:pt idx="19">
                  <c:v>Poland</c:v>
                </c:pt>
                <c:pt idx="20">
                  <c:v>Brazil</c:v>
                </c:pt>
                <c:pt idx="21">
                  <c:v>Japan</c:v>
                </c:pt>
              </c:strCache>
            </c:strRef>
          </c:cat>
          <c:val>
            <c:numRef>
              <c:f>Sheet1!$B$2:$B$23</c:f>
              <c:numCache>
                <c:formatCode>General</c:formatCode>
                <c:ptCount val="22"/>
                <c:pt idx="0" formatCode="0%">
                  <c:v>0.39</c:v>
                </c:pt>
                <c:pt idx="2" formatCode="0%">
                  <c:v>0.56999999999999995</c:v>
                </c:pt>
                <c:pt idx="3" formatCode="0%">
                  <c:v>0.54</c:v>
                </c:pt>
                <c:pt idx="4" formatCode="0%">
                  <c:v>0.46</c:v>
                </c:pt>
                <c:pt idx="5" formatCode="0%">
                  <c:v>0.44</c:v>
                </c:pt>
                <c:pt idx="6" formatCode="0%">
                  <c:v>0.44</c:v>
                </c:pt>
                <c:pt idx="7" formatCode="0%">
                  <c:v>0.44</c:v>
                </c:pt>
                <c:pt idx="8" formatCode="0%">
                  <c:v>0.43</c:v>
                </c:pt>
                <c:pt idx="9" formatCode="0%">
                  <c:v>0.43</c:v>
                </c:pt>
                <c:pt idx="10" formatCode="0%">
                  <c:v>0.42</c:v>
                </c:pt>
                <c:pt idx="11" formatCode="0%">
                  <c:v>0.42</c:v>
                </c:pt>
                <c:pt idx="12" formatCode="0%">
                  <c:v>0.4</c:v>
                </c:pt>
                <c:pt idx="13" formatCode="0%">
                  <c:v>0.4</c:v>
                </c:pt>
                <c:pt idx="14" formatCode="0%">
                  <c:v>0.4</c:v>
                </c:pt>
                <c:pt idx="15" formatCode="0%">
                  <c:v>0.39</c:v>
                </c:pt>
                <c:pt idx="16" formatCode="0%">
                  <c:v>0.37</c:v>
                </c:pt>
                <c:pt idx="17" formatCode="0%">
                  <c:v>0.31</c:v>
                </c:pt>
                <c:pt idx="18" formatCode="0%">
                  <c:v>0.3</c:v>
                </c:pt>
                <c:pt idx="19" formatCode="0%">
                  <c:v>0.27</c:v>
                </c:pt>
                <c:pt idx="20" formatCode="0%">
                  <c:v>0.27</c:v>
                </c:pt>
                <c:pt idx="21" formatCode="0%">
                  <c:v>0.2</c:v>
                </c:pt>
              </c:numCache>
            </c:numRef>
          </c:val>
          <c:extLst>
            <c:ext xmlns:c16="http://schemas.microsoft.com/office/drawing/2014/chart" uri="{C3380CC4-5D6E-409C-BE32-E72D297353CC}">
              <c16:uniqueId val="{00000008-2DEE-47E5-9D66-358B3770AC73}"/>
            </c:ext>
          </c:extLst>
        </c:ser>
        <c:dLbls>
          <c:showLegendKey val="0"/>
          <c:showVal val="0"/>
          <c:showCatName val="0"/>
          <c:showSerName val="0"/>
          <c:showPercent val="0"/>
          <c:showBubbleSize val="0"/>
        </c:dLbls>
        <c:gapWidth val="115"/>
        <c:axId val="-60598736"/>
        <c:axId val="-78265936"/>
      </c:barChart>
      <c:catAx>
        <c:axId val="-6059873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265936"/>
        <c:crosses val="autoZero"/>
        <c:auto val="1"/>
        <c:lblAlgn val="ctr"/>
        <c:lblOffset val="0"/>
        <c:noMultiLvlLbl val="0"/>
      </c:catAx>
      <c:valAx>
        <c:axId val="-78265936"/>
        <c:scaling>
          <c:orientation val="minMax"/>
          <c:max val="1"/>
        </c:scaling>
        <c:delete val="1"/>
        <c:axPos val="t"/>
        <c:numFmt formatCode="0%" sourceLinked="1"/>
        <c:majorTickMark val="out"/>
        <c:minorTickMark val="none"/>
        <c:tickLblPos val="nextTo"/>
        <c:crossAx val="-60598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North America</c:v>
                </c:pt>
                <c:pt idx="4">
                  <c:v>APAC</c:v>
                </c:pt>
                <c:pt idx="5">
                  <c:v>Europe</c:v>
                </c:pt>
                <c:pt idx="6">
                  <c:v>G-8 Countries</c:v>
                </c:pt>
                <c:pt idx="7">
                  <c:v>BIC</c:v>
                </c:pt>
                <c:pt idx="8">
                  <c:v>LATAM</c:v>
                </c:pt>
              </c:strCache>
            </c:strRef>
          </c:cat>
          <c:val>
            <c:numRef>
              <c:f>Sheet1!$B$2:$B$10</c:f>
              <c:numCache>
                <c:formatCode>General</c:formatCode>
                <c:ptCount val="9"/>
                <c:pt idx="0" formatCode="0%">
                  <c:v>0.39</c:v>
                </c:pt>
                <c:pt idx="2" formatCode="0%">
                  <c:v>0.48</c:v>
                </c:pt>
                <c:pt idx="3" formatCode="0%">
                  <c:v>0.41</c:v>
                </c:pt>
                <c:pt idx="4" formatCode="0%">
                  <c:v>0.39</c:v>
                </c:pt>
                <c:pt idx="5" formatCode="0%">
                  <c:v>0.37</c:v>
                </c:pt>
                <c:pt idx="6" formatCode="0%">
                  <c:v>0.37</c:v>
                </c:pt>
                <c:pt idx="7" formatCode="0%">
                  <c:v>0.36</c:v>
                </c:pt>
                <c:pt idx="8" formatCode="0%">
                  <c:v>0.28999999999999998</c:v>
                </c:pt>
              </c:numCache>
            </c:numRef>
          </c:val>
          <c:extLst>
            <c:ext xmlns:c16="http://schemas.microsoft.com/office/drawing/2014/chart" uri="{C3380CC4-5D6E-409C-BE32-E72D297353CC}">
              <c16:uniqueId val="{00000000-CE65-4AC6-9202-8021DF81B6B1}"/>
            </c:ext>
          </c:extLst>
        </c:ser>
        <c:dLbls>
          <c:showLegendKey val="0"/>
          <c:showVal val="0"/>
          <c:showCatName val="0"/>
          <c:showSerName val="0"/>
          <c:showPercent val="0"/>
          <c:showBubbleSize val="0"/>
        </c:dLbls>
        <c:gapWidth val="94"/>
        <c:axId val="-32307968"/>
        <c:axId val="-32305216"/>
      </c:barChart>
      <c:catAx>
        <c:axId val="-32307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05216"/>
        <c:crosses val="autoZero"/>
        <c:auto val="1"/>
        <c:lblAlgn val="ctr"/>
        <c:lblOffset val="0"/>
        <c:noMultiLvlLbl val="0"/>
      </c:catAx>
      <c:valAx>
        <c:axId val="-32305216"/>
        <c:scaling>
          <c:orientation val="minMax"/>
          <c:max val="1"/>
        </c:scaling>
        <c:delete val="1"/>
        <c:axPos val="t"/>
        <c:numFmt formatCode="0%" sourceLinked="1"/>
        <c:majorTickMark val="none"/>
        <c:minorTickMark val="none"/>
        <c:tickLblPos val="nextTo"/>
        <c:crossAx val="-3230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Europe</c:v>
                </c:pt>
                <c:pt idx="8">
                  <c:v>G-8 Countries</c:v>
                </c:pt>
              </c:strCache>
            </c:strRef>
          </c:cat>
          <c:val>
            <c:numRef>
              <c:f>Sheet1!$B$2:$B$10</c:f>
              <c:numCache>
                <c:formatCode>General</c:formatCode>
                <c:ptCount val="9"/>
                <c:pt idx="0" formatCode="0%">
                  <c:v>0.4</c:v>
                </c:pt>
                <c:pt idx="2" formatCode="0%">
                  <c:v>0.53</c:v>
                </c:pt>
                <c:pt idx="3" formatCode="0%">
                  <c:v>0.52</c:v>
                </c:pt>
                <c:pt idx="4" formatCode="0%">
                  <c:v>0.5</c:v>
                </c:pt>
                <c:pt idx="5" formatCode="0%">
                  <c:v>0.37</c:v>
                </c:pt>
                <c:pt idx="6" formatCode="0%">
                  <c:v>0.27</c:v>
                </c:pt>
                <c:pt idx="7" formatCode="0%">
                  <c:v>0.26</c:v>
                </c:pt>
                <c:pt idx="8" formatCode="0%">
                  <c:v>0.24</c:v>
                </c:pt>
              </c:numCache>
            </c:numRef>
          </c:val>
          <c:extLst>
            <c:ext xmlns:c16="http://schemas.microsoft.com/office/drawing/2014/chart" uri="{C3380CC4-5D6E-409C-BE32-E72D297353CC}">
              <c16:uniqueId val="{00000000-F89D-4DE5-8B74-08924D97F694}"/>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Europe</c:v>
                </c:pt>
                <c:pt idx="8">
                  <c:v>G-8 Countries</c:v>
                </c:pt>
              </c:strCache>
            </c:strRef>
          </c:cat>
          <c:val>
            <c:numRef>
              <c:f>Sheet1!$C$2:$C$10</c:f>
              <c:numCache>
                <c:formatCode>General</c:formatCode>
                <c:ptCount val="9"/>
                <c:pt idx="0" formatCode="0%">
                  <c:v>0.5</c:v>
                </c:pt>
                <c:pt idx="2" formatCode="0%">
                  <c:v>0.36</c:v>
                </c:pt>
                <c:pt idx="3" formatCode="0%">
                  <c:v>0.36</c:v>
                </c:pt>
                <c:pt idx="4" formatCode="0%">
                  <c:v>0.37</c:v>
                </c:pt>
                <c:pt idx="5" formatCode="0%">
                  <c:v>0.52</c:v>
                </c:pt>
                <c:pt idx="6" formatCode="0%">
                  <c:v>0.63</c:v>
                </c:pt>
                <c:pt idx="7" formatCode="0%">
                  <c:v>0.66</c:v>
                </c:pt>
                <c:pt idx="8" formatCode="0%">
                  <c:v>0.68</c:v>
                </c:pt>
              </c:numCache>
            </c:numRef>
          </c:val>
          <c:extLst>
            <c:ext xmlns:c16="http://schemas.microsoft.com/office/drawing/2014/chart" uri="{C3380CC4-5D6E-409C-BE32-E72D297353CC}">
              <c16:uniqueId val="{00000001-F89D-4DE5-8B74-08924D97F694}"/>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North America</c:v>
                </c:pt>
                <c:pt idx="7">
                  <c:v>Europe</c:v>
                </c:pt>
                <c:pt idx="8">
                  <c:v>G-8 Countries</c:v>
                </c:pt>
              </c:strCache>
            </c:strRef>
          </c:cat>
          <c:val>
            <c:numRef>
              <c:f>Sheet1!$D$2:$D$10</c:f>
              <c:numCache>
                <c:formatCode>General</c:formatCode>
                <c:ptCount val="9"/>
                <c:pt idx="0" formatCode="0%">
                  <c:v>0.1</c:v>
                </c:pt>
                <c:pt idx="2" formatCode="0%">
                  <c:v>0.12</c:v>
                </c:pt>
                <c:pt idx="3" formatCode="0%">
                  <c:v>0.12</c:v>
                </c:pt>
                <c:pt idx="4" formatCode="0%">
                  <c:v>0.13</c:v>
                </c:pt>
                <c:pt idx="5" formatCode="0%">
                  <c:v>0.11</c:v>
                </c:pt>
                <c:pt idx="6" formatCode="0%">
                  <c:v>0.1</c:v>
                </c:pt>
                <c:pt idx="7" formatCode="0%">
                  <c:v>0.08</c:v>
                </c:pt>
                <c:pt idx="8" formatCode="0%">
                  <c:v>0.08</c:v>
                </c:pt>
              </c:numCache>
            </c:numRef>
          </c:val>
          <c:extLst>
            <c:ext xmlns:c16="http://schemas.microsoft.com/office/drawing/2014/chart" uri="{C3380CC4-5D6E-409C-BE32-E72D297353CC}">
              <c16:uniqueId val="{00000002-F89D-4DE5-8B74-08924D97F694}"/>
            </c:ext>
          </c:extLst>
        </c:ser>
        <c:dLbls>
          <c:showLegendKey val="0"/>
          <c:showVal val="0"/>
          <c:showCatName val="0"/>
          <c:showSerName val="0"/>
          <c:showPercent val="0"/>
          <c:showBubbleSize val="0"/>
        </c:dLbls>
        <c:gapWidth val="94"/>
        <c:overlap val="100"/>
        <c:axId val="-80199568"/>
        <c:axId val="-80197008"/>
      </c:barChart>
      <c:catAx>
        <c:axId val="-80199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197008"/>
        <c:crosses val="autoZero"/>
        <c:auto val="1"/>
        <c:lblAlgn val="ctr"/>
        <c:lblOffset val="0"/>
        <c:noMultiLvlLbl val="0"/>
      </c:catAx>
      <c:valAx>
        <c:axId val="-80197008"/>
        <c:scaling>
          <c:orientation val="minMax"/>
          <c:max val="1"/>
        </c:scaling>
        <c:delete val="1"/>
        <c:axPos val="t"/>
        <c:numFmt formatCode="0%" sourceLinked="1"/>
        <c:majorTickMark val="none"/>
        <c:minorTickMark val="none"/>
        <c:tickLblPos val="nextTo"/>
        <c:crossAx val="-80199568"/>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DEE-47E5-9D66-358B3770AC73}"/>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DEE-47E5-9D66-358B3770AC73}"/>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DEE-47E5-9D66-358B3770AC73}"/>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DEE-47E5-9D66-358B3770AC7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Total</c:v>
                </c:pt>
                <c:pt idx="2">
                  <c:v>Indonesia</c:v>
                </c:pt>
                <c:pt idx="3">
                  <c:v>Egypt</c:v>
                </c:pt>
                <c:pt idx="4">
                  <c:v>India</c:v>
                </c:pt>
                <c:pt idx="5">
                  <c:v>Poland</c:v>
                </c:pt>
                <c:pt idx="6">
                  <c:v>Mexico</c:v>
                </c:pt>
                <c:pt idx="7">
                  <c:v>Turkey</c:v>
                </c:pt>
                <c:pt idx="8">
                  <c:v>South Korea</c:v>
                </c:pt>
                <c:pt idx="9">
                  <c:v>South Africa</c:v>
                </c:pt>
                <c:pt idx="10">
                  <c:v>Germany</c:v>
                </c:pt>
                <c:pt idx="11">
                  <c:v>Canada</c:v>
                </c:pt>
                <c:pt idx="12">
                  <c:v>Great Britain</c:v>
                </c:pt>
                <c:pt idx="13">
                  <c:v>Australia</c:v>
                </c:pt>
                <c:pt idx="14">
                  <c:v>Hong Kong (China)</c:v>
                </c:pt>
                <c:pt idx="15">
                  <c:v>Italy</c:v>
                </c:pt>
                <c:pt idx="16">
                  <c:v>Sweden</c:v>
                </c:pt>
                <c:pt idx="17">
                  <c:v>France</c:v>
                </c:pt>
                <c:pt idx="18">
                  <c:v>Brazil</c:v>
                </c:pt>
                <c:pt idx="19">
                  <c:v>Japan</c:v>
                </c:pt>
                <c:pt idx="20">
                  <c:v>United States</c:v>
                </c:pt>
              </c:strCache>
            </c:strRef>
          </c:cat>
          <c:val>
            <c:numRef>
              <c:f>Sheet1!$B$2:$B$22</c:f>
              <c:numCache>
                <c:formatCode>General</c:formatCode>
                <c:ptCount val="21"/>
                <c:pt idx="0" formatCode="0%">
                  <c:v>0.31</c:v>
                </c:pt>
                <c:pt idx="2" formatCode="0%">
                  <c:v>0.63</c:v>
                </c:pt>
                <c:pt idx="3" formatCode="0%">
                  <c:v>0.51</c:v>
                </c:pt>
                <c:pt idx="4" formatCode="0%">
                  <c:v>0.45</c:v>
                </c:pt>
                <c:pt idx="5" formatCode="0%">
                  <c:v>0.43</c:v>
                </c:pt>
                <c:pt idx="6" formatCode="0%">
                  <c:v>0.41</c:v>
                </c:pt>
                <c:pt idx="7" formatCode="0%">
                  <c:v>0.41</c:v>
                </c:pt>
                <c:pt idx="8" formatCode="0%">
                  <c:v>0.38</c:v>
                </c:pt>
                <c:pt idx="9" formatCode="0%">
                  <c:v>0.36</c:v>
                </c:pt>
                <c:pt idx="10" formatCode="0%">
                  <c:v>0.36</c:v>
                </c:pt>
                <c:pt idx="11" formatCode="0%">
                  <c:v>0.34</c:v>
                </c:pt>
                <c:pt idx="12" formatCode="0%">
                  <c:v>0.33</c:v>
                </c:pt>
                <c:pt idx="13" formatCode="0%">
                  <c:v>0.32</c:v>
                </c:pt>
                <c:pt idx="14" formatCode="0%">
                  <c:v>0.3</c:v>
                </c:pt>
                <c:pt idx="15" formatCode="0%">
                  <c:v>0.28999999999999998</c:v>
                </c:pt>
                <c:pt idx="16" formatCode="0%">
                  <c:v>0.24</c:v>
                </c:pt>
                <c:pt idx="17" formatCode="0%">
                  <c:v>0.23</c:v>
                </c:pt>
                <c:pt idx="18" formatCode="0%">
                  <c:v>0.19</c:v>
                </c:pt>
                <c:pt idx="19" formatCode="0%">
                  <c:v>0.18</c:v>
                </c:pt>
                <c:pt idx="20" formatCode="0%">
                  <c:v>0.11</c:v>
                </c:pt>
              </c:numCache>
            </c:numRef>
          </c:val>
          <c:extLst>
            <c:ext xmlns:c16="http://schemas.microsoft.com/office/drawing/2014/chart" uri="{C3380CC4-5D6E-409C-BE32-E72D297353CC}">
              <c16:uniqueId val="{00000008-2DEE-47E5-9D66-358B3770AC73}"/>
            </c:ext>
          </c:extLst>
        </c:ser>
        <c:dLbls>
          <c:showLegendKey val="0"/>
          <c:showVal val="0"/>
          <c:showCatName val="0"/>
          <c:showSerName val="0"/>
          <c:showPercent val="0"/>
          <c:showBubbleSize val="0"/>
        </c:dLbls>
        <c:gapWidth val="115"/>
        <c:axId val="-32292416"/>
        <c:axId val="-32289664"/>
      </c:barChart>
      <c:catAx>
        <c:axId val="-3229241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89664"/>
        <c:crosses val="autoZero"/>
        <c:auto val="1"/>
        <c:lblAlgn val="ctr"/>
        <c:lblOffset val="0"/>
        <c:noMultiLvlLbl val="0"/>
      </c:catAx>
      <c:valAx>
        <c:axId val="-32289664"/>
        <c:scaling>
          <c:orientation val="minMax"/>
          <c:max val="1"/>
        </c:scaling>
        <c:delete val="1"/>
        <c:axPos val="t"/>
        <c:numFmt formatCode="0%" sourceLinked="1"/>
        <c:majorTickMark val="out"/>
        <c:minorTickMark val="none"/>
        <c:tickLblPos val="nextTo"/>
        <c:crossAx val="-3229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Europe</c:v>
                </c:pt>
                <c:pt idx="4">
                  <c:v>APAC</c:v>
                </c:pt>
                <c:pt idx="5">
                  <c:v>LATAM</c:v>
                </c:pt>
                <c:pt idx="6">
                  <c:v>G-8 Countries</c:v>
                </c:pt>
                <c:pt idx="7">
                  <c:v>North America</c:v>
                </c:pt>
                <c:pt idx="8">
                  <c:v>BIC</c:v>
                </c:pt>
              </c:strCache>
            </c:strRef>
          </c:cat>
          <c:val>
            <c:numRef>
              <c:f>Sheet1!$B$2:$B$10</c:f>
              <c:numCache>
                <c:formatCode>General</c:formatCode>
                <c:ptCount val="9"/>
                <c:pt idx="0" formatCode="0%">
                  <c:v>0.31</c:v>
                </c:pt>
                <c:pt idx="2" formatCode="0%">
                  <c:v>0.41</c:v>
                </c:pt>
                <c:pt idx="3" formatCode="0%">
                  <c:v>0.31</c:v>
                </c:pt>
                <c:pt idx="4" formatCode="0%">
                  <c:v>0.31</c:v>
                </c:pt>
                <c:pt idx="5" formatCode="0%">
                  <c:v>0.28999999999999998</c:v>
                </c:pt>
                <c:pt idx="6" formatCode="0%">
                  <c:v>0.26</c:v>
                </c:pt>
                <c:pt idx="7" formatCode="0%">
                  <c:v>0.23</c:v>
                </c:pt>
                <c:pt idx="8" formatCode="0%">
                  <c:v>0.21</c:v>
                </c:pt>
              </c:numCache>
            </c:numRef>
          </c:val>
          <c:extLst>
            <c:ext xmlns:c16="http://schemas.microsoft.com/office/drawing/2014/chart" uri="{C3380CC4-5D6E-409C-BE32-E72D297353CC}">
              <c16:uniqueId val="{00000000-CE65-4AC6-9202-8021DF81B6B1}"/>
            </c:ext>
          </c:extLst>
        </c:ser>
        <c:dLbls>
          <c:showLegendKey val="0"/>
          <c:showVal val="0"/>
          <c:showCatName val="0"/>
          <c:showSerName val="0"/>
          <c:showPercent val="0"/>
          <c:showBubbleSize val="0"/>
        </c:dLbls>
        <c:gapWidth val="94"/>
        <c:axId val="-62692992"/>
        <c:axId val="-62691216"/>
      </c:barChart>
      <c:catAx>
        <c:axId val="-62692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1216"/>
        <c:crosses val="autoZero"/>
        <c:auto val="1"/>
        <c:lblAlgn val="ctr"/>
        <c:lblOffset val="0"/>
        <c:noMultiLvlLbl val="0"/>
      </c:catAx>
      <c:valAx>
        <c:axId val="-62691216"/>
        <c:scaling>
          <c:orientation val="minMax"/>
          <c:max val="1"/>
        </c:scaling>
        <c:delete val="1"/>
        <c:axPos val="t"/>
        <c:numFmt formatCode="0%" sourceLinked="1"/>
        <c:majorTickMark val="none"/>
        <c:minorTickMark val="none"/>
        <c:tickLblPos val="nextTo"/>
        <c:crossAx val="-6269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DEE-47E5-9D66-358B3770AC73}"/>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DEE-47E5-9D66-358B3770AC73}"/>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DEE-47E5-9D66-358B3770AC73}"/>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DEE-47E5-9D66-358B3770AC7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Turkey</c:v>
                </c:pt>
                <c:pt idx="3">
                  <c:v>Egypt</c:v>
                </c:pt>
                <c:pt idx="4">
                  <c:v>Indonesia</c:v>
                </c:pt>
                <c:pt idx="5">
                  <c:v>South Africa</c:v>
                </c:pt>
                <c:pt idx="6">
                  <c:v>India</c:v>
                </c:pt>
                <c:pt idx="7">
                  <c:v>China</c:v>
                </c:pt>
                <c:pt idx="8">
                  <c:v>United States</c:v>
                </c:pt>
                <c:pt idx="9">
                  <c:v>Poland</c:v>
                </c:pt>
                <c:pt idx="10">
                  <c:v>Canada</c:v>
                </c:pt>
                <c:pt idx="11">
                  <c:v>Mexico</c:v>
                </c:pt>
                <c:pt idx="12">
                  <c:v>Hong Kong (China)</c:v>
                </c:pt>
                <c:pt idx="13">
                  <c:v>Australia</c:v>
                </c:pt>
                <c:pt idx="14">
                  <c:v>Great Britain</c:v>
                </c:pt>
                <c:pt idx="15">
                  <c:v>South Korea</c:v>
                </c:pt>
                <c:pt idx="16">
                  <c:v>Germany</c:v>
                </c:pt>
                <c:pt idx="17">
                  <c:v>Brazil</c:v>
                </c:pt>
                <c:pt idx="18">
                  <c:v>Italy</c:v>
                </c:pt>
                <c:pt idx="19">
                  <c:v>Sweden</c:v>
                </c:pt>
                <c:pt idx="20">
                  <c:v>France</c:v>
                </c:pt>
                <c:pt idx="21">
                  <c:v>Japan</c:v>
                </c:pt>
              </c:strCache>
            </c:strRef>
          </c:cat>
          <c:val>
            <c:numRef>
              <c:f>Sheet1!$B$2:$B$23</c:f>
              <c:numCache>
                <c:formatCode>General</c:formatCode>
                <c:ptCount val="22"/>
                <c:pt idx="0" formatCode="0%">
                  <c:v>0.31</c:v>
                </c:pt>
                <c:pt idx="2" formatCode="0%">
                  <c:v>0.55000000000000004</c:v>
                </c:pt>
                <c:pt idx="3" formatCode="0%">
                  <c:v>0.5</c:v>
                </c:pt>
                <c:pt idx="4" formatCode="0%">
                  <c:v>0.48</c:v>
                </c:pt>
                <c:pt idx="5" formatCode="0%">
                  <c:v>0.44</c:v>
                </c:pt>
                <c:pt idx="6" formatCode="0%">
                  <c:v>0.44</c:v>
                </c:pt>
                <c:pt idx="7" formatCode="0%">
                  <c:v>0.42</c:v>
                </c:pt>
                <c:pt idx="8" formatCode="0%">
                  <c:v>0.37</c:v>
                </c:pt>
                <c:pt idx="9" formatCode="0%">
                  <c:v>0.35</c:v>
                </c:pt>
                <c:pt idx="10" formatCode="0%">
                  <c:v>0.34</c:v>
                </c:pt>
                <c:pt idx="11" formatCode="0%">
                  <c:v>0.32</c:v>
                </c:pt>
                <c:pt idx="12" formatCode="0%">
                  <c:v>0.31</c:v>
                </c:pt>
                <c:pt idx="13" formatCode="0%">
                  <c:v>0.28999999999999998</c:v>
                </c:pt>
                <c:pt idx="14" formatCode="0%">
                  <c:v>0.28000000000000003</c:v>
                </c:pt>
                <c:pt idx="15" formatCode="0%">
                  <c:v>0.27</c:v>
                </c:pt>
                <c:pt idx="16" formatCode="0%">
                  <c:v>0.27</c:v>
                </c:pt>
                <c:pt idx="17" formatCode="0%">
                  <c:v>0.26</c:v>
                </c:pt>
                <c:pt idx="18" formatCode="0%">
                  <c:v>0.25</c:v>
                </c:pt>
                <c:pt idx="19" formatCode="0%">
                  <c:v>0.23</c:v>
                </c:pt>
                <c:pt idx="20" formatCode="0%">
                  <c:v>0.21</c:v>
                </c:pt>
                <c:pt idx="21" formatCode="0%">
                  <c:v>0.12</c:v>
                </c:pt>
              </c:numCache>
            </c:numRef>
          </c:val>
          <c:extLst>
            <c:ext xmlns:c16="http://schemas.microsoft.com/office/drawing/2014/chart" uri="{C3380CC4-5D6E-409C-BE32-E72D297353CC}">
              <c16:uniqueId val="{00000008-2DEE-47E5-9D66-358B3770AC73}"/>
            </c:ext>
          </c:extLst>
        </c:ser>
        <c:dLbls>
          <c:showLegendKey val="0"/>
          <c:showVal val="0"/>
          <c:showCatName val="0"/>
          <c:showSerName val="0"/>
          <c:showPercent val="0"/>
          <c:showBubbleSize val="0"/>
        </c:dLbls>
        <c:gapWidth val="115"/>
        <c:axId val="-61395312"/>
        <c:axId val="-61392992"/>
      </c:barChart>
      <c:catAx>
        <c:axId val="-6139531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92992"/>
        <c:crosses val="autoZero"/>
        <c:auto val="1"/>
        <c:lblAlgn val="ctr"/>
        <c:lblOffset val="0"/>
        <c:noMultiLvlLbl val="0"/>
      </c:catAx>
      <c:valAx>
        <c:axId val="-61392992"/>
        <c:scaling>
          <c:orientation val="minMax"/>
          <c:max val="1"/>
        </c:scaling>
        <c:delete val="1"/>
        <c:axPos val="t"/>
        <c:numFmt formatCode="0%" sourceLinked="1"/>
        <c:majorTickMark val="out"/>
        <c:minorTickMark val="none"/>
        <c:tickLblPos val="nextTo"/>
        <c:crossAx val="-61395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North America</c:v>
                </c:pt>
                <c:pt idx="4">
                  <c:v>BIC</c:v>
                </c:pt>
                <c:pt idx="5">
                  <c:v>LATAM</c:v>
                </c:pt>
                <c:pt idx="6">
                  <c:v>APAC</c:v>
                </c:pt>
                <c:pt idx="7">
                  <c:v>Europe</c:v>
                </c:pt>
                <c:pt idx="8">
                  <c:v>G-8 Countries</c:v>
                </c:pt>
              </c:strCache>
            </c:strRef>
          </c:cat>
          <c:val>
            <c:numRef>
              <c:f>Sheet1!$B$2:$B$10</c:f>
              <c:numCache>
                <c:formatCode>General</c:formatCode>
                <c:ptCount val="9"/>
                <c:pt idx="0" formatCode="0%">
                  <c:v>0.31</c:v>
                </c:pt>
                <c:pt idx="2" formatCode="0%">
                  <c:v>0.5</c:v>
                </c:pt>
                <c:pt idx="3" formatCode="0%">
                  <c:v>0.36</c:v>
                </c:pt>
                <c:pt idx="4" formatCode="0%">
                  <c:v>0.35</c:v>
                </c:pt>
                <c:pt idx="5" formatCode="0%">
                  <c:v>0.28999999999999998</c:v>
                </c:pt>
                <c:pt idx="6" formatCode="0%">
                  <c:v>0.28999999999999998</c:v>
                </c:pt>
                <c:pt idx="7" formatCode="0%">
                  <c:v>0.26</c:v>
                </c:pt>
                <c:pt idx="8" formatCode="0%">
                  <c:v>0.26</c:v>
                </c:pt>
              </c:numCache>
            </c:numRef>
          </c:val>
          <c:extLst>
            <c:ext xmlns:c16="http://schemas.microsoft.com/office/drawing/2014/chart" uri="{C3380CC4-5D6E-409C-BE32-E72D297353CC}">
              <c16:uniqueId val="{00000000-CE65-4AC6-9202-8021DF81B6B1}"/>
            </c:ext>
          </c:extLst>
        </c:ser>
        <c:dLbls>
          <c:showLegendKey val="0"/>
          <c:showVal val="0"/>
          <c:showCatName val="0"/>
          <c:showSerName val="0"/>
          <c:showPercent val="0"/>
          <c:showBubbleSize val="0"/>
        </c:dLbls>
        <c:gapWidth val="94"/>
        <c:axId val="-32895056"/>
        <c:axId val="-32892736"/>
      </c:barChart>
      <c:catAx>
        <c:axId val="-32895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92736"/>
        <c:crosses val="autoZero"/>
        <c:auto val="1"/>
        <c:lblAlgn val="ctr"/>
        <c:lblOffset val="0"/>
        <c:noMultiLvlLbl val="0"/>
      </c:catAx>
      <c:valAx>
        <c:axId val="-32892736"/>
        <c:scaling>
          <c:orientation val="minMax"/>
          <c:max val="1"/>
        </c:scaling>
        <c:delete val="1"/>
        <c:axPos val="t"/>
        <c:numFmt formatCode="0%" sourceLinked="1"/>
        <c:majorTickMark val="none"/>
        <c:minorTickMark val="none"/>
        <c:tickLblPos val="nextTo"/>
        <c:crossAx val="-3289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DEE-47E5-9D66-358B3770AC73}"/>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DEE-47E5-9D66-358B3770AC73}"/>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DEE-47E5-9D66-358B3770AC73}"/>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DEE-47E5-9D66-358B3770AC7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Sweden</c:v>
                </c:pt>
                <c:pt idx="3">
                  <c:v>China</c:v>
                </c:pt>
                <c:pt idx="4">
                  <c:v>Brazil</c:v>
                </c:pt>
                <c:pt idx="5">
                  <c:v>Japan</c:v>
                </c:pt>
                <c:pt idx="6">
                  <c:v>United States</c:v>
                </c:pt>
                <c:pt idx="7">
                  <c:v>France</c:v>
                </c:pt>
                <c:pt idx="8">
                  <c:v>Germany</c:v>
                </c:pt>
                <c:pt idx="9">
                  <c:v>Poland</c:v>
                </c:pt>
                <c:pt idx="10">
                  <c:v>Canada</c:v>
                </c:pt>
                <c:pt idx="11">
                  <c:v>Great Britain</c:v>
                </c:pt>
                <c:pt idx="12">
                  <c:v>India</c:v>
                </c:pt>
                <c:pt idx="13">
                  <c:v>Hong Kong (China)</c:v>
                </c:pt>
                <c:pt idx="14">
                  <c:v>Mexico</c:v>
                </c:pt>
                <c:pt idx="15">
                  <c:v>South Africa</c:v>
                </c:pt>
                <c:pt idx="16">
                  <c:v>Turkey</c:v>
                </c:pt>
                <c:pt idx="17">
                  <c:v>Australia</c:v>
                </c:pt>
                <c:pt idx="18">
                  <c:v>Italy</c:v>
                </c:pt>
                <c:pt idx="19">
                  <c:v>Indonesia</c:v>
                </c:pt>
                <c:pt idx="20">
                  <c:v>Egypt</c:v>
                </c:pt>
                <c:pt idx="21">
                  <c:v>South Korea</c:v>
                </c:pt>
              </c:strCache>
            </c:strRef>
          </c:cat>
          <c:val>
            <c:numRef>
              <c:f>Sheet1!$B$2:$B$23</c:f>
              <c:numCache>
                <c:formatCode>General</c:formatCode>
                <c:ptCount val="22"/>
                <c:pt idx="0" formatCode="0%">
                  <c:v>0.06</c:v>
                </c:pt>
                <c:pt idx="2" formatCode="0%">
                  <c:v>0.12</c:v>
                </c:pt>
                <c:pt idx="3" formatCode="0%">
                  <c:v>0.11</c:v>
                </c:pt>
                <c:pt idx="4" formatCode="0%">
                  <c:v>0.09</c:v>
                </c:pt>
                <c:pt idx="5" formatCode="0%">
                  <c:v>0.08</c:v>
                </c:pt>
                <c:pt idx="6" formatCode="0%">
                  <c:v>0.08</c:v>
                </c:pt>
                <c:pt idx="7" formatCode="0%">
                  <c:v>7.0000000000000007E-2</c:v>
                </c:pt>
                <c:pt idx="8" formatCode="0%">
                  <c:v>7.0000000000000007E-2</c:v>
                </c:pt>
                <c:pt idx="9" formatCode="0%">
                  <c:v>0.06</c:v>
                </c:pt>
                <c:pt idx="10" formatCode="0%">
                  <c:v>0.05</c:v>
                </c:pt>
                <c:pt idx="11" formatCode="0%">
                  <c:v>0.05</c:v>
                </c:pt>
                <c:pt idx="12" formatCode="0%">
                  <c:v>0.05</c:v>
                </c:pt>
                <c:pt idx="13" formatCode="0%">
                  <c:v>0.05</c:v>
                </c:pt>
                <c:pt idx="14" formatCode="0%">
                  <c:v>0.04</c:v>
                </c:pt>
                <c:pt idx="15" formatCode="0%">
                  <c:v>0.04</c:v>
                </c:pt>
                <c:pt idx="16" formatCode="0%">
                  <c:v>0.04</c:v>
                </c:pt>
                <c:pt idx="17" formatCode="0%">
                  <c:v>0.04</c:v>
                </c:pt>
                <c:pt idx="18" formatCode="0%">
                  <c:v>0.04</c:v>
                </c:pt>
                <c:pt idx="19" formatCode="0%">
                  <c:v>0.04</c:v>
                </c:pt>
                <c:pt idx="20" formatCode="0%">
                  <c:v>0.03</c:v>
                </c:pt>
                <c:pt idx="21" formatCode="0%">
                  <c:v>0.02</c:v>
                </c:pt>
              </c:numCache>
            </c:numRef>
          </c:val>
          <c:extLst>
            <c:ext xmlns:c16="http://schemas.microsoft.com/office/drawing/2014/chart" uri="{C3380CC4-5D6E-409C-BE32-E72D297353CC}">
              <c16:uniqueId val="{00000008-2DEE-47E5-9D66-358B3770AC73}"/>
            </c:ext>
          </c:extLst>
        </c:ser>
        <c:dLbls>
          <c:showLegendKey val="0"/>
          <c:showVal val="0"/>
          <c:showCatName val="0"/>
          <c:showSerName val="0"/>
          <c:showPercent val="0"/>
          <c:showBubbleSize val="0"/>
        </c:dLbls>
        <c:gapWidth val="115"/>
        <c:axId val="-59659392"/>
        <c:axId val="-59657616"/>
      </c:barChart>
      <c:catAx>
        <c:axId val="-5965939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657616"/>
        <c:crosses val="autoZero"/>
        <c:auto val="1"/>
        <c:lblAlgn val="ctr"/>
        <c:lblOffset val="0"/>
        <c:noMultiLvlLbl val="0"/>
      </c:catAx>
      <c:valAx>
        <c:axId val="-59657616"/>
        <c:scaling>
          <c:orientation val="minMax"/>
          <c:max val="1"/>
        </c:scaling>
        <c:delete val="1"/>
        <c:axPos val="t"/>
        <c:numFmt formatCode="0%" sourceLinked="1"/>
        <c:majorTickMark val="out"/>
        <c:minorTickMark val="none"/>
        <c:tickLblPos val="nextTo"/>
        <c:crossAx val="-59659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Europe</c:v>
                </c:pt>
                <c:pt idx="5">
                  <c:v>North America</c:v>
                </c:pt>
                <c:pt idx="6">
                  <c:v>APAC</c:v>
                </c:pt>
                <c:pt idx="7">
                  <c:v>G-8 Countries</c:v>
                </c:pt>
                <c:pt idx="8">
                  <c:v>Middle East/Africa</c:v>
                </c:pt>
              </c:strCache>
            </c:strRef>
          </c:cat>
          <c:val>
            <c:numRef>
              <c:f>Sheet1!$B$2:$B$10</c:f>
              <c:numCache>
                <c:formatCode>General</c:formatCode>
                <c:ptCount val="9"/>
                <c:pt idx="0" formatCode="0%">
                  <c:v>0.06</c:v>
                </c:pt>
                <c:pt idx="2" formatCode="0%">
                  <c:v>0.09</c:v>
                </c:pt>
                <c:pt idx="3" formatCode="0%">
                  <c:v>7.0000000000000007E-2</c:v>
                </c:pt>
                <c:pt idx="4" formatCode="0%">
                  <c:v>7.0000000000000007E-2</c:v>
                </c:pt>
                <c:pt idx="5" formatCode="0%">
                  <c:v>0.06</c:v>
                </c:pt>
                <c:pt idx="6" formatCode="0%">
                  <c:v>0.06</c:v>
                </c:pt>
                <c:pt idx="7" formatCode="0%">
                  <c:v>0.06</c:v>
                </c:pt>
                <c:pt idx="8" formatCode="0%">
                  <c:v>0.04</c:v>
                </c:pt>
              </c:numCache>
            </c:numRef>
          </c:val>
          <c:extLst>
            <c:ext xmlns:c16="http://schemas.microsoft.com/office/drawing/2014/chart" uri="{C3380CC4-5D6E-409C-BE32-E72D297353CC}">
              <c16:uniqueId val="{00000000-CE65-4AC6-9202-8021DF81B6B1}"/>
            </c:ext>
          </c:extLst>
        </c:ser>
        <c:dLbls>
          <c:showLegendKey val="0"/>
          <c:showVal val="0"/>
          <c:showCatName val="0"/>
          <c:showSerName val="0"/>
          <c:showPercent val="0"/>
          <c:showBubbleSize val="0"/>
        </c:dLbls>
        <c:gapWidth val="94"/>
        <c:axId val="-33014320"/>
        <c:axId val="-33012000"/>
      </c:barChart>
      <c:catAx>
        <c:axId val="-33014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012000"/>
        <c:crosses val="autoZero"/>
        <c:auto val="1"/>
        <c:lblAlgn val="ctr"/>
        <c:lblOffset val="0"/>
        <c:noMultiLvlLbl val="0"/>
      </c:catAx>
      <c:valAx>
        <c:axId val="-33012000"/>
        <c:scaling>
          <c:orientation val="minMax"/>
          <c:max val="1"/>
        </c:scaling>
        <c:delete val="1"/>
        <c:axPos val="t"/>
        <c:numFmt formatCode="0%" sourceLinked="1"/>
        <c:majorTickMark val="none"/>
        <c:minorTickMark val="none"/>
        <c:tickLblPos val="nextTo"/>
        <c:crossAx val="-3301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Nigeria</c:v>
                </c:pt>
                <c:pt idx="6">
                  <c:v>Tunisia</c:v>
                </c:pt>
                <c:pt idx="7">
                  <c:v>Egypt</c:v>
                </c:pt>
                <c:pt idx="8">
                  <c:v>India</c:v>
                </c:pt>
                <c:pt idx="9">
                  <c:v>South Africa</c:v>
                </c:pt>
                <c:pt idx="10">
                  <c:v>Brazil</c:v>
                </c:pt>
                <c:pt idx="11">
                  <c:v>China</c:v>
                </c:pt>
                <c:pt idx="12">
                  <c:v>Mexico</c:v>
                </c:pt>
                <c:pt idx="13">
                  <c:v>Turkey</c:v>
                </c:pt>
                <c:pt idx="14">
                  <c:v>Hong Kong (China)</c:v>
                </c:pt>
                <c:pt idx="15">
                  <c:v>Italy</c:v>
                </c:pt>
                <c:pt idx="16">
                  <c:v>Poland</c:v>
                </c:pt>
                <c:pt idx="17">
                  <c:v>Canada</c:v>
                </c:pt>
                <c:pt idx="18">
                  <c:v>South Korea</c:v>
                </c:pt>
                <c:pt idx="19">
                  <c:v>United States</c:v>
                </c:pt>
                <c:pt idx="20">
                  <c:v>Australia</c:v>
                </c:pt>
                <c:pt idx="21">
                  <c:v>France</c:v>
                </c:pt>
                <c:pt idx="22">
                  <c:v>Great Britain</c:v>
                </c:pt>
                <c:pt idx="23">
                  <c:v>Sweden</c:v>
                </c:pt>
                <c:pt idx="24">
                  <c:v>Germany</c:v>
                </c:pt>
                <c:pt idx="25">
                  <c:v>Japan</c:v>
                </c:pt>
              </c:strCache>
            </c:strRef>
          </c:cat>
          <c:val>
            <c:numRef>
              <c:f>Sheet1!$B$2:$B$27</c:f>
              <c:numCache>
                <c:formatCode>General</c:formatCode>
                <c:ptCount val="26"/>
                <c:pt idx="0" formatCode="0%">
                  <c:v>0.33</c:v>
                </c:pt>
                <c:pt idx="2" formatCode="0%">
                  <c:v>0.74</c:v>
                </c:pt>
                <c:pt idx="3" formatCode="0%">
                  <c:v>0.65</c:v>
                </c:pt>
                <c:pt idx="4" formatCode="0%">
                  <c:v>0.56000000000000005</c:v>
                </c:pt>
                <c:pt idx="5" formatCode="0%">
                  <c:v>0.55000000000000004</c:v>
                </c:pt>
                <c:pt idx="6" formatCode="0%">
                  <c:v>0.54</c:v>
                </c:pt>
                <c:pt idx="7" formatCode="0%">
                  <c:v>0.5</c:v>
                </c:pt>
                <c:pt idx="8" formatCode="0%">
                  <c:v>0.49</c:v>
                </c:pt>
                <c:pt idx="9" formatCode="0%">
                  <c:v>0.43</c:v>
                </c:pt>
                <c:pt idx="10" formatCode="0%">
                  <c:v>0.41</c:v>
                </c:pt>
                <c:pt idx="11" formatCode="0%">
                  <c:v>0.37</c:v>
                </c:pt>
                <c:pt idx="12" formatCode="0%">
                  <c:v>0.36</c:v>
                </c:pt>
                <c:pt idx="13" formatCode="0%">
                  <c:v>0.3</c:v>
                </c:pt>
                <c:pt idx="14" formatCode="0%">
                  <c:v>0.27</c:v>
                </c:pt>
                <c:pt idx="15" formatCode="0%">
                  <c:v>0.25</c:v>
                </c:pt>
                <c:pt idx="16" formatCode="0%">
                  <c:v>0.23</c:v>
                </c:pt>
                <c:pt idx="17" formatCode="0%">
                  <c:v>0.22</c:v>
                </c:pt>
                <c:pt idx="18" formatCode="0%">
                  <c:v>0.22</c:v>
                </c:pt>
                <c:pt idx="19" formatCode="0%">
                  <c:v>0.21</c:v>
                </c:pt>
                <c:pt idx="20" formatCode="0%">
                  <c:v>0.19</c:v>
                </c:pt>
                <c:pt idx="21" formatCode="0%">
                  <c:v>0.19</c:v>
                </c:pt>
                <c:pt idx="22" formatCode="0%">
                  <c:v>0.18</c:v>
                </c:pt>
                <c:pt idx="23" formatCode="0%">
                  <c:v>0.18</c:v>
                </c:pt>
                <c:pt idx="24" formatCode="0%">
                  <c:v>0.12</c:v>
                </c:pt>
                <c:pt idx="25" formatCode="0%">
                  <c:v>0.11</c:v>
                </c:pt>
              </c:numCache>
            </c:numRef>
          </c:val>
          <c:extLst>
            <c:ext xmlns:c16="http://schemas.microsoft.com/office/drawing/2014/chart" uri="{C3380CC4-5D6E-409C-BE32-E72D297353CC}">
              <c16:uniqueId val="{00000000-C3E2-4731-898C-100A178048E1}"/>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Nigeria</c:v>
                </c:pt>
                <c:pt idx="6">
                  <c:v>Tunisia</c:v>
                </c:pt>
                <c:pt idx="7">
                  <c:v>Egypt</c:v>
                </c:pt>
                <c:pt idx="8">
                  <c:v>India</c:v>
                </c:pt>
                <c:pt idx="9">
                  <c:v>South Africa</c:v>
                </c:pt>
                <c:pt idx="10">
                  <c:v>Brazil</c:v>
                </c:pt>
                <c:pt idx="11">
                  <c:v>China</c:v>
                </c:pt>
                <c:pt idx="12">
                  <c:v>Mexico</c:v>
                </c:pt>
                <c:pt idx="13">
                  <c:v>Turkey</c:v>
                </c:pt>
                <c:pt idx="14">
                  <c:v>Hong Kong (China)</c:v>
                </c:pt>
                <c:pt idx="15">
                  <c:v>Italy</c:v>
                </c:pt>
                <c:pt idx="16">
                  <c:v>Poland</c:v>
                </c:pt>
                <c:pt idx="17">
                  <c:v>Canada</c:v>
                </c:pt>
                <c:pt idx="18">
                  <c:v>South Korea</c:v>
                </c:pt>
                <c:pt idx="19">
                  <c:v>United States</c:v>
                </c:pt>
                <c:pt idx="20">
                  <c:v>Australia</c:v>
                </c:pt>
                <c:pt idx="21">
                  <c:v>France</c:v>
                </c:pt>
                <c:pt idx="22">
                  <c:v>Great Britain</c:v>
                </c:pt>
                <c:pt idx="23">
                  <c:v>Sweden</c:v>
                </c:pt>
                <c:pt idx="24">
                  <c:v>Germany</c:v>
                </c:pt>
                <c:pt idx="25">
                  <c:v>Japan</c:v>
                </c:pt>
              </c:strCache>
            </c:strRef>
          </c:cat>
          <c:val>
            <c:numRef>
              <c:f>Sheet1!$C$2:$C$27</c:f>
              <c:numCache>
                <c:formatCode>General</c:formatCode>
                <c:ptCount val="26"/>
                <c:pt idx="0" formatCode="0%">
                  <c:v>0.56000000000000005</c:v>
                </c:pt>
                <c:pt idx="2" formatCode="0%">
                  <c:v>0.19</c:v>
                </c:pt>
                <c:pt idx="3" formatCode="0%">
                  <c:v>0.28000000000000003</c:v>
                </c:pt>
                <c:pt idx="4" formatCode="0%">
                  <c:v>0.35</c:v>
                </c:pt>
                <c:pt idx="5" formatCode="0%">
                  <c:v>0.36</c:v>
                </c:pt>
                <c:pt idx="6" formatCode="0%">
                  <c:v>0.39</c:v>
                </c:pt>
                <c:pt idx="7" formatCode="0%">
                  <c:v>0.41</c:v>
                </c:pt>
                <c:pt idx="8" formatCode="0%">
                  <c:v>0.36</c:v>
                </c:pt>
                <c:pt idx="9" formatCode="0%">
                  <c:v>0.43</c:v>
                </c:pt>
                <c:pt idx="10" formatCode="0%">
                  <c:v>0.4</c:v>
                </c:pt>
                <c:pt idx="11" formatCode="0%">
                  <c:v>0.51</c:v>
                </c:pt>
                <c:pt idx="12" formatCode="0%">
                  <c:v>0.46</c:v>
                </c:pt>
                <c:pt idx="13" formatCode="0%">
                  <c:v>0.48</c:v>
                </c:pt>
                <c:pt idx="14" formatCode="0%">
                  <c:v>0.65</c:v>
                </c:pt>
                <c:pt idx="15" formatCode="0%">
                  <c:v>0.68</c:v>
                </c:pt>
                <c:pt idx="16" formatCode="0%">
                  <c:v>0.71</c:v>
                </c:pt>
                <c:pt idx="17" formatCode="0%">
                  <c:v>0.7</c:v>
                </c:pt>
                <c:pt idx="18" formatCode="0%">
                  <c:v>0.63</c:v>
                </c:pt>
                <c:pt idx="19" formatCode="0%">
                  <c:v>0.67</c:v>
                </c:pt>
                <c:pt idx="20" formatCode="0%">
                  <c:v>0.73</c:v>
                </c:pt>
                <c:pt idx="21" formatCode="0%">
                  <c:v>0.7</c:v>
                </c:pt>
                <c:pt idx="22" formatCode="0%">
                  <c:v>0.76</c:v>
                </c:pt>
                <c:pt idx="23" formatCode="0%">
                  <c:v>0.72</c:v>
                </c:pt>
                <c:pt idx="24" formatCode="0%">
                  <c:v>0.74</c:v>
                </c:pt>
                <c:pt idx="25" formatCode="0%">
                  <c:v>0.83</c:v>
                </c:pt>
              </c:numCache>
            </c:numRef>
          </c:val>
          <c:extLst>
            <c:ext xmlns:c16="http://schemas.microsoft.com/office/drawing/2014/chart" uri="{C3380CC4-5D6E-409C-BE32-E72D297353CC}">
              <c16:uniqueId val="{00000001-C3E2-4731-898C-100A178048E1}"/>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Nigeria</c:v>
                </c:pt>
                <c:pt idx="6">
                  <c:v>Tunisia</c:v>
                </c:pt>
                <c:pt idx="7">
                  <c:v>Egypt</c:v>
                </c:pt>
                <c:pt idx="8">
                  <c:v>India</c:v>
                </c:pt>
                <c:pt idx="9">
                  <c:v>South Africa</c:v>
                </c:pt>
                <c:pt idx="10">
                  <c:v>Brazil</c:v>
                </c:pt>
                <c:pt idx="11">
                  <c:v>China</c:v>
                </c:pt>
                <c:pt idx="12">
                  <c:v>Mexico</c:v>
                </c:pt>
                <c:pt idx="13">
                  <c:v>Turkey</c:v>
                </c:pt>
                <c:pt idx="14">
                  <c:v>Hong Kong (China)</c:v>
                </c:pt>
                <c:pt idx="15">
                  <c:v>Italy</c:v>
                </c:pt>
                <c:pt idx="16">
                  <c:v>Poland</c:v>
                </c:pt>
                <c:pt idx="17">
                  <c:v>Canada</c:v>
                </c:pt>
                <c:pt idx="18">
                  <c:v>South Korea</c:v>
                </c:pt>
                <c:pt idx="19">
                  <c:v>United States</c:v>
                </c:pt>
                <c:pt idx="20">
                  <c:v>Australia</c:v>
                </c:pt>
                <c:pt idx="21">
                  <c:v>France</c:v>
                </c:pt>
                <c:pt idx="22">
                  <c:v>Great Britain</c:v>
                </c:pt>
                <c:pt idx="23">
                  <c:v>Sweden</c:v>
                </c:pt>
                <c:pt idx="24">
                  <c:v>Germany</c:v>
                </c:pt>
                <c:pt idx="25">
                  <c:v>Japan</c:v>
                </c:pt>
              </c:strCache>
            </c:strRef>
          </c:cat>
          <c:val>
            <c:numRef>
              <c:f>Sheet1!$D$2:$D$27</c:f>
              <c:numCache>
                <c:formatCode>General</c:formatCode>
                <c:ptCount val="26"/>
                <c:pt idx="0" formatCode="0%">
                  <c:v>0.11</c:v>
                </c:pt>
                <c:pt idx="2" formatCode="0%">
                  <c:v>7.0000000000000007E-2</c:v>
                </c:pt>
                <c:pt idx="3" formatCode="0%">
                  <c:v>0.04</c:v>
                </c:pt>
                <c:pt idx="4" formatCode="0%">
                  <c:v>0.09</c:v>
                </c:pt>
                <c:pt idx="5" formatCode="0%">
                  <c:v>0.09</c:v>
                </c:pt>
                <c:pt idx="6" formatCode="0%">
                  <c:v>0.08</c:v>
                </c:pt>
                <c:pt idx="7" formatCode="0%">
                  <c:v>0.09</c:v>
                </c:pt>
                <c:pt idx="8" formatCode="0%">
                  <c:v>0.15</c:v>
                </c:pt>
                <c:pt idx="9" formatCode="0%">
                  <c:v>0.14000000000000001</c:v>
                </c:pt>
                <c:pt idx="10" formatCode="0%">
                  <c:v>0.19</c:v>
                </c:pt>
                <c:pt idx="11" formatCode="0%">
                  <c:v>0.12</c:v>
                </c:pt>
                <c:pt idx="12" formatCode="0%">
                  <c:v>0.19</c:v>
                </c:pt>
                <c:pt idx="13" formatCode="0%">
                  <c:v>0.23</c:v>
                </c:pt>
                <c:pt idx="14" formatCode="0%">
                  <c:v>7.0000000000000007E-2</c:v>
                </c:pt>
                <c:pt idx="15" formatCode="0%">
                  <c:v>7.0000000000000007E-2</c:v>
                </c:pt>
                <c:pt idx="16" formatCode="0%">
                  <c:v>0.06</c:v>
                </c:pt>
                <c:pt idx="17" formatCode="0%">
                  <c:v>0.09</c:v>
                </c:pt>
                <c:pt idx="18" formatCode="0%">
                  <c:v>0.14000000000000001</c:v>
                </c:pt>
                <c:pt idx="19" formatCode="0%">
                  <c:v>0.12</c:v>
                </c:pt>
                <c:pt idx="20" formatCode="0%">
                  <c:v>0.08</c:v>
                </c:pt>
                <c:pt idx="21" formatCode="0%">
                  <c:v>0.11</c:v>
                </c:pt>
                <c:pt idx="22" formatCode="0%">
                  <c:v>0.06</c:v>
                </c:pt>
                <c:pt idx="23" formatCode="0%">
                  <c:v>0.1</c:v>
                </c:pt>
                <c:pt idx="24" formatCode="0%">
                  <c:v>0.13</c:v>
                </c:pt>
                <c:pt idx="25" formatCode="0%">
                  <c:v>0.06</c:v>
                </c:pt>
              </c:numCache>
            </c:numRef>
          </c:val>
          <c:extLst>
            <c:ext xmlns:c16="http://schemas.microsoft.com/office/drawing/2014/chart" uri="{C3380CC4-5D6E-409C-BE32-E72D297353CC}">
              <c16:uniqueId val="{00000002-C3E2-4731-898C-100A178048E1}"/>
            </c:ext>
          </c:extLst>
        </c:ser>
        <c:dLbls>
          <c:showLegendKey val="0"/>
          <c:showVal val="0"/>
          <c:showCatName val="0"/>
          <c:showSerName val="0"/>
          <c:showPercent val="0"/>
          <c:showBubbleSize val="0"/>
        </c:dLbls>
        <c:gapWidth val="40"/>
        <c:overlap val="100"/>
        <c:axId val="-82125632"/>
        <c:axId val="-82122800"/>
      </c:barChart>
      <c:catAx>
        <c:axId val="-8212563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122800"/>
        <c:crosses val="autoZero"/>
        <c:auto val="1"/>
        <c:lblAlgn val="ctr"/>
        <c:lblOffset val="0"/>
        <c:noMultiLvlLbl val="0"/>
      </c:catAx>
      <c:valAx>
        <c:axId val="-82122800"/>
        <c:scaling>
          <c:orientation val="minMax"/>
          <c:max val="1"/>
        </c:scaling>
        <c:delete val="1"/>
        <c:axPos val="t"/>
        <c:numFmt formatCode="0%" sourceLinked="1"/>
        <c:majorTickMark val="none"/>
        <c:minorTickMark val="none"/>
        <c:tickLblPos val="nextTo"/>
        <c:crossAx val="-82125632"/>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Sheet1!$B$2:$B$8</c:f>
              <c:numCache>
                <c:formatCode>0%</c:formatCode>
                <c:ptCount val="7"/>
                <c:pt idx="0">
                  <c:v>0.56000000000000005</c:v>
                </c:pt>
                <c:pt idx="1">
                  <c:v>0.35</c:v>
                </c:pt>
                <c:pt idx="2">
                  <c:v>0.28999999999999998</c:v>
                </c:pt>
                <c:pt idx="3">
                  <c:v>0.32</c:v>
                </c:pt>
                <c:pt idx="4">
                  <c:v>0.22</c:v>
                </c:pt>
                <c:pt idx="5">
                  <c:v>0.26</c:v>
                </c:pt>
                <c:pt idx="6">
                  <c:v>0.17</c:v>
                </c:pt>
              </c:numCache>
            </c:numRef>
          </c:val>
          <c:extLst>
            <c:ext xmlns:c16="http://schemas.microsoft.com/office/drawing/2014/chart" uri="{C3380CC4-5D6E-409C-BE32-E72D297353CC}">
              <c16:uniqueId val="{00000000-0BE1-4D73-ADBA-0697708BEA72}"/>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Sheet1!$C$2:$C$8</c:f>
              <c:numCache>
                <c:formatCode>0%</c:formatCode>
                <c:ptCount val="7"/>
                <c:pt idx="0">
                  <c:v>0.26</c:v>
                </c:pt>
                <c:pt idx="1">
                  <c:v>0.39</c:v>
                </c:pt>
                <c:pt idx="2">
                  <c:v>0.38</c:v>
                </c:pt>
                <c:pt idx="3">
                  <c:v>0.33</c:v>
                </c:pt>
                <c:pt idx="4">
                  <c:v>0.4</c:v>
                </c:pt>
                <c:pt idx="5">
                  <c:v>0.35</c:v>
                </c:pt>
                <c:pt idx="6">
                  <c:v>0.32</c:v>
                </c:pt>
              </c:numCache>
            </c:numRef>
          </c:val>
          <c:extLst>
            <c:ext xmlns:c16="http://schemas.microsoft.com/office/drawing/2014/chart" uri="{C3380CC4-5D6E-409C-BE32-E72D297353CC}">
              <c16:uniqueId val="{00000001-0BE1-4D73-ADBA-0697708BEA72}"/>
            </c:ext>
          </c:extLst>
        </c:ser>
        <c:ser>
          <c:idx val="2"/>
          <c:order val="2"/>
          <c:tx>
            <c:strRef>
              <c:f>Sheet1!$D$1</c:f>
              <c:strCache>
                <c:ptCount val="1"/>
                <c:pt idx="0">
                  <c:v>A great deal/ 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Sheet1!$D$2:$D$8</c:f>
              <c:numCache>
                <c:formatCode>0%</c:formatCode>
                <c:ptCount val="7"/>
                <c:pt idx="0">
                  <c:v>0.82</c:v>
                </c:pt>
                <c:pt idx="1">
                  <c:v>0.74</c:v>
                </c:pt>
                <c:pt idx="2">
                  <c:v>0.67</c:v>
                </c:pt>
                <c:pt idx="3">
                  <c:v>0.65</c:v>
                </c:pt>
                <c:pt idx="4">
                  <c:v>0.62</c:v>
                </c:pt>
                <c:pt idx="5">
                  <c:v>0.61</c:v>
                </c:pt>
                <c:pt idx="6">
                  <c:v>0.49</c:v>
                </c:pt>
              </c:numCache>
            </c:numRef>
          </c:val>
          <c:extLst>
            <c:ext xmlns:c16="http://schemas.microsoft.com/office/drawing/2014/chart" uri="{C3380CC4-5D6E-409C-BE32-E72D297353CC}">
              <c16:uniqueId val="{00000002-0BE1-4D73-ADBA-0697708BEA72}"/>
            </c:ext>
          </c:extLst>
        </c:ser>
        <c:dLbls>
          <c:showLegendKey val="0"/>
          <c:showVal val="0"/>
          <c:showCatName val="0"/>
          <c:showSerName val="0"/>
          <c:showPercent val="0"/>
          <c:showBubbleSize val="0"/>
        </c:dLbls>
        <c:gapWidth val="115"/>
        <c:overlap val="100"/>
        <c:axId val="-83821648"/>
        <c:axId val="-83818384"/>
      </c:barChart>
      <c:catAx>
        <c:axId val="-83821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818384"/>
        <c:crosses val="autoZero"/>
        <c:auto val="1"/>
        <c:lblAlgn val="ctr"/>
        <c:lblOffset val="0"/>
        <c:noMultiLvlLbl val="0"/>
      </c:catAx>
      <c:valAx>
        <c:axId val="-83818384"/>
        <c:scaling>
          <c:orientation val="minMax"/>
          <c:max val="1"/>
        </c:scaling>
        <c:delete val="1"/>
        <c:axPos val="t"/>
        <c:numFmt formatCode="0%" sourceLinked="1"/>
        <c:majorTickMark val="none"/>
        <c:minorTickMark val="none"/>
        <c:tickLblPos val="nextTo"/>
        <c:crossAx val="-83821648"/>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North America</c:v>
                </c:pt>
                <c:pt idx="7">
                  <c:v>Europe</c:v>
                </c:pt>
                <c:pt idx="8">
                  <c:v>G-8 Countries</c:v>
                </c:pt>
              </c:strCache>
            </c:strRef>
          </c:cat>
          <c:val>
            <c:numRef>
              <c:f>Sheet1!$B$2:$B$10</c:f>
              <c:numCache>
                <c:formatCode>General</c:formatCode>
                <c:ptCount val="9"/>
                <c:pt idx="0" formatCode="0%">
                  <c:v>0.33</c:v>
                </c:pt>
                <c:pt idx="2" formatCode="0%">
                  <c:v>0.45</c:v>
                </c:pt>
                <c:pt idx="3" formatCode="0%">
                  <c:v>0.42</c:v>
                </c:pt>
                <c:pt idx="4" formatCode="0%">
                  <c:v>0.38</c:v>
                </c:pt>
                <c:pt idx="5" formatCode="0%">
                  <c:v>0.32</c:v>
                </c:pt>
                <c:pt idx="6" formatCode="0%">
                  <c:v>0.21</c:v>
                </c:pt>
                <c:pt idx="7" formatCode="0%">
                  <c:v>0.19</c:v>
                </c:pt>
                <c:pt idx="8" formatCode="0%">
                  <c:v>0.18</c:v>
                </c:pt>
              </c:numCache>
            </c:numRef>
          </c:val>
          <c:extLst>
            <c:ext xmlns:c16="http://schemas.microsoft.com/office/drawing/2014/chart" uri="{C3380CC4-5D6E-409C-BE32-E72D297353CC}">
              <c16:uniqueId val="{00000000-BB63-41FD-A6FE-BC3E9612F089}"/>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North America</c:v>
                </c:pt>
                <c:pt idx="7">
                  <c:v>Europe</c:v>
                </c:pt>
                <c:pt idx="8">
                  <c:v>G-8 Countries</c:v>
                </c:pt>
              </c:strCache>
            </c:strRef>
          </c:cat>
          <c:val>
            <c:numRef>
              <c:f>Sheet1!$C$2:$C$10</c:f>
              <c:numCache>
                <c:formatCode>General</c:formatCode>
                <c:ptCount val="9"/>
                <c:pt idx="0" formatCode="0%">
                  <c:v>0.56000000000000005</c:v>
                </c:pt>
                <c:pt idx="2" formatCode="0%">
                  <c:v>0.41</c:v>
                </c:pt>
                <c:pt idx="3" formatCode="0%">
                  <c:v>0.42</c:v>
                </c:pt>
                <c:pt idx="4" formatCode="0%">
                  <c:v>0.43</c:v>
                </c:pt>
                <c:pt idx="5" formatCode="0%">
                  <c:v>0.57999999999999996</c:v>
                </c:pt>
                <c:pt idx="6" formatCode="0%">
                  <c:v>0.68</c:v>
                </c:pt>
                <c:pt idx="7" formatCode="0%">
                  <c:v>0.72</c:v>
                </c:pt>
                <c:pt idx="8" formatCode="0%">
                  <c:v>0.73</c:v>
                </c:pt>
              </c:numCache>
            </c:numRef>
          </c:val>
          <c:extLst>
            <c:ext xmlns:c16="http://schemas.microsoft.com/office/drawing/2014/chart" uri="{C3380CC4-5D6E-409C-BE32-E72D297353CC}">
              <c16:uniqueId val="{00000001-BB63-41FD-A6FE-BC3E9612F089}"/>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North America</c:v>
                </c:pt>
                <c:pt idx="7">
                  <c:v>Europe</c:v>
                </c:pt>
                <c:pt idx="8">
                  <c:v>G-8 Countries</c:v>
                </c:pt>
              </c:strCache>
            </c:strRef>
          </c:cat>
          <c:val>
            <c:numRef>
              <c:f>Sheet1!$D$2:$D$10</c:f>
              <c:numCache>
                <c:formatCode>General</c:formatCode>
                <c:ptCount val="9"/>
                <c:pt idx="0" formatCode="0%">
                  <c:v>0.11</c:v>
                </c:pt>
                <c:pt idx="2" formatCode="0%">
                  <c:v>0.13</c:v>
                </c:pt>
                <c:pt idx="3" formatCode="0%">
                  <c:v>0.15</c:v>
                </c:pt>
                <c:pt idx="4" formatCode="0%">
                  <c:v>0.19</c:v>
                </c:pt>
                <c:pt idx="5" formatCode="0%">
                  <c:v>0.1</c:v>
                </c:pt>
                <c:pt idx="6" formatCode="0%">
                  <c:v>0.1</c:v>
                </c:pt>
                <c:pt idx="7" formatCode="0%">
                  <c:v>0.09</c:v>
                </c:pt>
                <c:pt idx="8" formatCode="0%">
                  <c:v>0.09</c:v>
                </c:pt>
              </c:numCache>
            </c:numRef>
          </c:val>
          <c:extLst>
            <c:ext xmlns:c16="http://schemas.microsoft.com/office/drawing/2014/chart" uri="{C3380CC4-5D6E-409C-BE32-E72D297353CC}">
              <c16:uniqueId val="{00000002-BB63-41FD-A6FE-BC3E9612F089}"/>
            </c:ext>
          </c:extLst>
        </c:ser>
        <c:dLbls>
          <c:showLegendKey val="0"/>
          <c:showVal val="0"/>
          <c:showCatName val="0"/>
          <c:showSerName val="0"/>
          <c:showPercent val="0"/>
          <c:showBubbleSize val="0"/>
        </c:dLbls>
        <c:gapWidth val="94"/>
        <c:overlap val="100"/>
        <c:axId val="-81403296"/>
        <c:axId val="-81464048"/>
      </c:barChart>
      <c:catAx>
        <c:axId val="-81403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464048"/>
        <c:crosses val="autoZero"/>
        <c:auto val="1"/>
        <c:lblAlgn val="ctr"/>
        <c:lblOffset val="0"/>
        <c:noMultiLvlLbl val="0"/>
      </c:catAx>
      <c:valAx>
        <c:axId val="-81464048"/>
        <c:scaling>
          <c:orientation val="minMax"/>
          <c:max val="1"/>
        </c:scaling>
        <c:delete val="1"/>
        <c:axPos val="t"/>
        <c:numFmt formatCode="0%" sourceLinked="1"/>
        <c:majorTickMark val="none"/>
        <c:minorTickMark val="none"/>
        <c:tickLblPos val="nextTo"/>
        <c:crossAx val="-81403296"/>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Tunisia</c:v>
                </c:pt>
                <c:pt idx="5">
                  <c:v>Nigeria</c:v>
                </c:pt>
                <c:pt idx="6">
                  <c:v>Egypt</c:v>
                </c:pt>
                <c:pt idx="7">
                  <c:v>India</c:v>
                </c:pt>
                <c:pt idx="8">
                  <c:v>Indonesia</c:v>
                </c:pt>
                <c:pt idx="9">
                  <c:v>South Africa</c:v>
                </c:pt>
                <c:pt idx="10">
                  <c:v>Brazil</c:v>
                </c:pt>
                <c:pt idx="11">
                  <c:v>China</c:v>
                </c:pt>
                <c:pt idx="12">
                  <c:v>Italy</c:v>
                </c:pt>
                <c:pt idx="13">
                  <c:v>Turkey</c:v>
                </c:pt>
                <c:pt idx="14">
                  <c:v>Mexico</c:v>
                </c:pt>
                <c:pt idx="15">
                  <c:v>Hong Kong (China)</c:v>
                </c:pt>
                <c:pt idx="16">
                  <c:v>Sweden</c:v>
                </c:pt>
                <c:pt idx="17">
                  <c:v>South Korea</c:v>
                </c:pt>
                <c:pt idx="18">
                  <c:v>Poland</c:v>
                </c:pt>
                <c:pt idx="19">
                  <c:v>US</c:v>
                </c:pt>
                <c:pt idx="20">
                  <c:v>Canada</c:v>
                </c:pt>
                <c:pt idx="21">
                  <c:v>France</c:v>
                </c:pt>
                <c:pt idx="22">
                  <c:v>Australia</c:v>
                </c:pt>
                <c:pt idx="23">
                  <c:v>Great Britain</c:v>
                </c:pt>
                <c:pt idx="24">
                  <c:v>Germany</c:v>
                </c:pt>
                <c:pt idx="25">
                  <c:v>Japan</c:v>
                </c:pt>
              </c:strCache>
            </c:strRef>
          </c:cat>
          <c:val>
            <c:numRef>
              <c:f>Sheet1!$B$2:$B$27</c:f>
              <c:numCache>
                <c:formatCode>General</c:formatCode>
                <c:ptCount val="26"/>
                <c:pt idx="0" formatCode="0%">
                  <c:v>0.32</c:v>
                </c:pt>
                <c:pt idx="2" formatCode="0%">
                  <c:v>0.72</c:v>
                </c:pt>
                <c:pt idx="3" formatCode="0%">
                  <c:v>0.65</c:v>
                </c:pt>
                <c:pt idx="4" formatCode="0%">
                  <c:v>0.53</c:v>
                </c:pt>
                <c:pt idx="5" formatCode="0%">
                  <c:v>0.52</c:v>
                </c:pt>
                <c:pt idx="6" formatCode="0%">
                  <c:v>0.5</c:v>
                </c:pt>
                <c:pt idx="7" formatCode="0%">
                  <c:v>0.49</c:v>
                </c:pt>
                <c:pt idx="8" formatCode="0%">
                  <c:v>0.47</c:v>
                </c:pt>
                <c:pt idx="9" formatCode="0%">
                  <c:v>0.38</c:v>
                </c:pt>
                <c:pt idx="10" formatCode="0%">
                  <c:v>0.37</c:v>
                </c:pt>
                <c:pt idx="11" formatCode="0%">
                  <c:v>0.33</c:v>
                </c:pt>
                <c:pt idx="12" formatCode="0%">
                  <c:v>0.32</c:v>
                </c:pt>
                <c:pt idx="13" formatCode="0%">
                  <c:v>0.31</c:v>
                </c:pt>
                <c:pt idx="14" formatCode="0%">
                  <c:v>0.28999999999999998</c:v>
                </c:pt>
                <c:pt idx="15" formatCode="0%">
                  <c:v>0.26</c:v>
                </c:pt>
                <c:pt idx="16" formatCode="0%">
                  <c:v>0.24</c:v>
                </c:pt>
                <c:pt idx="17" formatCode="0%">
                  <c:v>0.22</c:v>
                </c:pt>
                <c:pt idx="18" formatCode="0%">
                  <c:v>0.21</c:v>
                </c:pt>
                <c:pt idx="19" formatCode="0%">
                  <c:v>0.21</c:v>
                </c:pt>
                <c:pt idx="20" formatCode="0%">
                  <c:v>0.2</c:v>
                </c:pt>
                <c:pt idx="21" formatCode="0%">
                  <c:v>0.19</c:v>
                </c:pt>
                <c:pt idx="22" formatCode="0%">
                  <c:v>0.18</c:v>
                </c:pt>
                <c:pt idx="23" formatCode="0%">
                  <c:v>0.16</c:v>
                </c:pt>
                <c:pt idx="24" formatCode="0%">
                  <c:v>0.14000000000000001</c:v>
                </c:pt>
                <c:pt idx="25" formatCode="0%">
                  <c:v>0.12</c:v>
                </c:pt>
              </c:numCache>
            </c:numRef>
          </c:val>
          <c:extLst>
            <c:ext xmlns:c16="http://schemas.microsoft.com/office/drawing/2014/chart" uri="{C3380CC4-5D6E-409C-BE32-E72D297353CC}">
              <c16:uniqueId val="{00000000-9E43-4EDC-AA75-A2AFA77065C7}"/>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Tunisia</c:v>
                </c:pt>
                <c:pt idx="5">
                  <c:v>Nigeria</c:v>
                </c:pt>
                <c:pt idx="6">
                  <c:v>Egypt</c:v>
                </c:pt>
                <c:pt idx="7">
                  <c:v>India</c:v>
                </c:pt>
                <c:pt idx="8">
                  <c:v>Indonesia</c:v>
                </c:pt>
                <c:pt idx="9">
                  <c:v>South Africa</c:v>
                </c:pt>
                <c:pt idx="10">
                  <c:v>Brazil</c:v>
                </c:pt>
                <c:pt idx="11">
                  <c:v>China</c:v>
                </c:pt>
                <c:pt idx="12">
                  <c:v>Italy</c:v>
                </c:pt>
                <c:pt idx="13">
                  <c:v>Turkey</c:v>
                </c:pt>
                <c:pt idx="14">
                  <c:v>Mexico</c:v>
                </c:pt>
                <c:pt idx="15">
                  <c:v>Hong Kong (China)</c:v>
                </c:pt>
                <c:pt idx="16">
                  <c:v>Sweden</c:v>
                </c:pt>
                <c:pt idx="17">
                  <c:v>South Korea</c:v>
                </c:pt>
                <c:pt idx="18">
                  <c:v>Poland</c:v>
                </c:pt>
                <c:pt idx="19">
                  <c:v>US</c:v>
                </c:pt>
                <c:pt idx="20">
                  <c:v>Canada</c:v>
                </c:pt>
                <c:pt idx="21">
                  <c:v>France</c:v>
                </c:pt>
                <c:pt idx="22">
                  <c:v>Australia</c:v>
                </c:pt>
                <c:pt idx="23">
                  <c:v>Great Britain</c:v>
                </c:pt>
                <c:pt idx="24">
                  <c:v>Germany</c:v>
                </c:pt>
                <c:pt idx="25">
                  <c:v>Japan</c:v>
                </c:pt>
              </c:strCache>
            </c:strRef>
          </c:cat>
          <c:val>
            <c:numRef>
              <c:f>Sheet1!$C$2:$C$27</c:f>
              <c:numCache>
                <c:formatCode>General</c:formatCode>
                <c:ptCount val="26"/>
                <c:pt idx="0" formatCode="0%">
                  <c:v>0.54</c:v>
                </c:pt>
                <c:pt idx="2" formatCode="0%">
                  <c:v>0.2</c:v>
                </c:pt>
                <c:pt idx="3" formatCode="0%">
                  <c:v>0.28999999999999998</c:v>
                </c:pt>
                <c:pt idx="4" formatCode="0%">
                  <c:v>0.38</c:v>
                </c:pt>
                <c:pt idx="5" formatCode="0%">
                  <c:v>0.39</c:v>
                </c:pt>
                <c:pt idx="6" formatCode="0%">
                  <c:v>0.37</c:v>
                </c:pt>
                <c:pt idx="7" formatCode="0%">
                  <c:v>0.35</c:v>
                </c:pt>
                <c:pt idx="8" formatCode="0%">
                  <c:v>0.41</c:v>
                </c:pt>
                <c:pt idx="9" formatCode="0%">
                  <c:v>0.4</c:v>
                </c:pt>
                <c:pt idx="10" formatCode="0%">
                  <c:v>0.4</c:v>
                </c:pt>
                <c:pt idx="11" formatCode="0%">
                  <c:v>0.53</c:v>
                </c:pt>
                <c:pt idx="12" formatCode="0%">
                  <c:v>0.59</c:v>
                </c:pt>
                <c:pt idx="13" formatCode="0%">
                  <c:v>0.42</c:v>
                </c:pt>
                <c:pt idx="14" formatCode="0%">
                  <c:v>0.45</c:v>
                </c:pt>
                <c:pt idx="15" formatCode="0%">
                  <c:v>0.59</c:v>
                </c:pt>
                <c:pt idx="16" formatCode="0%">
                  <c:v>0.64</c:v>
                </c:pt>
                <c:pt idx="17" formatCode="0%">
                  <c:v>0.63</c:v>
                </c:pt>
                <c:pt idx="18" formatCode="0%">
                  <c:v>0.71</c:v>
                </c:pt>
                <c:pt idx="19" formatCode="0%">
                  <c:v>0.64</c:v>
                </c:pt>
                <c:pt idx="20" formatCode="0%">
                  <c:v>0.69</c:v>
                </c:pt>
                <c:pt idx="21" formatCode="0%">
                  <c:v>0.66</c:v>
                </c:pt>
                <c:pt idx="22" formatCode="0%">
                  <c:v>0.67</c:v>
                </c:pt>
                <c:pt idx="23" formatCode="0%">
                  <c:v>0.74</c:v>
                </c:pt>
                <c:pt idx="24" formatCode="0%">
                  <c:v>0.69</c:v>
                </c:pt>
                <c:pt idx="25" formatCode="0%">
                  <c:v>0.83</c:v>
                </c:pt>
              </c:numCache>
            </c:numRef>
          </c:val>
          <c:extLst>
            <c:ext xmlns:c16="http://schemas.microsoft.com/office/drawing/2014/chart" uri="{C3380CC4-5D6E-409C-BE32-E72D297353CC}">
              <c16:uniqueId val="{00000001-9E43-4EDC-AA75-A2AFA77065C7}"/>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Tunisia</c:v>
                </c:pt>
                <c:pt idx="5">
                  <c:v>Nigeria</c:v>
                </c:pt>
                <c:pt idx="6">
                  <c:v>Egypt</c:v>
                </c:pt>
                <c:pt idx="7">
                  <c:v>India</c:v>
                </c:pt>
                <c:pt idx="8">
                  <c:v>Indonesia</c:v>
                </c:pt>
                <c:pt idx="9">
                  <c:v>South Africa</c:v>
                </c:pt>
                <c:pt idx="10">
                  <c:v>Brazil</c:v>
                </c:pt>
                <c:pt idx="11">
                  <c:v>China</c:v>
                </c:pt>
                <c:pt idx="12">
                  <c:v>Italy</c:v>
                </c:pt>
                <c:pt idx="13">
                  <c:v>Turkey</c:v>
                </c:pt>
                <c:pt idx="14">
                  <c:v>Mexico</c:v>
                </c:pt>
                <c:pt idx="15">
                  <c:v>Hong Kong (China)</c:v>
                </c:pt>
                <c:pt idx="16">
                  <c:v>Sweden</c:v>
                </c:pt>
                <c:pt idx="17">
                  <c:v>South Korea</c:v>
                </c:pt>
                <c:pt idx="18">
                  <c:v>Poland</c:v>
                </c:pt>
                <c:pt idx="19">
                  <c:v>US</c:v>
                </c:pt>
                <c:pt idx="20">
                  <c:v>Canada</c:v>
                </c:pt>
                <c:pt idx="21">
                  <c:v>France</c:v>
                </c:pt>
                <c:pt idx="22">
                  <c:v>Australia</c:v>
                </c:pt>
                <c:pt idx="23">
                  <c:v>Great Britain</c:v>
                </c:pt>
                <c:pt idx="24">
                  <c:v>Germany</c:v>
                </c:pt>
                <c:pt idx="25">
                  <c:v>Japan</c:v>
                </c:pt>
              </c:strCache>
            </c:strRef>
          </c:cat>
          <c:val>
            <c:numRef>
              <c:f>Sheet1!$D$2:$D$27</c:f>
              <c:numCache>
                <c:formatCode>General</c:formatCode>
                <c:ptCount val="26"/>
                <c:pt idx="0" formatCode="0%">
                  <c:v>0.14000000000000001</c:v>
                </c:pt>
                <c:pt idx="2" formatCode="0%">
                  <c:v>0.08</c:v>
                </c:pt>
                <c:pt idx="3" formatCode="0%">
                  <c:v>0.04</c:v>
                </c:pt>
                <c:pt idx="4" formatCode="0%">
                  <c:v>0.09</c:v>
                </c:pt>
                <c:pt idx="5" formatCode="0%">
                  <c:v>0.09</c:v>
                </c:pt>
                <c:pt idx="6" formatCode="0%">
                  <c:v>0.13</c:v>
                </c:pt>
                <c:pt idx="7" formatCode="0%">
                  <c:v>0.16</c:v>
                </c:pt>
                <c:pt idx="8" formatCode="0%">
                  <c:v>0.12</c:v>
                </c:pt>
                <c:pt idx="9" formatCode="0%">
                  <c:v>0.22</c:v>
                </c:pt>
                <c:pt idx="10" formatCode="0%">
                  <c:v>0.24</c:v>
                </c:pt>
                <c:pt idx="11" formatCode="0%">
                  <c:v>0.14000000000000001</c:v>
                </c:pt>
                <c:pt idx="12" formatCode="0%">
                  <c:v>0.09</c:v>
                </c:pt>
                <c:pt idx="13" formatCode="0%">
                  <c:v>0.27</c:v>
                </c:pt>
                <c:pt idx="14" formatCode="0%">
                  <c:v>0.26</c:v>
                </c:pt>
                <c:pt idx="15" formatCode="0%">
                  <c:v>0.15</c:v>
                </c:pt>
                <c:pt idx="16" formatCode="0%">
                  <c:v>0.12</c:v>
                </c:pt>
                <c:pt idx="17" formatCode="0%">
                  <c:v>0.15</c:v>
                </c:pt>
                <c:pt idx="18" formatCode="0%">
                  <c:v>7.0000000000000007E-2</c:v>
                </c:pt>
                <c:pt idx="19" formatCode="0%">
                  <c:v>0.14000000000000001</c:v>
                </c:pt>
                <c:pt idx="20" formatCode="0%">
                  <c:v>0.11</c:v>
                </c:pt>
                <c:pt idx="21" formatCode="0%">
                  <c:v>0.14000000000000001</c:v>
                </c:pt>
                <c:pt idx="22" formatCode="0%">
                  <c:v>0.14000000000000001</c:v>
                </c:pt>
                <c:pt idx="23" formatCode="0%">
                  <c:v>0.1</c:v>
                </c:pt>
                <c:pt idx="24" formatCode="0%">
                  <c:v>0.17</c:v>
                </c:pt>
                <c:pt idx="25" formatCode="0%">
                  <c:v>0.06</c:v>
                </c:pt>
              </c:numCache>
            </c:numRef>
          </c:val>
          <c:extLst>
            <c:ext xmlns:c16="http://schemas.microsoft.com/office/drawing/2014/chart" uri="{C3380CC4-5D6E-409C-BE32-E72D297353CC}">
              <c16:uniqueId val="{00000002-9E43-4EDC-AA75-A2AFA77065C7}"/>
            </c:ext>
          </c:extLst>
        </c:ser>
        <c:dLbls>
          <c:showLegendKey val="0"/>
          <c:showVal val="0"/>
          <c:showCatName val="0"/>
          <c:showSerName val="0"/>
          <c:showPercent val="0"/>
          <c:showBubbleSize val="0"/>
        </c:dLbls>
        <c:gapWidth val="40"/>
        <c:overlap val="100"/>
        <c:axId val="-81969120"/>
        <c:axId val="-80085328"/>
      </c:barChart>
      <c:catAx>
        <c:axId val="-8196912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85328"/>
        <c:crosses val="autoZero"/>
        <c:auto val="1"/>
        <c:lblAlgn val="ctr"/>
        <c:lblOffset val="0"/>
        <c:noMultiLvlLbl val="0"/>
      </c:catAx>
      <c:valAx>
        <c:axId val="-80085328"/>
        <c:scaling>
          <c:orientation val="minMax"/>
          <c:max val="1"/>
        </c:scaling>
        <c:delete val="1"/>
        <c:axPos val="t"/>
        <c:numFmt formatCode="0%" sourceLinked="1"/>
        <c:majorTickMark val="none"/>
        <c:minorTickMark val="none"/>
        <c:tickLblPos val="nextTo"/>
        <c:crossAx val="-81969120"/>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Europe</c:v>
                </c:pt>
                <c:pt idx="7">
                  <c:v>North America</c:v>
                </c:pt>
                <c:pt idx="8">
                  <c:v>G-8 Countries</c:v>
                </c:pt>
              </c:strCache>
            </c:strRef>
          </c:cat>
          <c:val>
            <c:numRef>
              <c:f>Sheet1!$B$2:$B$10</c:f>
              <c:numCache>
                <c:formatCode>General</c:formatCode>
                <c:ptCount val="9"/>
                <c:pt idx="0" formatCode="0%">
                  <c:v>0.32</c:v>
                </c:pt>
                <c:pt idx="2" formatCode="0%">
                  <c:v>0.44</c:v>
                </c:pt>
                <c:pt idx="3" formatCode="0%">
                  <c:v>0.4</c:v>
                </c:pt>
                <c:pt idx="4" formatCode="0%">
                  <c:v>0.33</c:v>
                </c:pt>
                <c:pt idx="5" formatCode="0%">
                  <c:v>0.3</c:v>
                </c:pt>
                <c:pt idx="6" formatCode="0%">
                  <c:v>0.21</c:v>
                </c:pt>
                <c:pt idx="7" formatCode="0%">
                  <c:v>0.21</c:v>
                </c:pt>
                <c:pt idx="8" formatCode="0%">
                  <c:v>0.19</c:v>
                </c:pt>
              </c:numCache>
            </c:numRef>
          </c:val>
          <c:extLst>
            <c:ext xmlns:c16="http://schemas.microsoft.com/office/drawing/2014/chart" uri="{C3380CC4-5D6E-409C-BE32-E72D297353CC}">
              <c16:uniqueId val="{00000000-4B76-49A7-8008-4365E612EAC8}"/>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Europe</c:v>
                </c:pt>
                <c:pt idx="7">
                  <c:v>North America</c:v>
                </c:pt>
                <c:pt idx="8">
                  <c:v>G-8 Countries</c:v>
                </c:pt>
              </c:strCache>
            </c:strRef>
          </c:cat>
          <c:val>
            <c:numRef>
              <c:f>Sheet1!$C$2:$C$10</c:f>
              <c:numCache>
                <c:formatCode>General</c:formatCode>
                <c:ptCount val="9"/>
                <c:pt idx="0" formatCode="0%">
                  <c:v>0.54</c:v>
                </c:pt>
                <c:pt idx="2" formatCode="0%">
                  <c:v>0.38</c:v>
                </c:pt>
                <c:pt idx="3" formatCode="0%">
                  <c:v>0.42</c:v>
                </c:pt>
                <c:pt idx="4" formatCode="0%">
                  <c:v>0.42</c:v>
                </c:pt>
                <c:pt idx="5" formatCode="0%">
                  <c:v>0.56999999999999995</c:v>
                </c:pt>
                <c:pt idx="6" formatCode="0%">
                  <c:v>0.67</c:v>
                </c:pt>
                <c:pt idx="7" formatCode="0%">
                  <c:v>0.67</c:v>
                </c:pt>
                <c:pt idx="8" formatCode="0%">
                  <c:v>0.69</c:v>
                </c:pt>
              </c:numCache>
            </c:numRef>
          </c:val>
          <c:extLst>
            <c:ext xmlns:c16="http://schemas.microsoft.com/office/drawing/2014/chart" uri="{C3380CC4-5D6E-409C-BE32-E72D297353CC}">
              <c16:uniqueId val="{00000001-4B76-49A7-8008-4365E612EAC8}"/>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LATAM</c:v>
                </c:pt>
                <c:pt idx="5">
                  <c:v>APAC</c:v>
                </c:pt>
                <c:pt idx="6">
                  <c:v>Europe</c:v>
                </c:pt>
                <c:pt idx="7">
                  <c:v>North America</c:v>
                </c:pt>
                <c:pt idx="8">
                  <c:v>G-8 Countries</c:v>
                </c:pt>
              </c:strCache>
            </c:strRef>
          </c:cat>
          <c:val>
            <c:numRef>
              <c:f>Sheet1!$D$2:$D$10</c:f>
              <c:numCache>
                <c:formatCode>General</c:formatCode>
                <c:ptCount val="9"/>
                <c:pt idx="0" formatCode="0%">
                  <c:v>0.14000000000000001</c:v>
                </c:pt>
                <c:pt idx="2" formatCode="0%">
                  <c:v>0.18</c:v>
                </c:pt>
                <c:pt idx="3" formatCode="0%">
                  <c:v>0.18</c:v>
                </c:pt>
                <c:pt idx="4" formatCode="0%">
                  <c:v>0.25</c:v>
                </c:pt>
                <c:pt idx="5" formatCode="0%">
                  <c:v>0.13</c:v>
                </c:pt>
                <c:pt idx="6" formatCode="0%">
                  <c:v>0.12</c:v>
                </c:pt>
                <c:pt idx="7" formatCode="0%">
                  <c:v>0.13</c:v>
                </c:pt>
                <c:pt idx="8" formatCode="0%">
                  <c:v>0.12</c:v>
                </c:pt>
              </c:numCache>
            </c:numRef>
          </c:val>
          <c:extLst>
            <c:ext xmlns:c16="http://schemas.microsoft.com/office/drawing/2014/chart" uri="{C3380CC4-5D6E-409C-BE32-E72D297353CC}">
              <c16:uniqueId val="{00000002-4B76-49A7-8008-4365E612EAC8}"/>
            </c:ext>
          </c:extLst>
        </c:ser>
        <c:dLbls>
          <c:showLegendKey val="0"/>
          <c:showVal val="0"/>
          <c:showCatName val="0"/>
          <c:showSerName val="0"/>
          <c:showPercent val="0"/>
          <c:showBubbleSize val="0"/>
        </c:dLbls>
        <c:gapWidth val="94"/>
        <c:overlap val="100"/>
        <c:axId val="-80288816"/>
        <c:axId val="-80107936"/>
      </c:barChart>
      <c:catAx>
        <c:axId val="-8028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107936"/>
        <c:crosses val="autoZero"/>
        <c:auto val="1"/>
        <c:lblAlgn val="ctr"/>
        <c:lblOffset val="0"/>
        <c:noMultiLvlLbl val="0"/>
      </c:catAx>
      <c:valAx>
        <c:axId val="-80107936"/>
        <c:scaling>
          <c:orientation val="minMax"/>
          <c:max val="1"/>
        </c:scaling>
        <c:delete val="1"/>
        <c:axPos val="t"/>
        <c:numFmt formatCode="0%" sourceLinked="1"/>
        <c:majorTickMark val="none"/>
        <c:minorTickMark val="none"/>
        <c:tickLblPos val="nextTo"/>
        <c:crossAx val="-80288816"/>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Kenya</c:v>
                </c:pt>
                <c:pt idx="4">
                  <c:v>Nigeria</c:v>
                </c:pt>
                <c:pt idx="5">
                  <c:v>India</c:v>
                </c:pt>
                <c:pt idx="6">
                  <c:v>Egypt</c:v>
                </c:pt>
                <c:pt idx="7">
                  <c:v>Indonesia</c:v>
                </c:pt>
                <c:pt idx="8">
                  <c:v>Brazil</c:v>
                </c:pt>
                <c:pt idx="9">
                  <c:v>Mexico</c:v>
                </c:pt>
                <c:pt idx="10">
                  <c:v>South Africa</c:v>
                </c:pt>
                <c:pt idx="11">
                  <c:v>Tunisia</c:v>
                </c:pt>
                <c:pt idx="12">
                  <c:v>Turkey</c:v>
                </c:pt>
                <c:pt idx="13">
                  <c:v>China</c:v>
                </c:pt>
                <c:pt idx="14">
                  <c:v>Italy</c:v>
                </c:pt>
                <c:pt idx="15">
                  <c:v>Poland</c:v>
                </c:pt>
                <c:pt idx="16">
                  <c:v>France</c:v>
                </c:pt>
                <c:pt idx="17">
                  <c:v>Hong Kong (China)</c:v>
                </c:pt>
                <c:pt idx="18">
                  <c:v>South Korea</c:v>
                </c:pt>
                <c:pt idx="19">
                  <c:v>US</c:v>
                </c:pt>
                <c:pt idx="20">
                  <c:v>Australia</c:v>
                </c:pt>
                <c:pt idx="21">
                  <c:v>Canada</c:v>
                </c:pt>
                <c:pt idx="22">
                  <c:v>Germany</c:v>
                </c:pt>
                <c:pt idx="23">
                  <c:v>Sweden</c:v>
                </c:pt>
                <c:pt idx="24">
                  <c:v>Japan</c:v>
                </c:pt>
                <c:pt idx="25">
                  <c:v>Great Britain</c:v>
                </c:pt>
              </c:strCache>
            </c:strRef>
          </c:cat>
          <c:val>
            <c:numRef>
              <c:f>Sheet1!$B$2:$B$27</c:f>
              <c:numCache>
                <c:formatCode>General</c:formatCode>
                <c:ptCount val="26"/>
                <c:pt idx="0" formatCode="0%">
                  <c:v>0.25</c:v>
                </c:pt>
                <c:pt idx="2" formatCode="0%">
                  <c:v>0.61</c:v>
                </c:pt>
                <c:pt idx="3" formatCode="0%">
                  <c:v>0.59</c:v>
                </c:pt>
                <c:pt idx="4" formatCode="0%">
                  <c:v>0.5</c:v>
                </c:pt>
                <c:pt idx="5" formatCode="0%">
                  <c:v>0.42</c:v>
                </c:pt>
                <c:pt idx="6" formatCode="0%">
                  <c:v>0.4</c:v>
                </c:pt>
                <c:pt idx="7" formatCode="0%">
                  <c:v>0.39</c:v>
                </c:pt>
                <c:pt idx="8" formatCode="0%">
                  <c:v>0.36</c:v>
                </c:pt>
                <c:pt idx="9" formatCode="0%">
                  <c:v>0.33</c:v>
                </c:pt>
                <c:pt idx="10" formatCode="0%">
                  <c:v>0.31</c:v>
                </c:pt>
                <c:pt idx="11" formatCode="0%">
                  <c:v>0.26</c:v>
                </c:pt>
                <c:pt idx="12" formatCode="0%">
                  <c:v>0.22</c:v>
                </c:pt>
                <c:pt idx="13" formatCode="0%">
                  <c:v>0.21</c:v>
                </c:pt>
                <c:pt idx="14" formatCode="0%">
                  <c:v>0.19</c:v>
                </c:pt>
                <c:pt idx="15" formatCode="0%">
                  <c:v>0.18</c:v>
                </c:pt>
                <c:pt idx="16" formatCode="0%">
                  <c:v>0.17</c:v>
                </c:pt>
                <c:pt idx="17" formatCode="0%">
                  <c:v>0.17</c:v>
                </c:pt>
                <c:pt idx="18" formatCode="0%">
                  <c:v>0.16</c:v>
                </c:pt>
                <c:pt idx="19" formatCode="0%">
                  <c:v>0.15</c:v>
                </c:pt>
                <c:pt idx="20" formatCode="0%">
                  <c:v>0.12</c:v>
                </c:pt>
                <c:pt idx="21" formatCode="0%">
                  <c:v>0.12</c:v>
                </c:pt>
                <c:pt idx="22" formatCode="0%">
                  <c:v>0.1</c:v>
                </c:pt>
                <c:pt idx="23" formatCode="0%">
                  <c:v>0.1</c:v>
                </c:pt>
                <c:pt idx="24" formatCode="0%">
                  <c:v>0.09</c:v>
                </c:pt>
                <c:pt idx="25" formatCode="0%">
                  <c:v>0.08</c:v>
                </c:pt>
              </c:numCache>
            </c:numRef>
          </c:val>
          <c:extLst>
            <c:ext xmlns:c16="http://schemas.microsoft.com/office/drawing/2014/chart" uri="{C3380CC4-5D6E-409C-BE32-E72D297353CC}">
              <c16:uniqueId val="{00000000-E784-4D81-A63F-625A81A4E4C3}"/>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Kenya</c:v>
                </c:pt>
                <c:pt idx="4">
                  <c:v>Nigeria</c:v>
                </c:pt>
                <c:pt idx="5">
                  <c:v>India</c:v>
                </c:pt>
                <c:pt idx="6">
                  <c:v>Egypt</c:v>
                </c:pt>
                <c:pt idx="7">
                  <c:v>Indonesia</c:v>
                </c:pt>
                <c:pt idx="8">
                  <c:v>Brazil</c:v>
                </c:pt>
                <c:pt idx="9">
                  <c:v>Mexico</c:v>
                </c:pt>
                <c:pt idx="10">
                  <c:v>South Africa</c:v>
                </c:pt>
                <c:pt idx="11">
                  <c:v>Tunisia</c:v>
                </c:pt>
                <c:pt idx="12">
                  <c:v>Turkey</c:v>
                </c:pt>
                <c:pt idx="13">
                  <c:v>China</c:v>
                </c:pt>
                <c:pt idx="14">
                  <c:v>Italy</c:v>
                </c:pt>
                <c:pt idx="15">
                  <c:v>Poland</c:v>
                </c:pt>
                <c:pt idx="16">
                  <c:v>France</c:v>
                </c:pt>
                <c:pt idx="17">
                  <c:v>Hong Kong (China)</c:v>
                </c:pt>
                <c:pt idx="18">
                  <c:v>South Korea</c:v>
                </c:pt>
                <c:pt idx="19">
                  <c:v>US</c:v>
                </c:pt>
                <c:pt idx="20">
                  <c:v>Australia</c:v>
                </c:pt>
                <c:pt idx="21">
                  <c:v>Canada</c:v>
                </c:pt>
                <c:pt idx="22">
                  <c:v>Germany</c:v>
                </c:pt>
                <c:pt idx="23">
                  <c:v>Sweden</c:v>
                </c:pt>
                <c:pt idx="24">
                  <c:v>Japan</c:v>
                </c:pt>
                <c:pt idx="25">
                  <c:v>Great Britain</c:v>
                </c:pt>
              </c:strCache>
            </c:strRef>
          </c:cat>
          <c:val>
            <c:numRef>
              <c:f>Sheet1!$C$2:$C$27</c:f>
              <c:numCache>
                <c:formatCode>General</c:formatCode>
                <c:ptCount val="26"/>
                <c:pt idx="0" formatCode="0%">
                  <c:v>0.56000000000000005</c:v>
                </c:pt>
                <c:pt idx="2" formatCode="0%">
                  <c:v>0.28000000000000003</c:v>
                </c:pt>
                <c:pt idx="3" formatCode="0%">
                  <c:v>0.26</c:v>
                </c:pt>
                <c:pt idx="4" formatCode="0%">
                  <c:v>0.41</c:v>
                </c:pt>
                <c:pt idx="5" formatCode="0%">
                  <c:v>0.39</c:v>
                </c:pt>
                <c:pt idx="6" formatCode="0%">
                  <c:v>0.43</c:v>
                </c:pt>
                <c:pt idx="7" formatCode="0%">
                  <c:v>0.39</c:v>
                </c:pt>
                <c:pt idx="8" formatCode="0%">
                  <c:v>0.45</c:v>
                </c:pt>
                <c:pt idx="9" formatCode="0%">
                  <c:v>0.46</c:v>
                </c:pt>
                <c:pt idx="10" formatCode="0%">
                  <c:v>0.44</c:v>
                </c:pt>
                <c:pt idx="11" formatCode="0%">
                  <c:v>0.5</c:v>
                </c:pt>
                <c:pt idx="12" formatCode="0%">
                  <c:v>0.42</c:v>
                </c:pt>
                <c:pt idx="13" formatCode="0%">
                  <c:v>0.57999999999999996</c:v>
                </c:pt>
                <c:pt idx="14" formatCode="0%">
                  <c:v>0.69</c:v>
                </c:pt>
                <c:pt idx="15" formatCode="0%">
                  <c:v>0.66</c:v>
                </c:pt>
                <c:pt idx="16" formatCode="0%">
                  <c:v>0.7</c:v>
                </c:pt>
                <c:pt idx="17" formatCode="0%">
                  <c:v>0.53</c:v>
                </c:pt>
                <c:pt idx="18" formatCode="0%">
                  <c:v>0.64</c:v>
                </c:pt>
                <c:pt idx="19" formatCode="0%">
                  <c:v>0.62</c:v>
                </c:pt>
                <c:pt idx="20" formatCode="0%">
                  <c:v>0.71</c:v>
                </c:pt>
                <c:pt idx="21" formatCode="0%">
                  <c:v>0.72</c:v>
                </c:pt>
                <c:pt idx="22" formatCode="0%">
                  <c:v>0.71</c:v>
                </c:pt>
                <c:pt idx="23" formatCode="0%">
                  <c:v>0.67</c:v>
                </c:pt>
                <c:pt idx="24" formatCode="0%">
                  <c:v>0.83</c:v>
                </c:pt>
                <c:pt idx="25" formatCode="0%">
                  <c:v>0.75</c:v>
                </c:pt>
              </c:numCache>
            </c:numRef>
          </c:val>
          <c:extLst>
            <c:ext xmlns:c16="http://schemas.microsoft.com/office/drawing/2014/chart" uri="{C3380CC4-5D6E-409C-BE32-E72D297353CC}">
              <c16:uniqueId val="{00000001-E784-4D81-A63F-625A81A4E4C3}"/>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Kenya</c:v>
                </c:pt>
                <c:pt idx="4">
                  <c:v>Nigeria</c:v>
                </c:pt>
                <c:pt idx="5">
                  <c:v>India</c:v>
                </c:pt>
                <c:pt idx="6">
                  <c:v>Egypt</c:v>
                </c:pt>
                <c:pt idx="7">
                  <c:v>Indonesia</c:v>
                </c:pt>
                <c:pt idx="8">
                  <c:v>Brazil</c:v>
                </c:pt>
                <c:pt idx="9">
                  <c:v>Mexico</c:v>
                </c:pt>
                <c:pt idx="10">
                  <c:v>South Africa</c:v>
                </c:pt>
                <c:pt idx="11">
                  <c:v>Tunisia</c:v>
                </c:pt>
                <c:pt idx="12">
                  <c:v>Turkey</c:v>
                </c:pt>
                <c:pt idx="13">
                  <c:v>China</c:v>
                </c:pt>
                <c:pt idx="14">
                  <c:v>Italy</c:v>
                </c:pt>
                <c:pt idx="15">
                  <c:v>Poland</c:v>
                </c:pt>
                <c:pt idx="16">
                  <c:v>France</c:v>
                </c:pt>
                <c:pt idx="17">
                  <c:v>Hong Kong (China)</c:v>
                </c:pt>
                <c:pt idx="18">
                  <c:v>South Korea</c:v>
                </c:pt>
                <c:pt idx="19">
                  <c:v>US</c:v>
                </c:pt>
                <c:pt idx="20">
                  <c:v>Australia</c:v>
                </c:pt>
                <c:pt idx="21">
                  <c:v>Canada</c:v>
                </c:pt>
                <c:pt idx="22">
                  <c:v>Germany</c:v>
                </c:pt>
                <c:pt idx="23">
                  <c:v>Sweden</c:v>
                </c:pt>
                <c:pt idx="24">
                  <c:v>Japan</c:v>
                </c:pt>
                <c:pt idx="25">
                  <c:v>Great Britain</c:v>
                </c:pt>
              </c:strCache>
            </c:strRef>
          </c:cat>
          <c:val>
            <c:numRef>
              <c:f>Sheet1!$D$2:$D$27</c:f>
              <c:numCache>
                <c:formatCode>General</c:formatCode>
                <c:ptCount val="26"/>
                <c:pt idx="0" formatCode="0%">
                  <c:v>0.19</c:v>
                </c:pt>
                <c:pt idx="2" formatCode="0%">
                  <c:v>0.05</c:v>
                </c:pt>
                <c:pt idx="3" formatCode="0%">
                  <c:v>0.14000000000000001</c:v>
                </c:pt>
                <c:pt idx="4" formatCode="0%">
                  <c:v>0.09</c:v>
                </c:pt>
                <c:pt idx="5" formatCode="0%">
                  <c:v>0.19</c:v>
                </c:pt>
                <c:pt idx="6" formatCode="0%">
                  <c:v>0.17</c:v>
                </c:pt>
                <c:pt idx="7" formatCode="0%">
                  <c:v>0.23</c:v>
                </c:pt>
                <c:pt idx="8" formatCode="0%">
                  <c:v>0.19</c:v>
                </c:pt>
                <c:pt idx="9" formatCode="0%">
                  <c:v>0.21</c:v>
                </c:pt>
                <c:pt idx="10" formatCode="0%">
                  <c:v>0.25</c:v>
                </c:pt>
                <c:pt idx="11" formatCode="0%">
                  <c:v>0.24</c:v>
                </c:pt>
                <c:pt idx="12" formatCode="0%">
                  <c:v>0.36</c:v>
                </c:pt>
                <c:pt idx="13" formatCode="0%">
                  <c:v>0.21</c:v>
                </c:pt>
                <c:pt idx="14" formatCode="0%">
                  <c:v>0.12</c:v>
                </c:pt>
                <c:pt idx="15" formatCode="0%">
                  <c:v>0.16</c:v>
                </c:pt>
                <c:pt idx="16" formatCode="0%">
                  <c:v>0.13</c:v>
                </c:pt>
                <c:pt idx="17" formatCode="0%">
                  <c:v>0.31</c:v>
                </c:pt>
                <c:pt idx="18" formatCode="0%">
                  <c:v>0.21</c:v>
                </c:pt>
                <c:pt idx="19" formatCode="0%">
                  <c:v>0.23</c:v>
                </c:pt>
                <c:pt idx="20" formatCode="0%">
                  <c:v>0.18</c:v>
                </c:pt>
                <c:pt idx="21" formatCode="0%">
                  <c:v>0.17</c:v>
                </c:pt>
                <c:pt idx="22" formatCode="0%">
                  <c:v>0.18</c:v>
                </c:pt>
                <c:pt idx="23" formatCode="0%">
                  <c:v>0.23</c:v>
                </c:pt>
                <c:pt idx="24" formatCode="0%">
                  <c:v>0.09</c:v>
                </c:pt>
                <c:pt idx="25" formatCode="0%">
                  <c:v>0.17</c:v>
                </c:pt>
              </c:numCache>
            </c:numRef>
          </c:val>
          <c:extLst>
            <c:ext xmlns:c16="http://schemas.microsoft.com/office/drawing/2014/chart" uri="{C3380CC4-5D6E-409C-BE32-E72D297353CC}">
              <c16:uniqueId val="{00000002-E784-4D81-A63F-625A81A4E4C3}"/>
            </c:ext>
          </c:extLst>
        </c:ser>
        <c:dLbls>
          <c:showLegendKey val="0"/>
          <c:showVal val="0"/>
          <c:showCatName val="0"/>
          <c:showSerName val="0"/>
          <c:showPercent val="0"/>
          <c:showBubbleSize val="0"/>
        </c:dLbls>
        <c:gapWidth val="40"/>
        <c:overlap val="100"/>
        <c:axId val="-80317456"/>
        <c:axId val="-80314624"/>
      </c:barChart>
      <c:catAx>
        <c:axId val="-8031745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314624"/>
        <c:crosses val="autoZero"/>
        <c:auto val="1"/>
        <c:lblAlgn val="ctr"/>
        <c:lblOffset val="0"/>
        <c:noMultiLvlLbl val="0"/>
      </c:catAx>
      <c:valAx>
        <c:axId val="-80314624"/>
        <c:scaling>
          <c:orientation val="minMax"/>
          <c:max val="1"/>
        </c:scaling>
        <c:delete val="1"/>
        <c:axPos val="t"/>
        <c:numFmt formatCode="0%" sourceLinked="1"/>
        <c:majorTickMark val="none"/>
        <c:minorTickMark val="none"/>
        <c:tickLblPos val="nextTo"/>
        <c:crossAx val="-80317456"/>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BIC</c:v>
                </c:pt>
                <c:pt idx="5">
                  <c:v>APAC</c:v>
                </c:pt>
                <c:pt idx="6">
                  <c:v>Europe</c:v>
                </c:pt>
                <c:pt idx="7">
                  <c:v>G-8 Countries</c:v>
                </c:pt>
                <c:pt idx="8">
                  <c:v>North America</c:v>
                </c:pt>
              </c:strCache>
            </c:strRef>
          </c:cat>
          <c:val>
            <c:numRef>
              <c:f>Sheet1!$B$2:$B$10</c:f>
              <c:numCache>
                <c:formatCode>General</c:formatCode>
                <c:ptCount val="9"/>
                <c:pt idx="0" formatCode="0%">
                  <c:v>0.25</c:v>
                </c:pt>
                <c:pt idx="2" formatCode="0%">
                  <c:v>0.36</c:v>
                </c:pt>
                <c:pt idx="3" formatCode="0%">
                  <c:v>0.34</c:v>
                </c:pt>
                <c:pt idx="4" formatCode="0%">
                  <c:v>0.33</c:v>
                </c:pt>
                <c:pt idx="5" formatCode="0%">
                  <c:v>0.22</c:v>
                </c:pt>
                <c:pt idx="6" formatCode="0%">
                  <c:v>0.14000000000000001</c:v>
                </c:pt>
                <c:pt idx="7" formatCode="0%">
                  <c:v>0.13</c:v>
                </c:pt>
                <c:pt idx="8" formatCode="0%">
                  <c:v>0.14000000000000001</c:v>
                </c:pt>
              </c:numCache>
            </c:numRef>
          </c:val>
          <c:extLst>
            <c:ext xmlns:c16="http://schemas.microsoft.com/office/drawing/2014/chart" uri="{C3380CC4-5D6E-409C-BE32-E72D297353CC}">
              <c16:uniqueId val="{00000000-12BF-4EFB-A245-68D135F2542C}"/>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BIC</c:v>
                </c:pt>
                <c:pt idx="5">
                  <c:v>APAC</c:v>
                </c:pt>
                <c:pt idx="6">
                  <c:v>Europe</c:v>
                </c:pt>
                <c:pt idx="7">
                  <c:v>G-8 Countries</c:v>
                </c:pt>
                <c:pt idx="8">
                  <c:v>North America</c:v>
                </c:pt>
              </c:strCache>
            </c:strRef>
          </c:cat>
          <c:val>
            <c:numRef>
              <c:f>Sheet1!$C$2:$C$10</c:f>
              <c:numCache>
                <c:formatCode>General</c:formatCode>
                <c:ptCount val="9"/>
                <c:pt idx="0" formatCode="0%">
                  <c:v>0.56000000000000005</c:v>
                </c:pt>
                <c:pt idx="2" formatCode="0%">
                  <c:v>0.4</c:v>
                </c:pt>
                <c:pt idx="3" formatCode="0%">
                  <c:v>0.46</c:v>
                </c:pt>
                <c:pt idx="4" formatCode="0%">
                  <c:v>0.47</c:v>
                </c:pt>
                <c:pt idx="5" formatCode="0%">
                  <c:v>0.57999999999999996</c:v>
                </c:pt>
                <c:pt idx="6" formatCode="0%">
                  <c:v>0.7</c:v>
                </c:pt>
                <c:pt idx="7" formatCode="0%">
                  <c:v>0.72</c:v>
                </c:pt>
                <c:pt idx="8" formatCode="0%">
                  <c:v>0.67</c:v>
                </c:pt>
              </c:numCache>
            </c:numRef>
          </c:val>
          <c:extLst>
            <c:ext xmlns:c16="http://schemas.microsoft.com/office/drawing/2014/chart" uri="{C3380CC4-5D6E-409C-BE32-E72D297353CC}">
              <c16:uniqueId val="{00000001-12BF-4EFB-A245-68D135F2542C}"/>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BIC</c:v>
                </c:pt>
                <c:pt idx="5">
                  <c:v>APAC</c:v>
                </c:pt>
                <c:pt idx="6">
                  <c:v>Europe</c:v>
                </c:pt>
                <c:pt idx="7">
                  <c:v>G-8 Countries</c:v>
                </c:pt>
                <c:pt idx="8">
                  <c:v>North America</c:v>
                </c:pt>
              </c:strCache>
            </c:strRef>
          </c:cat>
          <c:val>
            <c:numRef>
              <c:f>Sheet1!$D$2:$D$10</c:f>
              <c:numCache>
                <c:formatCode>General</c:formatCode>
                <c:ptCount val="9"/>
                <c:pt idx="0" formatCode="0%">
                  <c:v>0.19</c:v>
                </c:pt>
                <c:pt idx="2" formatCode="0%">
                  <c:v>0.22</c:v>
                </c:pt>
                <c:pt idx="3" formatCode="0%">
                  <c:v>0.2</c:v>
                </c:pt>
                <c:pt idx="4" formatCode="0%">
                  <c:v>0.2</c:v>
                </c:pt>
                <c:pt idx="5" formatCode="0%">
                  <c:v>0.2</c:v>
                </c:pt>
                <c:pt idx="6" formatCode="0%">
                  <c:v>0.17</c:v>
                </c:pt>
                <c:pt idx="7" formatCode="0%">
                  <c:v>0.16</c:v>
                </c:pt>
                <c:pt idx="8" formatCode="0%">
                  <c:v>0.2</c:v>
                </c:pt>
              </c:numCache>
            </c:numRef>
          </c:val>
          <c:extLst>
            <c:ext xmlns:c16="http://schemas.microsoft.com/office/drawing/2014/chart" uri="{C3380CC4-5D6E-409C-BE32-E72D297353CC}">
              <c16:uniqueId val="{00000002-12BF-4EFB-A245-68D135F2542C}"/>
            </c:ext>
          </c:extLst>
        </c:ser>
        <c:dLbls>
          <c:showLegendKey val="0"/>
          <c:showVal val="0"/>
          <c:showCatName val="0"/>
          <c:showSerName val="0"/>
          <c:showPercent val="0"/>
          <c:showBubbleSize val="0"/>
        </c:dLbls>
        <c:gapWidth val="94"/>
        <c:overlap val="100"/>
        <c:axId val="-83555376"/>
        <c:axId val="-83152512"/>
      </c:barChart>
      <c:catAx>
        <c:axId val="-83555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152512"/>
        <c:crosses val="autoZero"/>
        <c:auto val="1"/>
        <c:lblAlgn val="ctr"/>
        <c:lblOffset val="0"/>
        <c:noMultiLvlLbl val="0"/>
      </c:catAx>
      <c:valAx>
        <c:axId val="-83152512"/>
        <c:scaling>
          <c:orientation val="minMax"/>
          <c:max val="1"/>
        </c:scaling>
        <c:delete val="1"/>
        <c:axPos val="t"/>
        <c:numFmt formatCode="0%" sourceLinked="1"/>
        <c:majorTickMark val="none"/>
        <c:minorTickMark val="none"/>
        <c:tickLblPos val="nextTo"/>
        <c:crossAx val="-83555376"/>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Nigeria</c:v>
                </c:pt>
                <c:pt idx="6">
                  <c:v>Egypt</c:v>
                </c:pt>
                <c:pt idx="7">
                  <c:v>India</c:v>
                </c:pt>
                <c:pt idx="8">
                  <c:v>Brazil</c:v>
                </c:pt>
                <c:pt idx="9">
                  <c:v>Mexico</c:v>
                </c:pt>
                <c:pt idx="10">
                  <c:v>South Africa</c:v>
                </c:pt>
                <c:pt idx="11">
                  <c:v>Tunisia</c:v>
                </c:pt>
                <c:pt idx="12">
                  <c:v>Turkey</c:v>
                </c:pt>
                <c:pt idx="13">
                  <c:v>Hong Kong (China)</c:v>
                </c:pt>
                <c:pt idx="14">
                  <c:v>China</c:v>
                </c:pt>
                <c:pt idx="15">
                  <c:v>Italy</c:v>
                </c:pt>
                <c:pt idx="16">
                  <c:v>Poland</c:v>
                </c:pt>
                <c:pt idx="17">
                  <c:v>Sweden</c:v>
                </c:pt>
                <c:pt idx="18">
                  <c:v>South Korea</c:v>
                </c:pt>
                <c:pt idx="19">
                  <c:v>France</c:v>
                </c:pt>
                <c:pt idx="20">
                  <c:v>Australia</c:v>
                </c:pt>
                <c:pt idx="21">
                  <c:v>US</c:v>
                </c:pt>
                <c:pt idx="22">
                  <c:v>Canada</c:v>
                </c:pt>
                <c:pt idx="23">
                  <c:v>Germany</c:v>
                </c:pt>
                <c:pt idx="24">
                  <c:v>Great Britain</c:v>
                </c:pt>
                <c:pt idx="25">
                  <c:v>Japan</c:v>
                </c:pt>
              </c:strCache>
            </c:strRef>
          </c:cat>
          <c:val>
            <c:numRef>
              <c:f>Sheet1!$B$2:$B$27</c:f>
              <c:numCache>
                <c:formatCode>General</c:formatCode>
                <c:ptCount val="26"/>
                <c:pt idx="0" formatCode="0%">
                  <c:v>0.28999999999999998</c:v>
                </c:pt>
                <c:pt idx="2" formatCode="0%">
                  <c:v>0.71</c:v>
                </c:pt>
                <c:pt idx="3" formatCode="0%">
                  <c:v>0.64</c:v>
                </c:pt>
                <c:pt idx="4" formatCode="0%">
                  <c:v>0.53</c:v>
                </c:pt>
                <c:pt idx="5" formatCode="0%">
                  <c:v>0.53</c:v>
                </c:pt>
                <c:pt idx="6" formatCode="0%">
                  <c:v>0.5</c:v>
                </c:pt>
                <c:pt idx="7" formatCode="0%">
                  <c:v>0.47</c:v>
                </c:pt>
                <c:pt idx="8" formatCode="0%">
                  <c:v>0.41</c:v>
                </c:pt>
                <c:pt idx="9" formatCode="0%">
                  <c:v>0.41</c:v>
                </c:pt>
                <c:pt idx="10" formatCode="0%">
                  <c:v>0.4</c:v>
                </c:pt>
                <c:pt idx="11" formatCode="0%">
                  <c:v>0.38</c:v>
                </c:pt>
                <c:pt idx="12" formatCode="0%">
                  <c:v>0.3</c:v>
                </c:pt>
                <c:pt idx="13" formatCode="0%">
                  <c:v>0.22</c:v>
                </c:pt>
                <c:pt idx="14" formatCode="0%">
                  <c:v>0.21</c:v>
                </c:pt>
                <c:pt idx="15" formatCode="0%">
                  <c:v>0.18</c:v>
                </c:pt>
                <c:pt idx="16" formatCode="0%">
                  <c:v>0.18</c:v>
                </c:pt>
                <c:pt idx="17" formatCode="0%">
                  <c:v>0.17</c:v>
                </c:pt>
                <c:pt idx="18" formatCode="0%">
                  <c:v>0.16</c:v>
                </c:pt>
                <c:pt idx="19" formatCode="0%">
                  <c:v>0.14000000000000001</c:v>
                </c:pt>
                <c:pt idx="20" formatCode="0%">
                  <c:v>0.13</c:v>
                </c:pt>
                <c:pt idx="21" formatCode="0%">
                  <c:v>0.13</c:v>
                </c:pt>
                <c:pt idx="22" formatCode="0%">
                  <c:v>0.12</c:v>
                </c:pt>
                <c:pt idx="23" formatCode="0%">
                  <c:v>0.12</c:v>
                </c:pt>
                <c:pt idx="24" formatCode="0%">
                  <c:v>0.09</c:v>
                </c:pt>
                <c:pt idx="25" formatCode="0%">
                  <c:v>0.09</c:v>
                </c:pt>
              </c:numCache>
            </c:numRef>
          </c:val>
          <c:extLst>
            <c:ext xmlns:c16="http://schemas.microsoft.com/office/drawing/2014/chart" uri="{C3380CC4-5D6E-409C-BE32-E72D297353CC}">
              <c16:uniqueId val="{00000000-D35B-41A9-A8A7-DB9B4FD9623E}"/>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Nigeria</c:v>
                </c:pt>
                <c:pt idx="6">
                  <c:v>Egypt</c:v>
                </c:pt>
                <c:pt idx="7">
                  <c:v>India</c:v>
                </c:pt>
                <c:pt idx="8">
                  <c:v>Brazil</c:v>
                </c:pt>
                <c:pt idx="9">
                  <c:v>Mexico</c:v>
                </c:pt>
                <c:pt idx="10">
                  <c:v>South Africa</c:v>
                </c:pt>
                <c:pt idx="11">
                  <c:v>Tunisia</c:v>
                </c:pt>
                <c:pt idx="12">
                  <c:v>Turkey</c:v>
                </c:pt>
                <c:pt idx="13">
                  <c:v>Hong Kong (China)</c:v>
                </c:pt>
                <c:pt idx="14">
                  <c:v>China</c:v>
                </c:pt>
                <c:pt idx="15">
                  <c:v>Italy</c:v>
                </c:pt>
                <c:pt idx="16">
                  <c:v>Poland</c:v>
                </c:pt>
                <c:pt idx="17">
                  <c:v>Sweden</c:v>
                </c:pt>
                <c:pt idx="18">
                  <c:v>South Korea</c:v>
                </c:pt>
                <c:pt idx="19">
                  <c:v>France</c:v>
                </c:pt>
                <c:pt idx="20">
                  <c:v>Australia</c:v>
                </c:pt>
                <c:pt idx="21">
                  <c:v>US</c:v>
                </c:pt>
                <c:pt idx="22">
                  <c:v>Canada</c:v>
                </c:pt>
                <c:pt idx="23">
                  <c:v>Germany</c:v>
                </c:pt>
                <c:pt idx="24">
                  <c:v>Great Britain</c:v>
                </c:pt>
                <c:pt idx="25">
                  <c:v>Japan</c:v>
                </c:pt>
              </c:strCache>
            </c:strRef>
          </c:cat>
          <c:val>
            <c:numRef>
              <c:f>Sheet1!$C$2:$C$27</c:f>
              <c:numCache>
                <c:formatCode>General</c:formatCode>
                <c:ptCount val="26"/>
                <c:pt idx="0" formatCode="0%">
                  <c:v>0.59</c:v>
                </c:pt>
                <c:pt idx="2" formatCode="0%">
                  <c:v>0.15</c:v>
                </c:pt>
                <c:pt idx="3" formatCode="0%">
                  <c:v>0.25</c:v>
                </c:pt>
                <c:pt idx="4" formatCode="0%">
                  <c:v>0.39</c:v>
                </c:pt>
                <c:pt idx="5" formatCode="0%">
                  <c:v>0.37</c:v>
                </c:pt>
                <c:pt idx="6" formatCode="0%">
                  <c:v>0.39</c:v>
                </c:pt>
                <c:pt idx="7" formatCode="0%">
                  <c:v>0.39</c:v>
                </c:pt>
                <c:pt idx="8" formatCode="0%">
                  <c:v>0.44</c:v>
                </c:pt>
                <c:pt idx="9" formatCode="0%">
                  <c:v>0.48</c:v>
                </c:pt>
                <c:pt idx="10" formatCode="0%">
                  <c:v>0.49</c:v>
                </c:pt>
                <c:pt idx="11" formatCode="0%">
                  <c:v>0.49</c:v>
                </c:pt>
                <c:pt idx="12" formatCode="0%">
                  <c:v>0.46</c:v>
                </c:pt>
                <c:pt idx="13" formatCode="0%">
                  <c:v>0.66</c:v>
                </c:pt>
                <c:pt idx="14" formatCode="0%">
                  <c:v>0.6</c:v>
                </c:pt>
                <c:pt idx="15" formatCode="0%">
                  <c:v>0.71</c:v>
                </c:pt>
                <c:pt idx="16" formatCode="0%">
                  <c:v>0.75</c:v>
                </c:pt>
                <c:pt idx="17" formatCode="0%">
                  <c:v>0.74</c:v>
                </c:pt>
                <c:pt idx="18" formatCode="0%">
                  <c:v>0.68</c:v>
                </c:pt>
                <c:pt idx="19" formatCode="0%">
                  <c:v>0.74</c:v>
                </c:pt>
                <c:pt idx="20" formatCode="0%">
                  <c:v>0.79</c:v>
                </c:pt>
                <c:pt idx="21" formatCode="0%">
                  <c:v>0.75</c:v>
                </c:pt>
                <c:pt idx="22" formatCode="0%">
                  <c:v>0.81</c:v>
                </c:pt>
                <c:pt idx="23" formatCode="0%">
                  <c:v>0.75</c:v>
                </c:pt>
                <c:pt idx="24" formatCode="0%">
                  <c:v>0.86</c:v>
                </c:pt>
                <c:pt idx="25" formatCode="0%">
                  <c:v>0.84</c:v>
                </c:pt>
              </c:numCache>
            </c:numRef>
          </c:val>
          <c:extLst>
            <c:ext xmlns:c16="http://schemas.microsoft.com/office/drawing/2014/chart" uri="{C3380CC4-5D6E-409C-BE32-E72D297353CC}">
              <c16:uniqueId val="{00000001-D35B-41A9-A8A7-DB9B4FD9623E}"/>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Indonesia</c:v>
                </c:pt>
                <c:pt idx="5">
                  <c:v>Nigeria</c:v>
                </c:pt>
                <c:pt idx="6">
                  <c:v>Egypt</c:v>
                </c:pt>
                <c:pt idx="7">
                  <c:v>India</c:v>
                </c:pt>
                <c:pt idx="8">
                  <c:v>Brazil</c:v>
                </c:pt>
                <c:pt idx="9">
                  <c:v>Mexico</c:v>
                </c:pt>
                <c:pt idx="10">
                  <c:v>South Africa</c:v>
                </c:pt>
                <c:pt idx="11">
                  <c:v>Tunisia</c:v>
                </c:pt>
                <c:pt idx="12">
                  <c:v>Turkey</c:v>
                </c:pt>
                <c:pt idx="13">
                  <c:v>Hong Kong (China)</c:v>
                </c:pt>
                <c:pt idx="14">
                  <c:v>China</c:v>
                </c:pt>
                <c:pt idx="15">
                  <c:v>Italy</c:v>
                </c:pt>
                <c:pt idx="16">
                  <c:v>Poland</c:v>
                </c:pt>
                <c:pt idx="17">
                  <c:v>Sweden</c:v>
                </c:pt>
                <c:pt idx="18">
                  <c:v>South Korea</c:v>
                </c:pt>
                <c:pt idx="19">
                  <c:v>France</c:v>
                </c:pt>
                <c:pt idx="20">
                  <c:v>Australia</c:v>
                </c:pt>
                <c:pt idx="21">
                  <c:v>US</c:v>
                </c:pt>
                <c:pt idx="22">
                  <c:v>Canada</c:v>
                </c:pt>
                <c:pt idx="23">
                  <c:v>Germany</c:v>
                </c:pt>
                <c:pt idx="24">
                  <c:v>Great Britain</c:v>
                </c:pt>
                <c:pt idx="25">
                  <c:v>Japan</c:v>
                </c:pt>
              </c:strCache>
            </c:strRef>
          </c:cat>
          <c:val>
            <c:numRef>
              <c:f>Sheet1!$D$2:$D$27</c:f>
              <c:numCache>
                <c:formatCode>General</c:formatCode>
                <c:ptCount val="26"/>
                <c:pt idx="0" formatCode="0%">
                  <c:v>0.11</c:v>
                </c:pt>
                <c:pt idx="2" formatCode="0%">
                  <c:v>0.15</c:v>
                </c:pt>
                <c:pt idx="3" formatCode="0%">
                  <c:v>0.04</c:v>
                </c:pt>
                <c:pt idx="4" formatCode="0%">
                  <c:v>0.08</c:v>
                </c:pt>
                <c:pt idx="5" formatCode="0%">
                  <c:v>0.09</c:v>
                </c:pt>
                <c:pt idx="6" formatCode="0%">
                  <c:v>0.11</c:v>
                </c:pt>
                <c:pt idx="7" formatCode="0%">
                  <c:v>0.14000000000000001</c:v>
                </c:pt>
                <c:pt idx="8" formatCode="0%">
                  <c:v>0.15</c:v>
                </c:pt>
                <c:pt idx="9" formatCode="0%">
                  <c:v>0.11</c:v>
                </c:pt>
                <c:pt idx="10" formatCode="0%">
                  <c:v>0.1</c:v>
                </c:pt>
                <c:pt idx="11" formatCode="0%">
                  <c:v>0.14000000000000001</c:v>
                </c:pt>
                <c:pt idx="12" formatCode="0%">
                  <c:v>0.24</c:v>
                </c:pt>
                <c:pt idx="13" formatCode="0%">
                  <c:v>0.12</c:v>
                </c:pt>
                <c:pt idx="14" formatCode="0%">
                  <c:v>0.19</c:v>
                </c:pt>
                <c:pt idx="15" formatCode="0%">
                  <c:v>0.11</c:v>
                </c:pt>
                <c:pt idx="16" formatCode="0%">
                  <c:v>0.06</c:v>
                </c:pt>
                <c:pt idx="17" formatCode="0%">
                  <c:v>0.09</c:v>
                </c:pt>
                <c:pt idx="18" formatCode="0%">
                  <c:v>0.17</c:v>
                </c:pt>
                <c:pt idx="19" formatCode="0%">
                  <c:v>0.12</c:v>
                </c:pt>
                <c:pt idx="20" formatCode="0%">
                  <c:v>7.0000000000000007E-2</c:v>
                </c:pt>
                <c:pt idx="21" formatCode="0%">
                  <c:v>0.12</c:v>
                </c:pt>
                <c:pt idx="22" formatCode="0%">
                  <c:v>7.0000000000000007E-2</c:v>
                </c:pt>
                <c:pt idx="23" formatCode="0%">
                  <c:v>0.13</c:v>
                </c:pt>
                <c:pt idx="24" formatCode="0%">
                  <c:v>0.05</c:v>
                </c:pt>
                <c:pt idx="25" formatCode="0%">
                  <c:v>7.0000000000000007E-2</c:v>
                </c:pt>
              </c:numCache>
            </c:numRef>
          </c:val>
          <c:extLst>
            <c:ext xmlns:c16="http://schemas.microsoft.com/office/drawing/2014/chart" uri="{C3380CC4-5D6E-409C-BE32-E72D297353CC}">
              <c16:uniqueId val="{00000002-D35B-41A9-A8A7-DB9B4FD9623E}"/>
            </c:ext>
          </c:extLst>
        </c:ser>
        <c:dLbls>
          <c:showLegendKey val="0"/>
          <c:showVal val="0"/>
          <c:showCatName val="0"/>
          <c:showSerName val="0"/>
          <c:showPercent val="0"/>
          <c:showBubbleSize val="0"/>
        </c:dLbls>
        <c:gapWidth val="40"/>
        <c:overlap val="100"/>
        <c:axId val="-81164272"/>
        <c:axId val="-81161712"/>
      </c:barChart>
      <c:catAx>
        <c:axId val="-8116427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161712"/>
        <c:crosses val="autoZero"/>
        <c:auto val="1"/>
        <c:lblAlgn val="ctr"/>
        <c:lblOffset val="0"/>
        <c:noMultiLvlLbl val="0"/>
      </c:catAx>
      <c:valAx>
        <c:axId val="-81161712"/>
        <c:scaling>
          <c:orientation val="minMax"/>
          <c:max val="1"/>
        </c:scaling>
        <c:delete val="1"/>
        <c:axPos val="t"/>
        <c:numFmt formatCode="0%" sourceLinked="1"/>
        <c:majorTickMark val="none"/>
        <c:minorTickMark val="none"/>
        <c:tickLblPos val="nextTo"/>
        <c:crossAx val="-81164272"/>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BIC</c:v>
                </c:pt>
                <c:pt idx="5">
                  <c:v>APAC</c:v>
                </c:pt>
                <c:pt idx="6">
                  <c:v>Europe</c:v>
                </c:pt>
                <c:pt idx="7">
                  <c:v>North America</c:v>
                </c:pt>
                <c:pt idx="8">
                  <c:v>G-8 Countries</c:v>
                </c:pt>
              </c:strCache>
            </c:strRef>
          </c:cat>
          <c:val>
            <c:numRef>
              <c:f>Sheet1!$B$2:$B$10</c:f>
              <c:numCache>
                <c:formatCode>General</c:formatCode>
                <c:ptCount val="9"/>
                <c:pt idx="0" formatCode="0%">
                  <c:v>0.28999999999999998</c:v>
                </c:pt>
                <c:pt idx="2" formatCode="0%">
                  <c:v>0.44</c:v>
                </c:pt>
                <c:pt idx="3" formatCode="0%">
                  <c:v>0.41</c:v>
                </c:pt>
                <c:pt idx="4" formatCode="0%">
                  <c:v>0.36</c:v>
                </c:pt>
                <c:pt idx="5" formatCode="0%">
                  <c:v>0.26</c:v>
                </c:pt>
                <c:pt idx="6" formatCode="0%">
                  <c:v>0.15</c:v>
                </c:pt>
                <c:pt idx="7" formatCode="0%">
                  <c:v>0.13</c:v>
                </c:pt>
                <c:pt idx="8" formatCode="0%">
                  <c:v>0.12</c:v>
                </c:pt>
              </c:numCache>
            </c:numRef>
          </c:val>
          <c:extLst>
            <c:ext xmlns:c16="http://schemas.microsoft.com/office/drawing/2014/chart" uri="{C3380CC4-5D6E-409C-BE32-E72D297353CC}">
              <c16:uniqueId val="{00000000-56AF-411E-99D8-4E5B096E6550}"/>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BIC</c:v>
                </c:pt>
                <c:pt idx="5">
                  <c:v>APAC</c:v>
                </c:pt>
                <c:pt idx="6">
                  <c:v>Europe</c:v>
                </c:pt>
                <c:pt idx="7">
                  <c:v>North America</c:v>
                </c:pt>
                <c:pt idx="8">
                  <c:v>G-8 Countries</c:v>
                </c:pt>
              </c:strCache>
            </c:strRef>
          </c:cat>
          <c:val>
            <c:numRef>
              <c:f>Sheet1!$C$2:$C$10</c:f>
              <c:numCache>
                <c:formatCode>General</c:formatCode>
                <c:ptCount val="9"/>
                <c:pt idx="0" formatCode="0%">
                  <c:v>0.59</c:v>
                </c:pt>
                <c:pt idx="2" formatCode="0%">
                  <c:v>0.41</c:v>
                </c:pt>
                <c:pt idx="3" formatCode="0%">
                  <c:v>0.46</c:v>
                </c:pt>
                <c:pt idx="4" formatCode="0%">
                  <c:v>0.47</c:v>
                </c:pt>
                <c:pt idx="5" formatCode="0%">
                  <c:v>0.62</c:v>
                </c:pt>
                <c:pt idx="6" formatCode="0%">
                  <c:v>0.76</c:v>
                </c:pt>
                <c:pt idx="7" formatCode="0%">
                  <c:v>0.78</c:v>
                </c:pt>
                <c:pt idx="8" formatCode="0%">
                  <c:v>0.78</c:v>
                </c:pt>
              </c:numCache>
            </c:numRef>
          </c:val>
          <c:extLst>
            <c:ext xmlns:c16="http://schemas.microsoft.com/office/drawing/2014/chart" uri="{C3380CC4-5D6E-409C-BE32-E72D297353CC}">
              <c16:uniqueId val="{00000001-56AF-411E-99D8-4E5B096E6550}"/>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BIC</c:v>
                </c:pt>
                <c:pt idx="5">
                  <c:v>APAC</c:v>
                </c:pt>
                <c:pt idx="6">
                  <c:v>Europe</c:v>
                </c:pt>
                <c:pt idx="7">
                  <c:v>North America</c:v>
                </c:pt>
                <c:pt idx="8">
                  <c:v>G-8 Countries</c:v>
                </c:pt>
              </c:strCache>
            </c:strRef>
          </c:cat>
          <c:val>
            <c:numRef>
              <c:f>Sheet1!$D$2:$D$10</c:f>
              <c:numCache>
                <c:formatCode>General</c:formatCode>
                <c:ptCount val="9"/>
                <c:pt idx="0" formatCode="0%">
                  <c:v>0.11</c:v>
                </c:pt>
                <c:pt idx="2" formatCode="0%">
                  <c:v>0.13</c:v>
                </c:pt>
                <c:pt idx="3" formatCode="0%">
                  <c:v>0.13</c:v>
                </c:pt>
                <c:pt idx="4" formatCode="0%">
                  <c:v>0.16</c:v>
                </c:pt>
                <c:pt idx="5" formatCode="0%">
                  <c:v>0.12</c:v>
                </c:pt>
                <c:pt idx="6" formatCode="0%">
                  <c:v>0.09</c:v>
                </c:pt>
                <c:pt idx="7" formatCode="0%">
                  <c:v>0.09</c:v>
                </c:pt>
                <c:pt idx="8" formatCode="0%">
                  <c:v>0.09</c:v>
                </c:pt>
              </c:numCache>
            </c:numRef>
          </c:val>
          <c:extLst>
            <c:ext xmlns:c16="http://schemas.microsoft.com/office/drawing/2014/chart" uri="{C3380CC4-5D6E-409C-BE32-E72D297353CC}">
              <c16:uniqueId val="{00000002-56AF-411E-99D8-4E5B096E6550}"/>
            </c:ext>
          </c:extLst>
        </c:ser>
        <c:dLbls>
          <c:showLegendKey val="0"/>
          <c:showVal val="0"/>
          <c:showCatName val="0"/>
          <c:showSerName val="0"/>
          <c:showPercent val="0"/>
          <c:showBubbleSize val="0"/>
        </c:dLbls>
        <c:gapWidth val="94"/>
        <c:overlap val="100"/>
        <c:axId val="-78408352"/>
        <c:axId val="-78405088"/>
      </c:barChart>
      <c:catAx>
        <c:axId val="-78408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05088"/>
        <c:crosses val="autoZero"/>
        <c:auto val="1"/>
        <c:lblAlgn val="ctr"/>
        <c:lblOffset val="0"/>
        <c:noMultiLvlLbl val="0"/>
      </c:catAx>
      <c:valAx>
        <c:axId val="-78405088"/>
        <c:scaling>
          <c:orientation val="minMax"/>
          <c:max val="1"/>
        </c:scaling>
        <c:delete val="1"/>
        <c:axPos val="t"/>
        <c:numFmt formatCode="0%" sourceLinked="1"/>
        <c:majorTickMark val="none"/>
        <c:minorTickMark val="none"/>
        <c:tickLblPos val="nextTo"/>
        <c:crossAx val="-78408352"/>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Nigeria</c:v>
                </c:pt>
                <c:pt idx="5">
                  <c:v>Brazil</c:v>
                </c:pt>
                <c:pt idx="6">
                  <c:v>Indonesia</c:v>
                </c:pt>
                <c:pt idx="7">
                  <c:v>India</c:v>
                </c:pt>
                <c:pt idx="8">
                  <c:v>Hong Kong (China)</c:v>
                </c:pt>
                <c:pt idx="9">
                  <c:v>Mexico</c:v>
                </c:pt>
                <c:pt idx="10">
                  <c:v>South Africa</c:v>
                </c:pt>
                <c:pt idx="11">
                  <c:v>Turkey</c:v>
                </c:pt>
                <c:pt idx="12">
                  <c:v>Egypt</c:v>
                </c:pt>
                <c:pt idx="13">
                  <c:v>China</c:v>
                </c:pt>
                <c:pt idx="14">
                  <c:v>Tunisia</c:v>
                </c:pt>
                <c:pt idx="15">
                  <c:v>Italy</c:v>
                </c:pt>
                <c:pt idx="16">
                  <c:v>Poland</c:v>
                </c:pt>
                <c:pt idx="17">
                  <c:v>South Korea</c:v>
                </c:pt>
                <c:pt idx="18">
                  <c:v>Sweden</c:v>
                </c:pt>
                <c:pt idx="19">
                  <c:v>France</c:v>
                </c:pt>
                <c:pt idx="20">
                  <c:v>US</c:v>
                </c:pt>
                <c:pt idx="21">
                  <c:v>Australia</c:v>
                </c:pt>
                <c:pt idx="22">
                  <c:v>Germany</c:v>
                </c:pt>
                <c:pt idx="23">
                  <c:v>Great Britain</c:v>
                </c:pt>
                <c:pt idx="24">
                  <c:v>Canada</c:v>
                </c:pt>
                <c:pt idx="25">
                  <c:v>Japan</c:v>
                </c:pt>
              </c:strCache>
            </c:strRef>
          </c:cat>
          <c:val>
            <c:numRef>
              <c:f>Sheet1!$B$2:$B$27</c:f>
              <c:numCache>
                <c:formatCode>General</c:formatCode>
                <c:ptCount val="26"/>
                <c:pt idx="0" formatCode="0%">
                  <c:v>0.27</c:v>
                </c:pt>
                <c:pt idx="2" formatCode="0%">
                  <c:v>0.6</c:v>
                </c:pt>
                <c:pt idx="3" formatCode="0%">
                  <c:v>0.54</c:v>
                </c:pt>
                <c:pt idx="4" formatCode="0%">
                  <c:v>0.47</c:v>
                </c:pt>
                <c:pt idx="5" formatCode="0%">
                  <c:v>0.45</c:v>
                </c:pt>
                <c:pt idx="6" formatCode="0%">
                  <c:v>0.43</c:v>
                </c:pt>
                <c:pt idx="7" formatCode="0%">
                  <c:v>0.4</c:v>
                </c:pt>
                <c:pt idx="8" formatCode="0%">
                  <c:v>0.32</c:v>
                </c:pt>
                <c:pt idx="9" formatCode="0%">
                  <c:v>0.31</c:v>
                </c:pt>
                <c:pt idx="10" formatCode="0%">
                  <c:v>0.31</c:v>
                </c:pt>
                <c:pt idx="11" formatCode="0%">
                  <c:v>0.3</c:v>
                </c:pt>
                <c:pt idx="12" formatCode="0%">
                  <c:v>0.3</c:v>
                </c:pt>
                <c:pt idx="13" formatCode="0%">
                  <c:v>0.26</c:v>
                </c:pt>
                <c:pt idx="14" formatCode="0%">
                  <c:v>0.26</c:v>
                </c:pt>
                <c:pt idx="15" formatCode="0%">
                  <c:v>0.22</c:v>
                </c:pt>
                <c:pt idx="16" formatCode="0%">
                  <c:v>0.21</c:v>
                </c:pt>
                <c:pt idx="17" formatCode="0%">
                  <c:v>0.19</c:v>
                </c:pt>
                <c:pt idx="18" formatCode="0%">
                  <c:v>0.16</c:v>
                </c:pt>
                <c:pt idx="19" formatCode="0%">
                  <c:v>0.15</c:v>
                </c:pt>
                <c:pt idx="20" formatCode="0%">
                  <c:v>0.14000000000000001</c:v>
                </c:pt>
                <c:pt idx="21" formatCode="0%">
                  <c:v>0.13</c:v>
                </c:pt>
                <c:pt idx="22" formatCode="0%">
                  <c:v>0.13</c:v>
                </c:pt>
                <c:pt idx="23" formatCode="0%">
                  <c:v>0.12</c:v>
                </c:pt>
                <c:pt idx="24" formatCode="0%">
                  <c:v>0.11</c:v>
                </c:pt>
                <c:pt idx="25" formatCode="0%">
                  <c:v>0.09</c:v>
                </c:pt>
              </c:numCache>
            </c:numRef>
          </c:val>
          <c:extLst>
            <c:ext xmlns:c16="http://schemas.microsoft.com/office/drawing/2014/chart" uri="{C3380CC4-5D6E-409C-BE32-E72D297353CC}">
              <c16:uniqueId val="{00000000-9022-4EC9-974C-00A7FBC90978}"/>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Nigeria</c:v>
                </c:pt>
                <c:pt idx="5">
                  <c:v>Brazil</c:v>
                </c:pt>
                <c:pt idx="6">
                  <c:v>Indonesia</c:v>
                </c:pt>
                <c:pt idx="7">
                  <c:v>India</c:v>
                </c:pt>
                <c:pt idx="8">
                  <c:v>Hong Kong (China)</c:v>
                </c:pt>
                <c:pt idx="9">
                  <c:v>Mexico</c:v>
                </c:pt>
                <c:pt idx="10">
                  <c:v>South Africa</c:v>
                </c:pt>
                <c:pt idx="11">
                  <c:v>Turkey</c:v>
                </c:pt>
                <c:pt idx="12">
                  <c:v>Egypt</c:v>
                </c:pt>
                <c:pt idx="13">
                  <c:v>China</c:v>
                </c:pt>
                <c:pt idx="14">
                  <c:v>Tunisia</c:v>
                </c:pt>
                <c:pt idx="15">
                  <c:v>Italy</c:v>
                </c:pt>
                <c:pt idx="16">
                  <c:v>Poland</c:v>
                </c:pt>
                <c:pt idx="17">
                  <c:v>South Korea</c:v>
                </c:pt>
                <c:pt idx="18">
                  <c:v>Sweden</c:v>
                </c:pt>
                <c:pt idx="19">
                  <c:v>France</c:v>
                </c:pt>
                <c:pt idx="20">
                  <c:v>US</c:v>
                </c:pt>
                <c:pt idx="21">
                  <c:v>Australia</c:v>
                </c:pt>
                <c:pt idx="22">
                  <c:v>Germany</c:v>
                </c:pt>
                <c:pt idx="23">
                  <c:v>Great Britain</c:v>
                </c:pt>
                <c:pt idx="24">
                  <c:v>Canada</c:v>
                </c:pt>
                <c:pt idx="25">
                  <c:v>Japan</c:v>
                </c:pt>
              </c:strCache>
            </c:strRef>
          </c:cat>
          <c:val>
            <c:numRef>
              <c:f>Sheet1!$C$2:$C$27</c:f>
              <c:numCache>
                <c:formatCode>General</c:formatCode>
                <c:ptCount val="26"/>
                <c:pt idx="0" formatCode="0%">
                  <c:v>0.6</c:v>
                </c:pt>
                <c:pt idx="2" formatCode="0%">
                  <c:v>0.27</c:v>
                </c:pt>
                <c:pt idx="3" formatCode="0%">
                  <c:v>0.27</c:v>
                </c:pt>
                <c:pt idx="4" formatCode="0%">
                  <c:v>0.41</c:v>
                </c:pt>
                <c:pt idx="5" formatCode="0%">
                  <c:v>0.38</c:v>
                </c:pt>
                <c:pt idx="6" formatCode="0%">
                  <c:v>0.43</c:v>
                </c:pt>
                <c:pt idx="7" formatCode="0%">
                  <c:v>0.41</c:v>
                </c:pt>
                <c:pt idx="8" formatCode="0%">
                  <c:v>0.54</c:v>
                </c:pt>
                <c:pt idx="9" formatCode="0%">
                  <c:v>0.48</c:v>
                </c:pt>
                <c:pt idx="10" formatCode="0%">
                  <c:v>0.52</c:v>
                </c:pt>
                <c:pt idx="11" formatCode="0%">
                  <c:v>0.53</c:v>
                </c:pt>
                <c:pt idx="12" formatCode="0%">
                  <c:v>0.49</c:v>
                </c:pt>
                <c:pt idx="13" formatCode="0%">
                  <c:v>0.6</c:v>
                </c:pt>
                <c:pt idx="14" formatCode="0%">
                  <c:v>0.56000000000000005</c:v>
                </c:pt>
                <c:pt idx="15" formatCode="0%">
                  <c:v>0.67</c:v>
                </c:pt>
                <c:pt idx="16" formatCode="0%">
                  <c:v>0.72</c:v>
                </c:pt>
                <c:pt idx="17" formatCode="0%">
                  <c:v>0.65</c:v>
                </c:pt>
                <c:pt idx="18" formatCode="0%">
                  <c:v>0.74</c:v>
                </c:pt>
                <c:pt idx="19" formatCode="0%">
                  <c:v>0.72</c:v>
                </c:pt>
                <c:pt idx="20" formatCode="0%">
                  <c:v>0.74</c:v>
                </c:pt>
                <c:pt idx="21" formatCode="0%">
                  <c:v>0.78</c:v>
                </c:pt>
                <c:pt idx="22" formatCode="0%">
                  <c:v>0.73</c:v>
                </c:pt>
                <c:pt idx="23" formatCode="0%">
                  <c:v>0.82</c:v>
                </c:pt>
                <c:pt idx="24" formatCode="0%">
                  <c:v>0.78</c:v>
                </c:pt>
                <c:pt idx="25" formatCode="0%">
                  <c:v>0.85</c:v>
                </c:pt>
              </c:numCache>
            </c:numRef>
          </c:val>
          <c:extLst>
            <c:ext xmlns:c16="http://schemas.microsoft.com/office/drawing/2014/chart" uri="{C3380CC4-5D6E-409C-BE32-E72D297353CC}">
              <c16:uniqueId val="{00000001-9022-4EC9-974C-00A7FBC90978}"/>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Nigeria</c:v>
                </c:pt>
                <c:pt idx="5">
                  <c:v>Brazil</c:v>
                </c:pt>
                <c:pt idx="6">
                  <c:v>Indonesia</c:v>
                </c:pt>
                <c:pt idx="7">
                  <c:v>India</c:v>
                </c:pt>
                <c:pt idx="8">
                  <c:v>Hong Kong (China)</c:v>
                </c:pt>
                <c:pt idx="9">
                  <c:v>Mexico</c:v>
                </c:pt>
                <c:pt idx="10">
                  <c:v>South Africa</c:v>
                </c:pt>
                <c:pt idx="11">
                  <c:v>Turkey</c:v>
                </c:pt>
                <c:pt idx="12">
                  <c:v>Egypt</c:v>
                </c:pt>
                <c:pt idx="13">
                  <c:v>China</c:v>
                </c:pt>
                <c:pt idx="14">
                  <c:v>Tunisia</c:v>
                </c:pt>
                <c:pt idx="15">
                  <c:v>Italy</c:v>
                </c:pt>
                <c:pt idx="16">
                  <c:v>Poland</c:v>
                </c:pt>
                <c:pt idx="17">
                  <c:v>South Korea</c:v>
                </c:pt>
                <c:pt idx="18">
                  <c:v>Sweden</c:v>
                </c:pt>
                <c:pt idx="19">
                  <c:v>France</c:v>
                </c:pt>
                <c:pt idx="20">
                  <c:v>US</c:v>
                </c:pt>
                <c:pt idx="21">
                  <c:v>Australia</c:v>
                </c:pt>
                <c:pt idx="22">
                  <c:v>Germany</c:v>
                </c:pt>
                <c:pt idx="23">
                  <c:v>Great Britain</c:v>
                </c:pt>
                <c:pt idx="24">
                  <c:v>Canada</c:v>
                </c:pt>
                <c:pt idx="25">
                  <c:v>Japan</c:v>
                </c:pt>
              </c:strCache>
            </c:strRef>
          </c:cat>
          <c:val>
            <c:numRef>
              <c:f>Sheet1!$D$2:$D$27</c:f>
              <c:numCache>
                <c:formatCode>General</c:formatCode>
                <c:ptCount val="26"/>
                <c:pt idx="0" formatCode="0%">
                  <c:v>0.13</c:v>
                </c:pt>
                <c:pt idx="2" formatCode="0%">
                  <c:v>0.13</c:v>
                </c:pt>
                <c:pt idx="3" formatCode="0%">
                  <c:v>0.06</c:v>
                </c:pt>
                <c:pt idx="4" formatCode="0%">
                  <c:v>0.12</c:v>
                </c:pt>
                <c:pt idx="5" formatCode="0%">
                  <c:v>0.16</c:v>
                </c:pt>
                <c:pt idx="6" formatCode="0%">
                  <c:v>0.14000000000000001</c:v>
                </c:pt>
                <c:pt idx="7" formatCode="0%">
                  <c:v>0.19</c:v>
                </c:pt>
                <c:pt idx="8" formatCode="0%">
                  <c:v>0.15</c:v>
                </c:pt>
                <c:pt idx="9" formatCode="0%">
                  <c:v>0.21</c:v>
                </c:pt>
                <c:pt idx="10" formatCode="0%">
                  <c:v>0.17</c:v>
                </c:pt>
                <c:pt idx="11" formatCode="0%">
                  <c:v>0.16</c:v>
                </c:pt>
                <c:pt idx="12" formatCode="0%">
                  <c:v>0.21</c:v>
                </c:pt>
                <c:pt idx="13" formatCode="0%">
                  <c:v>0.14000000000000001</c:v>
                </c:pt>
                <c:pt idx="14" formatCode="0%">
                  <c:v>0.17</c:v>
                </c:pt>
                <c:pt idx="15" formatCode="0%">
                  <c:v>0.12</c:v>
                </c:pt>
                <c:pt idx="16" formatCode="0%">
                  <c:v>0.08</c:v>
                </c:pt>
                <c:pt idx="17" formatCode="0%">
                  <c:v>0.16</c:v>
                </c:pt>
                <c:pt idx="18" formatCode="0%">
                  <c:v>0.1</c:v>
                </c:pt>
                <c:pt idx="19" formatCode="0%">
                  <c:v>0.13</c:v>
                </c:pt>
                <c:pt idx="20" formatCode="0%">
                  <c:v>0.12</c:v>
                </c:pt>
                <c:pt idx="21" formatCode="0%">
                  <c:v>0.09</c:v>
                </c:pt>
                <c:pt idx="22" formatCode="0%">
                  <c:v>0.13</c:v>
                </c:pt>
                <c:pt idx="23" formatCode="0%">
                  <c:v>0.06</c:v>
                </c:pt>
                <c:pt idx="24" formatCode="0%">
                  <c:v>0.11</c:v>
                </c:pt>
                <c:pt idx="25" formatCode="0%">
                  <c:v>0.06</c:v>
                </c:pt>
              </c:numCache>
            </c:numRef>
          </c:val>
          <c:extLst>
            <c:ext xmlns:c16="http://schemas.microsoft.com/office/drawing/2014/chart" uri="{C3380CC4-5D6E-409C-BE32-E72D297353CC}">
              <c16:uniqueId val="{00000002-9022-4EC9-974C-00A7FBC90978}"/>
            </c:ext>
          </c:extLst>
        </c:ser>
        <c:dLbls>
          <c:showLegendKey val="0"/>
          <c:showVal val="0"/>
          <c:showCatName val="0"/>
          <c:showSerName val="0"/>
          <c:showPercent val="0"/>
          <c:showBubbleSize val="0"/>
        </c:dLbls>
        <c:gapWidth val="40"/>
        <c:overlap val="100"/>
        <c:axId val="-77862880"/>
        <c:axId val="-77859616"/>
      </c:barChart>
      <c:catAx>
        <c:axId val="-778628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859616"/>
        <c:crosses val="autoZero"/>
        <c:auto val="1"/>
        <c:lblAlgn val="ctr"/>
        <c:lblOffset val="0"/>
        <c:noMultiLvlLbl val="0"/>
      </c:catAx>
      <c:valAx>
        <c:axId val="-77859616"/>
        <c:scaling>
          <c:orientation val="minMax"/>
          <c:max val="1"/>
        </c:scaling>
        <c:delete val="1"/>
        <c:axPos val="t"/>
        <c:numFmt formatCode="0%" sourceLinked="1"/>
        <c:majorTickMark val="none"/>
        <c:minorTickMark val="none"/>
        <c:tickLblPos val="nextTo"/>
        <c:crossAx val="-77862880"/>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Europe</c:v>
                </c:pt>
                <c:pt idx="7">
                  <c:v>G-8 Countries</c:v>
                </c:pt>
                <c:pt idx="8">
                  <c:v>North America</c:v>
                </c:pt>
              </c:strCache>
            </c:strRef>
          </c:cat>
          <c:val>
            <c:numRef>
              <c:f>Sheet1!$B$2:$B$10</c:f>
              <c:numCache>
                <c:formatCode>General</c:formatCode>
                <c:ptCount val="9"/>
                <c:pt idx="0" formatCode="0%">
                  <c:v>0.27</c:v>
                </c:pt>
                <c:pt idx="2" formatCode="0%">
                  <c:v>0.38</c:v>
                </c:pt>
                <c:pt idx="3" formatCode="0%">
                  <c:v>0.37</c:v>
                </c:pt>
                <c:pt idx="4" formatCode="0%">
                  <c:v>0.35</c:v>
                </c:pt>
                <c:pt idx="5" formatCode="0%">
                  <c:v>0.26</c:v>
                </c:pt>
                <c:pt idx="6" formatCode="0%">
                  <c:v>0.16</c:v>
                </c:pt>
                <c:pt idx="7" formatCode="0%">
                  <c:v>0.14000000000000001</c:v>
                </c:pt>
                <c:pt idx="8" formatCode="0%">
                  <c:v>0.13</c:v>
                </c:pt>
              </c:numCache>
            </c:numRef>
          </c:val>
          <c:extLst>
            <c:ext xmlns:c16="http://schemas.microsoft.com/office/drawing/2014/chart" uri="{C3380CC4-5D6E-409C-BE32-E72D297353CC}">
              <c16:uniqueId val="{00000000-5106-4227-94C1-4A01D74D3769}"/>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Europe</c:v>
                </c:pt>
                <c:pt idx="7">
                  <c:v>G-8 Countries</c:v>
                </c:pt>
                <c:pt idx="8">
                  <c:v>North America</c:v>
                </c:pt>
              </c:strCache>
            </c:strRef>
          </c:cat>
          <c:val>
            <c:numRef>
              <c:f>Sheet1!$C$2:$C$10</c:f>
              <c:numCache>
                <c:formatCode>General</c:formatCode>
                <c:ptCount val="9"/>
                <c:pt idx="0" formatCode="0%">
                  <c:v>0.6</c:v>
                </c:pt>
                <c:pt idx="2" formatCode="0%">
                  <c:v>0.43</c:v>
                </c:pt>
                <c:pt idx="3" formatCode="0%">
                  <c:v>0.46</c:v>
                </c:pt>
                <c:pt idx="4" formatCode="0%">
                  <c:v>0.47</c:v>
                </c:pt>
                <c:pt idx="5" formatCode="0%">
                  <c:v>0.61</c:v>
                </c:pt>
                <c:pt idx="6" formatCode="0%">
                  <c:v>0.73</c:v>
                </c:pt>
                <c:pt idx="7" formatCode="0%">
                  <c:v>0.76</c:v>
                </c:pt>
                <c:pt idx="8" formatCode="0%">
                  <c:v>0.76</c:v>
                </c:pt>
              </c:numCache>
            </c:numRef>
          </c:val>
          <c:extLst>
            <c:ext xmlns:c16="http://schemas.microsoft.com/office/drawing/2014/chart" uri="{C3380CC4-5D6E-409C-BE32-E72D297353CC}">
              <c16:uniqueId val="{00000001-5106-4227-94C1-4A01D74D3769}"/>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Europe</c:v>
                </c:pt>
                <c:pt idx="7">
                  <c:v>G-8 Countries</c:v>
                </c:pt>
                <c:pt idx="8">
                  <c:v>North America</c:v>
                </c:pt>
              </c:strCache>
            </c:strRef>
          </c:cat>
          <c:val>
            <c:numRef>
              <c:f>Sheet1!$D$2:$D$10</c:f>
              <c:numCache>
                <c:formatCode>General</c:formatCode>
                <c:ptCount val="9"/>
                <c:pt idx="0" formatCode="0%">
                  <c:v>0.13</c:v>
                </c:pt>
                <c:pt idx="2" formatCode="0%">
                  <c:v>0.19</c:v>
                </c:pt>
                <c:pt idx="3" formatCode="0%">
                  <c:v>0.17</c:v>
                </c:pt>
                <c:pt idx="4" formatCode="0%">
                  <c:v>0.16</c:v>
                </c:pt>
                <c:pt idx="5" formatCode="0%">
                  <c:v>0.13</c:v>
                </c:pt>
                <c:pt idx="6" formatCode="0%">
                  <c:v>0.1</c:v>
                </c:pt>
                <c:pt idx="7" formatCode="0%">
                  <c:v>0.11</c:v>
                </c:pt>
                <c:pt idx="8" formatCode="0%">
                  <c:v>0.11</c:v>
                </c:pt>
              </c:numCache>
            </c:numRef>
          </c:val>
          <c:extLst>
            <c:ext xmlns:c16="http://schemas.microsoft.com/office/drawing/2014/chart" uri="{C3380CC4-5D6E-409C-BE32-E72D297353CC}">
              <c16:uniqueId val="{00000002-5106-4227-94C1-4A01D74D3769}"/>
            </c:ext>
          </c:extLst>
        </c:ser>
        <c:dLbls>
          <c:showLegendKey val="0"/>
          <c:showVal val="0"/>
          <c:showCatName val="0"/>
          <c:showSerName val="0"/>
          <c:showPercent val="0"/>
          <c:showBubbleSize val="0"/>
        </c:dLbls>
        <c:gapWidth val="94"/>
        <c:overlap val="100"/>
        <c:axId val="-66947520"/>
        <c:axId val="-66944800"/>
      </c:barChart>
      <c:catAx>
        <c:axId val="-66947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944800"/>
        <c:crosses val="autoZero"/>
        <c:auto val="1"/>
        <c:lblAlgn val="ctr"/>
        <c:lblOffset val="0"/>
        <c:noMultiLvlLbl val="0"/>
      </c:catAx>
      <c:valAx>
        <c:axId val="-66944800"/>
        <c:scaling>
          <c:orientation val="minMax"/>
          <c:max val="1"/>
        </c:scaling>
        <c:delete val="1"/>
        <c:axPos val="t"/>
        <c:numFmt formatCode="0%" sourceLinked="1"/>
        <c:majorTickMark val="none"/>
        <c:minorTickMark val="none"/>
        <c:tickLblPos val="nextTo"/>
        <c:crossAx val="-66947520"/>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Egypt</c:v>
                </c:pt>
                <c:pt idx="5">
                  <c:v>Indonesia</c:v>
                </c:pt>
                <c:pt idx="6">
                  <c:v>Nigeria</c:v>
                </c:pt>
                <c:pt idx="7">
                  <c:v>India</c:v>
                </c:pt>
                <c:pt idx="8">
                  <c:v>South Africa</c:v>
                </c:pt>
                <c:pt idx="9">
                  <c:v>Mexico</c:v>
                </c:pt>
                <c:pt idx="10">
                  <c:v>Tunisia</c:v>
                </c:pt>
                <c:pt idx="11">
                  <c:v>Brazil</c:v>
                </c:pt>
                <c:pt idx="12">
                  <c:v>China</c:v>
                </c:pt>
                <c:pt idx="13">
                  <c:v>Turkey</c:v>
                </c:pt>
                <c:pt idx="14">
                  <c:v>Hong Kong (China)</c:v>
                </c:pt>
                <c:pt idx="15">
                  <c:v>Poland</c:v>
                </c:pt>
                <c:pt idx="16">
                  <c:v>Italy</c:v>
                </c:pt>
                <c:pt idx="17">
                  <c:v>South Korea</c:v>
                </c:pt>
                <c:pt idx="18">
                  <c:v>Sweden</c:v>
                </c:pt>
                <c:pt idx="19">
                  <c:v>Australia</c:v>
                </c:pt>
                <c:pt idx="20">
                  <c:v>France</c:v>
                </c:pt>
                <c:pt idx="21">
                  <c:v>US</c:v>
                </c:pt>
                <c:pt idx="22">
                  <c:v>Canada</c:v>
                </c:pt>
                <c:pt idx="23">
                  <c:v>Germany</c:v>
                </c:pt>
                <c:pt idx="24">
                  <c:v>Great Britain</c:v>
                </c:pt>
                <c:pt idx="25">
                  <c:v>Japan</c:v>
                </c:pt>
              </c:strCache>
            </c:strRef>
          </c:cat>
          <c:val>
            <c:numRef>
              <c:f>Sheet1!$B$2:$B$27</c:f>
              <c:numCache>
                <c:formatCode>General</c:formatCode>
                <c:ptCount val="26"/>
                <c:pt idx="0" formatCode="0%">
                  <c:v>0.38</c:v>
                </c:pt>
                <c:pt idx="2" formatCode="0%">
                  <c:v>0.71</c:v>
                </c:pt>
                <c:pt idx="3" formatCode="0%">
                  <c:v>0.67</c:v>
                </c:pt>
                <c:pt idx="4" formatCode="0%">
                  <c:v>0.6</c:v>
                </c:pt>
                <c:pt idx="5" formatCode="0%">
                  <c:v>0.57999999999999996</c:v>
                </c:pt>
                <c:pt idx="6" formatCode="0%">
                  <c:v>0.54</c:v>
                </c:pt>
                <c:pt idx="7" formatCode="0%">
                  <c:v>0.52</c:v>
                </c:pt>
                <c:pt idx="8" formatCode="0%">
                  <c:v>0.51</c:v>
                </c:pt>
                <c:pt idx="9" formatCode="0%">
                  <c:v>0.49</c:v>
                </c:pt>
                <c:pt idx="10" formatCode="0%">
                  <c:v>0.49</c:v>
                </c:pt>
                <c:pt idx="11" formatCode="0%">
                  <c:v>0.48</c:v>
                </c:pt>
                <c:pt idx="12" formatCode="0%">
                  <c:v>0.4</c:v>
                </c:pt>
                <c:pt idx="13" formatCode="0%">
                  <c:v>0.39</c:v>
                </c:pt>
                <c:pt idx="14" formatCode="0%">
                  <c:v>0.34</c:v>
                </c:pt>
                <c:pt idx="15" formatCode="0%">
                  <c:v>0.3</c:v>
                </c:pt>
                <c:pt idx="16" formatCode="0%">
                  <c:v>0.27</c:v>
                </c:pt>
                <c:pt idx="17" formatCode="0%">
                  <c:v>0.27</c:v>
                </c:pt>
                <c:pt idx="18" formatCode="0%">
                  <c:v>0.27</c:v>
                </c:pt>
                <c:pt idx="19" formatCode="0%">
                  <c:v>0.26</c:v>
                </c:pt>
                <c:pt idx="20" formatCode="0%">
                  <c:v>0.24</c:v>
                </c:pt>
                <c:pt idx="21" formatCode="0%">
                  <c:v>0.24</c:v>
                </c:pt>
                <c:pt idx="22" formatCode="0%">
                  <c:v>0.22</c:v>
                </c:pt>
                <c:pt idx="23" formatCode="0%">
                  <c:v>0.2</c:v>
                </c:pt>
                <c:pt idx="24" formatCode="0%">
                  <c:v>0.2</c:v>
                </c:pt>
                <c:pt idx="25" formatCode="0%">
                  <c:v>0.11</c:v>
                </c:pt>
              </c:numCache>
            </c:numRef>
          </c:val>
          <c:extLst>
            <c:ext xmlns:c16="http://schemas.microsoft.com/office/drawing/2014/chart" uri="{C3380CC4-5D6E-409C-BE32-E72D297353CC}">
              <c16:uniqueId val="{00000000-9022-4EC9-974C-00A7FBC90978}"/>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Egypt</c:v>
                </c:pt>
                <c:pt idx="5">
                  <c:v>Indonesia</c:v>
                </c:pt>
                <c:pt idx="6">
                  <c:v>Nigeria</c:v>
                </c:pt>
                <c:pt idx="7">
                  <c:v>India</c:v>
                </c:pt>
                <c:pt idx="8">
                  <c:v>South Africa</c:v>
                </c:pt>
                <c:pt idx="9">
                  <c:v>Mexico</c:v>
                </c:pt>
                <c:pt idx="10">
                  <c:v>Tunisia</c:v>
                </c:pt>
                <c:pt idx="11">
                  <c:v>Brazil</c:v>
                </c:pt>
                <c:pt idx="12">
                  <c:v>China</c:v>
                </c:pt>
                <c:pt idx="13">
                  <c:v>Turkey</c:v>
                </c:pt>
                <c:pt idx="14">
                  <c:v>Hong Kong (China)</c:v>
                </c:pt>
                <c:pt idx="15">
                  <c:v>Poland</c:v>
                </c:pt>
                <c:pt idx="16">
                  <c:v>Italy</c:v>
                </c:pt>
                <c:pt idx="17">
                  <c:v>South Korea</c:v>
                </c:pt>
                <c:pt idx="18">
                  <c:v>Sweden</c:v>
                </c:pt>
                <c:pt idx="19">
                  <c:v>Australia</c:v>
                </c:pt>
                <c:pt idx="20">
                  <c:v>France</c:v>
                </c:pt>
                <c:pt idx="21">
                  <c:v>US</c:v>
                </c:pt>
                <c:pt idx="22">
                  <c:v>Canada</c:v>
                </c:pt>
                <c:pt idx="23">
                  <c:v>Germany</c:v>
                </c:pt>
                <c:pt idx="24">
                  <c:v>Great Britain</c:v>
                </c:pt>
                <c:pt idx="25">
                  <c:v>Japan</c:v>
                </c:pt>
              </c:strCache>
            </c:strRef>
          </c:cat>
          <c:val>
            <c:numRef>
              <c:f>Sheet1!$C$2:$C$27</c:f>
              <c:numCache>
                <c:formatCode>General</c:formatCode>
                <c:ptCount val="26"/>
                <c:pt idx="0" formatCode="0%">
                  <c:v>0.52</c:v>
                </c:pt>
                <c:pt idx="2" formatCode="0%">
                  <c:v>0.17</c:v>
                </c:pt>
                <c:pt idx="3" formatCode="0%">
                  <c:v>0.26</c:v>
                </c:pt>
                <c:pt idx="4" formatCode="0%">
                  <c:v>0.33</c:v>
                </c:pt>
                <c:pt idx="5" formatCode="0%">
                  <c:v>0.35</c:v>
                </c:pt>
                <c:pt idx="6" formatCode="0%">
                  <c:v>0.35</c:v>
                </c:pt>
                <c:pt idx="7" formatCode="0%">
                  <c:v>0.34</c:v>
                </c:pt>
                <c:pt idx="8" formatCode="0%">
                  <c:v>0.36</c:v>
                </c:pt>
                <c:pt idx="9" formatCode="0%">
                  <c:v>0.39</c:v>
                </c:pt>
                <c:pt idx="10" formatCode="0%">
                  <c:v>0.42</c:v>
                </c:pt>
                <c:pt idx="11" formatCode="0%">
                  <c:v>0.37</c:v>
                </c:pt>
                <c:pt idx="12" formatCode="0%">
                  <c:v>0.5</c:v>
                </c:pt>
                <c:pt idx="13" formatCode="0%">
                  <c:v>0.48</c:v>
                </c:pt>
                <c:pt idx="14" formatCode="0%">
                  <c:v>0.56999999999999995</c:v>
                </c:pt>
                <c:pt idx="15" formatCode="0%">
                  <c:v>0.64</c:v>
                </c:pt>
                <c:pt idx="16" formatCode="0%">
                  <c:v>0.63</c:v>
                </c:pt>
                <c:pt idx="17" formatCode="0%">
                  <c:v>0.6</c:v>
                </c:pt>
                <c:pt idx="18" formatCode="0%">
                  <c:v>0.65</c:v>
                </c:pt>
                <c:pt idx="19" formatCode="0%">
                  <c:v>0.65</c:v>
                </c:pt>
                <c:pt idx="20" formatCode="0%">
                  <c:v>0.66</c:v>
                </c:pt>
                <c:pt idx="21" formatCode="0%">
                  <c:v>0.61</c:v>
                </c:pt>
                <c:pt idx="22" formatCode="0%">
                  <c:v>0.7</c:v>
                </c:pt>
                <c:pt idx="23" formatCode="0%">
                  <c:v>0.7</c:v>
                </c:pt>
                <c:pt idx="24" formatCode="0%">
                  <c:v>0.72</c:v>
                </c:pt>
                <c:pt idx="25" formatCode="0%">
                  <c:v>0.81</c:v>
                </c:pt>
              </c:numCache>
            </c:numRef>
          </c:val>
          <c:extLst>
            <c:ext xmlns:c16="http://schemas.microsoft.com/office/drawing/2014/chart" uri="{C3380CC4-5D6E-409C-BE32-E72D297353CC}">
              <c16:uniqueId val="{00000001-9022-4EC9-974C-00A7FBC90978}"/>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Pakistan</c:v>
                </c:pt>
                <c:pt idx="4">
                  <c:v>Egypt</c:v>
                </c:pt>
                <c:pt idx="5">
                  <c:v>Indonesia</c:v>
                </c:pt>
                <c:pt idx="6">
                  <c:v>Nigeria</c:v>
                </c:pt>
                <c:pt idx="7">
                  <c:v>India</c:v>
                </c:pt>
                <c:pt idx="8">
                  <c:v>South Africa</c:v>
                </c:pt>
                <c:pt idx="9">
                  <c:v>Mexico</c:v>
                </c:pt>
                <c:pt idx="10">
                  <c:v>Tunisia</c:v>
                </c:pt>
                <c:pt idx="11">
                  <c:v>Brazil</c:v>
                </c:pt>
                <c:pt idx="12">
                  <c:v>China</c:v>
                </c:pt>
                <c:pt idx="13">
                  <c:v>Turkey</c:v>
                </c:pt>
                <c:pt idx="14">
                  <c:v>Hong Kong (China)</c:v>
                </c:pt>
                <c:pt idx="15">
                  <c:v>Poland</c:v>
                </c:pt>
                <c:pt idx="16">
                  <c:v>Italy</c:v>
                </c:pt>
                <c:pt idx="17">
                  <c:v>South Korea</c:v>
                </c:pt>
                <c:pt idx="18">
                  <c:v>Sweden</c:v>
                </c:pt>
                <c:pt idx="19">
                  <c:v>Australia</c:v>
                </c:pt>
                <c:pt idx="20">
                  <c:v>France</c:v>
                </c:pt>
                <c:pt idx="21">
                  <c:v>US</c:v>
                </c:pt>
                <c:pt idx="22">
                  <c:v>Canada</c:v>
                </c:pt>
                <c:pt idx="23">
                  <c:v>Germany</c:v>
                </c:pt>
                <c:pt idx="24">
                  <c:v>Great Britain</c:v>
                </c:pt>
                <c:pt idx="25">
                  <c:v>Japan</c:v>
                </c:pt>
              </c:strCache>
            </c:strRef>
          </c:cat>
          <c:val>
            <c:numRef>
              <c:f>Sheet1!$D$2:$D$27</c:f>
              <c:numCache>
                <c:formatCode>General</c:formatCode>
                <c:ptCount val="26"/>
                <c:pt idx="0" formatCode="0%">
                  <c:v>0.1</c:v>
                </c:pt>
                <c:pt idx="2" formatCode="0%">
                  <c:v>0.13</c:v>
                </c:pt>
                <c:pt idx="3" formatCode="0%">
                  <c:v>0.04</c:v>
                </c:pt>
                <c:pt idx="4" formatCode="0%">
                  <c:v>7.0000000000000007E-2</c:v>
                </c:pt>
                <c:pt idx="5" formatCode="0%">
                  <c:v>7.0000000000000007E-2</c:v>
                </c:pt>
                <c:pt idx="6" formatCode="0%">
                  <c:v>0.11</c:v>
                </c:pt>
                <c:pt idx="7" formatCode="0%">
                  <c:v>0.14000000000000001</c:v>
                </c:pt>
                <c:pt idx="8" formatCode="0%">
                  <c:v>0.14000000000000001</c:v>
                </c:pt>
                <c:pt idx="9" formatCode="0%">
                  <c:v>0.12</c:v>
                </c:pt>
                <c:pt idx="10" formatCode="0%">
                  <c:v>0.09</c:v>
                </c:pt>
                <c:pt idx="11" formatCode="0%">
                  <c:v>0.15</c:v>
                </c:pt>
                <c:pt idx="12" formatCode="0%">
                  <c:v>0.1</c:v>
                </c:pt>
                <c:pt idx="13" formatCode="0%">
                  <c:v>0.13</c:v>
                </c:pt>
                <c:pt idx="14" formatCode="0%">
                  <c:v>0.09</c:v>
                </c:pt>
                <c:pt idx="15" formatCode="0%">
                  <c:v>0.06</c:v>
                </c:pt>
                <c:pt idx="16" formatCode="0%">
                  <c:v>0.1</c:v>
                </c:pt>
                <c:pt idx="17" formatCode="0%">
                  <c:v>0.13</c:v>
                </c:pt>
                <c:pt idx="18" formatCode="0%">
                  <c:v>0.09</c:v>
                </c:pt>
                <c:pt idx="19" formatCode="0%">
                  <c:v>0.09</c:v>
                </c:pt>
                <c:pt idx="20" formatCode="0%">
                  <c:v>0.1</c:v>
                </c:pt>
                <c:pt idx="21" formatCode="0%">
                  <c:v>0.14000000000000001</c:v>
                </c:pt>
                <c:pt idx="22" formatCode="0%">
                  <c:v>0.08</c:v>
                </c:pt>
                <c:pt idx="23" formatCode="0%">
                  <c:v>0.1</c:v>
                </c:pt>
                <c:pt idx="24" formatCode="0%">
                  <c:v>0.08</c:v>
                </c:pt>
                <c:pt idx="25" formatCode="0%">
                  <c:v>0.08</c:v>
                </c:pt>
              </c:numCache>
            </c:numRef>
          </c:val>
          <c:extLst>
            <c:ext xmlns:c16="http://schemas.microsoft.com/office/drawing/2014/chart" uri="{C3380CC4-5D6E-409C-BE32-E72D297353CC}">
              <c16:uniqueId val="{00000002-9022-4EC9-974C-00A7FBC90978}"/>
            </c:ext>
          </c:extLst>
        </c:ser>
        <c:dLbls>
          <c:showLegendKey val="0"/>
          <c:showVal val="0"/>
          <c:showCatName val="0"/>
          <c:showSerName val="0"/>
          <c:showPercent val="0"/>
          <c:showBubbleSize val="0"/>
        </c:dLbls>
        <c:gapWidth val="40"/>
        <c:overlap val="100"/>
        <c:axId val="-75741344"/>
        <c:axId val="-75738624"/>
      </c:barChart>
      <c:catAx>
        <c:axId val="-7574134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738624"/>
        <c:crosses val="autoZero"/>
        <c:auto val="1"/>
        <c:lblAlgn val="ctr"/>
        <c:lblOffset val="0"/>
        <c:noMultiLvlLbl val="0"/>
      </c:catAx>
      <c:valAx>
        <c:axId val="-75738624"/>
        <c:scaling>
          <c:orientation val="minMax"/>
          <c:max val="1"/>
        </c:scaling>
        <c:delete val="1"/>
        <c:axPos val="t"/>
        <c:numFmt formatCode="0%" sourceLinked="1"/>
        <c:majorTickMark val="none"/>
        <c:minorTickMark val="none"/>
        <c:tickLblPos val="nextTo"/>
        <c:crossAx val="-75741344"/>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Sheet1!$B$2:$B$27</c:f>
              <c:numCache>
                <c:formatCode>General</c:formatCode>
                <c:ptCount val="26"/>
                <c:pt idx="0" formatCode="0%">
                  <c:v>0.32</c:v>
                </c:pt>
                <c:pt idx="2" formatCode="0%">
                  <c:v>0.53</c:v>
                </c:pt>
                <c:pt idx="3" formatCode="0%">
                  <c:v>0.49</c:v>
                </c:pt>
                <c:pt idx="4" formatCode="0%">
                  <c:v>0.43</c:v>
                </c:pt>
                <c:pt idx="5" formatCode="0%">
                  <c:v>0.4</c:v>
                </c:pt>
                <c:pt idx="6" formatCode="0%">
                  <c:v>0.47</c:v>
                </c:pt>
                <c:pt idx="7" formatCode="0%">
                  <c:v>0.28999999999999998</c:v>
                </c:pt>
                <c:pt idx="8" formatCode="0%">
                  <c:v>0.36</c:v>
                </c:pt>
                <c:pt idx="9" formatCode="0%">
                  <c:v>0.21</c:v>
                </c:pt>
                <c:pt idx="10" formatCode="0%">
                  <c:v>0.39</c:v>
                </c:pt>
                <c:pt idx="11" formatCode="0%">
                  <c:v>0.37</c:v>
                </c:pt>
                <c:pt idx="12" formatCode="0%">
                  <c:v>0.18</c:v>
                </c:pt>
                <c:pt idx="13" formatCode="0%">
                  <c:v>0.35</c:v>
                </c:pt>
                <c:pt idx="14" formatCode="0%">
                  <c:v>0.26</c:v>
                </c:pt>
                <c:pt idx="15" formatCode="0%">
                  <c:v>0.26</c:v>
                </c:pt>
                <c:pt idx="16" formatCode="0%">
                  <c:v>0.23</c:v>
                </c:pt>
                <c:pt idx="17" formatCode="0%">
                  <c:v>0.26</c:v>
                </c:pt>
                <c:pt idx="18" formatCode="0%">
                  <c:v>0.32</c:v>
                </c:pt>
                <c:pt idx="19" formatCode="0%">
                  <c:v>0.26</c:v>
                </c:pt>
                <c:pt idx="20" formatCode="0%">
                  <c:v>0.22</c:v>
                </c:pt>
                <c:pt idx="21" formatCode="0%">
                  <c:v>0.26</c:v>
                </c:pt>
                <c:pt idx="22" formatCode="0%">
                  <c:v>0.28999999999999998</c:v>
                </c:pt>
                <c:pt idx="23" formatCode="0%">
                  <c:v>0.16</c:v>
                </c:pt>
                <c:pt idx="24" formatCode="0%">
                  <c:v>0.19</c:v>
                </c:pt>
                <c:pt idx="25" formatCode="0%">
                  <c:v>0</c:v>
                </c:pt>
              </c:numCache>
            </c:numRef>
          </c:val>
          <c:extLst>
            <c:ext xmlns:c16="http://schemas.microsoft.com/office/drawing/2014/chart" uri="{C3380CC4-5D6E-409C-BE32-E72D297353CC}">
              <c16:uniqueId val="{00000000-5624-4995-BFAA-CB76C375766E}"/>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Sheet1!$C$2:$C$27</c:f>
              <c:numCache>
                <c:formatCode>General</c:formatCode>
                <c:ptCount val="26"/>
                <c:pt idx="0" formatCode="0%">
                  <c:v>0.33</c:v>
                </c:pt>
                <c:pt idx="2" formatCode="0%">
                  <c:v>0.28999999999999998</c:v>
                </c:pt>
                <c:pt idx="3" formatCode="0%">
                  <c:v>0.28999999999999998</c:v>
                </c:pt>
                <c:pt idx="4" formatCode="0%">
                  <c:v>0.35</c:v>
                </c:pt>
                <c:pt idx="5" formatCode="0%">
                  <c:v>0.36</c:v>
                </c:pt>
                <c:pt idx="6" formatCode="0%">
                  <c:v>0.27</c:v>
                </c:pt>
                <c:pt idx="7" formatCode="0%">
                  <c:v>0.44</c:v>
                </c:pt>
                <c:pt idx="8" formatCode="0%">
                  <c:v>0.36</c:v>
                </c:pt>
                <c:pt idx="9" formatCode="0%">
                  <c:v>0.46</c:v>
                </c:pt>
                <c:pt idx="10" formatCode="0%">
                  <c:v>0.27</c:v>
                </c:pt>
                <c:pt idx="11" formatCode="0%">
                  <c:v>0.28999999999999998</c:v>
                </c:pt>
                <c:pt idx="12" formatCode="0%">
                  <c:v>0.47</c:v>
                </c:pt>
                <c:pt idx="13" formatCode="0%">
                  <c:v>0.3</c:v>
                </c:pt>
                <c:pt idx="14" formatCode="0%">
                  <c:v>0.36</c:v>
                </c:pt>
                <c:pt idx="15" formatCode="0%">
                  <c:v>0.35</c:v>
                </c:pt>
                <c:pt idx="16" formatCode="0%">
                  <c:v>0.38</c:v>
                </c:pt>
                <c:pt idx="17" formatCode="0%">
                  <c:v>0.34</c:v>
                </c:pt>
                <c:pt idx="18" formatCode="0%">
                  <c:v>0.28000000000000003</c:v>
                </c:pt>
                <c:pt idx="19" formatCode="0%">
                  <c:v>0.31</c:v>
                </c:pt>
                <c:pt idx="20" formatCode="0%">
                  <c:v>0.34</c:v>
                </c:pt>
                <c:pt idx="21" formatCode="0%">
                  <c:v>0.28000000000000003</c:v>
                </c:pt>
                <c:pt idx="22" formatCode="0%">
                  <c:v>0.22</c:v>
                </c:pt>
                <c:pt idx="23" formatCode="0%">
                  <c:v>0.32</c:v>
                </c:pt>
                <c:pt idx="24" formatCode="0%">
                  <c:v>0.28000000000000003</c:v>
                </c:pt>
                <c:pt idx="25" formatCode="0%">
                  <c:v>0</c:v>
                </c:pt>
              </c:numCache>
            </c:numRef>
          </c:val>
          <c:extLst>
            <c:ext xmlns:c16="http://schemas.microsoft.com/office/drawing/2014/chart" uri="{C3380CC4-5D6E-409C-BE32-E72D297353CC}">
              <c16:uniqueId val="{00000001-5624-4995-BFAA-CB76C375766E}"/>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Sheet1!$D$2:$D$27</c:f>
              <c:numCache>
                <c:formatCode>General</c:formatCode>
                <c:ptCount val="26"/>
                <c:pt idx="0" formatCode="0%">
                  <c:v>0.65</c:v>
                </c:pt>
                <c:pt idx="2" formatCode="0%">
                  <c:v>0.82</c:v>
                </c:pt>
                <c:pt idx="3" formatCode="0%">
                  <c:v>0.78</c:v>
                </c:pt>
                <c:pt idx="4" formatCode="0%">
                  <c:v>0.78</c:v>
                </c:pt>
                <c:pt idx="5" formatCode="0%">
                  <c:v>0.76</c:v>
                </c:pt>
                <c:pt idx="6" formatCode="0%">
                  <c:v>0.74</c:v>
                </c:pt>
                <c:pt idx="7" formatCode="0%">
                  <c:v>0.73</c:v>
                </c:pt>
                <c:pt idx="8" formatCode="0%">
                  <c:v>0.72</c:v>
                </c:pt>
                <c:pt idx="9" formatCode="0%">
                  <c:v>0.67</c:v>
                </c:pt>
                <c:pt idx="10" formatCode="0%">
                  <c:v>0.66</c:v>
                </c:pt>
                <c:pt idx="11" formatCode="0%">
                  <c:v>0.66</c:v>
                </c:pt>
                <c:pt idx="12" formatCode="0%">
                  <c:v>0.65</c:v>
                </c:pt>
                <c:pt idx="13" formatCode="0%">
                  <c:v>0.65</c:v>
                </c:pt>
                <c:pt idx="14" formatCode="0%">
                  <c:v>0.62</c:v>
                </c:pt>
                <c:pt idx="15" formatCode="0%">
                  <c:v>0.61</c:v>
                </c:pt>
                <c:pt idx="16" formatCode="0%">
                  <c:v>0.61</c:v>
                </c:pt>
                <c:pt idx="17" formatCode="0%">
                  <c:v>0.6</c:v>
                </c:pt>
                <c:pt idx="18" formatCode="0%">
                  <c:v>0.6</c:v>
                </c:pt>
                <c:pt idx="19" formatCode="0%">
                  <c:v>0.56999999999999995</c:v>
                </c:pt>
                <c:pt idx="20" formatCode="0%">
                  <c:v>0.56000000000000005</c:v>
                </c:pt>
                <c:pt idx="21" formatCode="0%">
                  <c:v>0.54</c:v>
                </c:pt>
                <c:pt idx="22" formatCode="0%">
                  <c:v>0.51</c:v>
                </c:pt>
                <c:pt idx="23" formatCode="0%">
                  <c:v>0.48</c:v>
                </c:pt>
                <c:pt idx="24" formatCode="0%">
                  <c:v>0.47</c:v>
                </c:pt>
                <c:pt idx="25" formatCode="0%">
                  <c:v>0</c:v>
                </c:pt>
              </c:numCache>
            </c:numRef>
          </c:val>
          <c:extLst>
            <c:ext xmlns:c16="http://schemas.microsoft.com/office/drawing/2014/chart" uri="{C3380CC4-5D6E-409C-BE32-E72D297353CC}">
              <c16:uniqueId val="{00000002-5624-4995-BFAA-CB76C375766E}"/>
            </c:ext>
          </c:extLst>
        </c:ser>
        <c:dLbls>
          <c:showLegendKey val="0"/>
          <c:showVal val="0"/>
          <c:showCatName val="0"/>
          <c:showSerName val="0"/>
          <c:showPercent val="0"/>
          <c:showBubbleSize val="0"/>
        </c:dLbls>
        <c:gapWidth val="40"/>
        <c:overlap val="100"/>
        <c:axId val="-87700624"/>
        <c:axId val="-87697360"/>
      </c:barChart>
      <c:catAx>
        <c:axId val="-8770062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697360"/>
        <c:crosses val="autoZero"/>
        <c:auto val="1"/>
        <c:lblAlgn val="ctr"/>
        <c:lblOffset val="0"/>
        <c:noMultiLvlLbl val="0"/>
      </c:catAx>
      <c:valAx>
        <c:axId val="-87697360"/>
        <c:scaling>
          <c:orientation val="minMax"/>
          <c:max val="1"/>
        </c:scaling>
        <c:delete val="1"/>
        <c:axPos val="t"/>
        <c:numFmt formatCode="0%" sourceLinked="1"/>
        <c:majorTickMark val="none"/>
        <c:minorTickMark val="none"/>
        <c:tickLblPos val="nextTo"/>
        <c:crossAx val="-87700624"/>
        <c:crosses val="autoZero"/>
        <c:crossBetween val="between"/>
      </c:valAx>
      <c:spPr>
        <a:noFill/>
        <a:ln>
          <a:noFill/>
        </a:ln>
        <a:effectLst/>
      </c:spPr>
    </c:plotArea>
    <c:legend>
      <c:legendPos val="b"/>
      <c:layout>
        <c:manualLayout>
          <c:xMode val="edge"/>
          <c:yMode val="edge"/>
          <c:x val="0.12958679644211099"/>
          <c:y val="0.93770259649747201"/>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Europe</c:v>
                </c:pt>
                <c:pt idx="7">
                  <c:v>North America</c:v>
                </c:pt>
                <c:pt idx="8">
                  <c:v>G-8 Countries</c:v>
                </c:pt>
              </c:strCache>
            </c:strRef>
          </c:cat>
          <c:val>
            <c:numRef>
              <c:f>Sheet1!$B$2:$B$10</c:f>
              <c:numCache>
                <c:formatCode>General</c:formatCode>
                <c:ptCount val="9"/>
                <c:pt idx="0" formatCode="0%">
                  <c:v>0.38</c:v>
                </c:pt>
                <c:pt idx="2" formatCode="0%">
                  <c:v>0.49</c:v>
                </c:pt>
                <c:pt idx="3" formatCode="0%">
                  <c:v>0.53</c:v>
                </c:pt>
                <c:pt idx="4" formatCode="0%">
                  <c:v>0.47</c:v>
                </c:pt>
                <c:pt idx="5" formatCode="0%">
                  <c:v>0.36</c:v>
                </c:pt>
                <c:pt idx="6" formatCode="0%">
                  <c:v>0.25</c:v>
                </c:pt>
                <c:pt idx="7" formatCode="0%">
                  <c:v>0.23</c:v>
                </c:pt>
                <c:pt idx="8" formatCode="0%">
                  <c:v>0.21</c:v>
                </c:pt>
              </c:numCache>
            </c:numRef>
          </c:val>
          <c:extLst>
            <c:ext xmlns:c16="http://schemas.microsoft.com/office/drawing/2014/chart" uri="{C3380CC4-5D6E-409C-BE32-E72D297353CC}">
              <c16:uniqueId val="{00000000-5106-4227-94C1-4A01D74D3769}"/>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Europe</c:v>
                </c:pt>
                <c:pt idx="7">
                  <c:v>North America</c:v>
                </c:pt>
                <c:pt idx="8">
                  <c:v>G-8 Countries</c:v>
                </c:pt>
              </c:strCache>
            </c:strRef>
          </c:cat>
          <c:val>
            <c:numRef>
              <c:f>Sheet1!$C$2:$C$10</c:f>
              <c:numCache>
                <c:formatCode>General</c:formatCode>
                <c:ptCount val="9"/>
                <c:pt idx="0" formatCode="0%">
                  <c:v>0.52</c:v>
                </c:pt>
                <c:pt idx="2" formatCode="0%">
                  <c:v>0.38</c:v>
                </c:pt>
                <c:pt idx="3" formatCode="0%">
                  <c:v>0.36</c:v>
                </c:pt>
                <c:pt idx="4" formatCode="0%">
                  <c:v>0.4</c:v>
                </c:pt>
                <c:pt idx="5" formatCode="0%">
                  <c:v>0.54</c:v>
                </c:pt>
                <c:pt idx="6" formatCode="0%">
                  <c:v>0.67</c:v>
                </c:pt>
                <c:pt idx="7" formatCode="0%">
                  <c:v>0.66</c:v>
                </c:pt>
                <c:pt idx="8" formatCode="0%">
                  <c:v>0.69</c:v>
                </c:pt>
              </c:numCache>
            </c:numRef>
          </c:val>
          <c:extLst>
            <c:ext xmlns:c16="http://schemas.microsoft.com/office/drawing/2014/chart" uri="{C3380CC4-5D6E-409C-BE32-E72D297353CC}">
              <c16:uniqueId val="{00000001-5106-4227-94C1-4A01D74D3769}"/>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Europe</c:v>
                </c:pt>
                <c:pt idx="7">
                  <c:v>North America</c:v>
                </c:pt>
                <c:pt idx="8">
                  <c:v>G-8 Countries</c:v>
                </c:pt>
              </c:strCache>
            </c:strRef>
          </c:cat>
          <c:val>
            <c:numRef>
              <c:f>Sheet1!$D$2:$D$10</c:f>
              <c:numCache>
                <c:formatCode>General</c:formatCode>
                <c:ptCount val="9"/>
                <c:pt idx="0" formatCode="0%">
                  <c:v>0.1</c:v>
                </c:pt>
                <c:pt idx="2" formatCode="0%">
                  <c:v>0.14000000000000001</c:v>
                </c:pt>
                <c:pt idx="3" formatCode="0%">
                  <c:v>0.1</c:v>
                </c:pt>
                <c:pt idx="4" formatCode="0%">
                  <c:v>0.13</c:v>
                </c:pt>
                <c:pt idx="5" formatCode="0%">
                  <c:v>0.1</c:v>
                </c:pt>
                <c:pt idx="6" formatCode="0%">
                  <c:v>0.09</c:v>
                </c:pt>
                <c:pt idx="7" formatCode="0%">
                  <c:v>0.11</c:v>
                </c:pt>
                <c:pt idx="8" formatCode="0%">
                  <c:v>0.1</c:v>
                </c:pt>
              </c:numCache>
            </c:numRef>
          </c:val>
          <c:extLst>
            <c:ext xmlns:c16="http://schemas.microsoft.com/office/drawing/2014/chart" uri="{C3380CC4-5D6E-409C-BE32-E72D297353CC}">
              <c16:uniqueId val="{00000002-5106-4227-94C1-4A01D74D3769}"/>
            </c:ext>
          </c:extLst>
        </c:ser>
        <c:dLbls>
          <c:showLegendKey val="0"/>
          <c:showVal val="0"/>
          <c:showCatName val="0"/>
          <c:showSerName val="0"/>
          <c:showPercent val="0"/>
          <c:showBubbleSize val="0"/>
        </c:dLbls>
        <c:gapWidth val="94"/>
        <c:overlap val="100"/>
        <c:axId val="-75698256"/>
        <c:axId val="-75695536"/>
      </c:barChart>
      <c:catAx>
        <c:axId val="-75698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95536"/>
        <c:crosses val="autoZero"/>
        <c:auto val="1"/>
        <c:lblAlgn val="ctr"/>
        <c:lblOffset val="0"/>
        <c:noMultiLvlLbl val="0"/>
      </c:catAx>
      <c:valAx>
        <c:axId val="-75695536"/>
        <c:scaling>
          <c:orientation val="minMax"/>
          <c:max val="1"/>
        </c:scaling>
        <c:delete val="1"/>
        <c:axPos val="t"/>
        <c:numFmt formatCode="0%" sourceLinked="1"/>
        <c:majorTickMark val="none"/>
        <c:minorTickMark val="none"/>
        <c:tickLblPos val="nextTo"/>
        <c:crossAx val="-75698256"/>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India</c:v>
                </c:pt>
                <c:pt idx="7">
                  <c:v>Indonesia</c:v>
                </c:pt>
                <c:pt idx="8">
                  <c:v>South Africa</c:v>
                </c:pt>
                <c:pt idx="9">
                  <c:v>China</c:v>
                </c:pt>
                <c:pt idx="10">
                  <c:v>Egypt</c:v>
                </c:pt>
                <c:pt idx="11">
                  <c:v>Mexico</c:v>
                </c:pt>
                <c:pt idx="12">
                  <c:v>Brazil</c:v>
                </c:pt>
                <c:pt idx="13">
                  <c:v>Turkey</c:v>
                </c:pt>
                <c:pt idx="14">
                  <c:v>Italy</c:v>
                </c:pt>
                <c:pt idx="15">
                  <c:v>Hong Kong (China)</c:v>
                </c:pt>
                <c:pt idx="16">
                  <c:v>Poland</c:v>
                </c:pt>
                <c:pt idx="17">
                  <c:v>South Korea</c:v>
                </c:pt>
                <c:pt idx="18">
                  <c:v>Sweden</c:v>
                </c:pt>
                <c:pt idx="19">
                  <c:v>Australia</c:v>
                </c:pt>
                <c:pt idx="20">
                  <c:v>France</c:v>
                </c:pt>
                <c:pt idx="21">
                  <c:v>US</c:v>
                </c:pt>
                <c:pt idx="22">
                  <c:v>Canada</c:v>
                </c:pt>
                <c:pt idx="23">
                  <c:v>Great Britain</c:v>
                </c:pt>
                <c:pt idx="24">
                  <c:v>Germany</c:v>
                </c:pt>
                <c:pt idx="25">
                  <c:v>Japan</c:v>
                </c:pt>
              </c:strCache>
            </c:strRef>
          </c:cat>
          <c:val>
            <c:numRef>
              <c:f>Sheet1!$B$2:$B$27</c:f>
              <c:numCache>
                <c:formatCode>General</c:formatCode>
                <c:ptCount val="26"/>
                <c:pt idx="0" formatCode="0%">
                  <c:v>0.25</c:v>
                </c:pt>
                <c:pt idx="2" formatCode="0%">
                  <c:v>0.59</c:v>
                </c:pt>
                <c:pt idx="3" formatCode="0%">
                  <c:v>0.52</c:v>
                </c:pt>
                <c:pt idx="4" formatCode="0%">
                  <c:v>0.44</c:v>
                </c:pt>
                <c:pt idx="5" formatCode="0%">
                  <c:v>0.44</c:v>
                </c:pt>
                <c:pt idx="6" formatCode="0%">
                  <c:v>0.4</c:v>
                </c:pt>
                <c:pt idx="7" formatCode="0%">
                  <c:v>0.34</c:v>
                </c:pt>
                <c:pt idx="8" formatCode="0%">
                  <c:v>0.33</c:v>
                </c:pt>
                <c:pt idx="9" formatCode="0%">
                  <c:v>0.33</c:v>
                </c:pt>
                <c:pt idx="10" formatCode="0%">
                  <c:v>0.32</c:v>
                </c:pt>
                <c:pt idx="11" formatCode="0%">
                  <c:v>0.28000000000000003</c:v>
                </c:pt>
                <c:pt idx="12" formatCode="0%">
                  <c:v>0.24</c:v>
                </c:pt>
                <c:pt idx="13" formatCode="0%">
                  <c:v>0.23</c:v>
                </c:pt>
                <c:pt idx="14" formatCode="0%">
                  <c:v>0.2</c:v>
                </c:pt>
                <c:pt idx="15" formatCode="0%">
                  <c:v>0.19</c:v>
                </c:pt>
                <c:pt idx="16" formatCode="0%">
                  <c:v>0.16</c:v>
                </c:pt>
                <c:pt idx="17" formatCode="0%">
                  <c:v>0.15</c:v>
                </c:pt>
                <c:pt idx="18" formatCode="0%">
                  <c:v>0.14000000000000001</c:v>
                </c:pt>
                <c:pt idx="19" formatCode="0%">
                  <c:v>0.14000000000000001</c:v>
                </c:pt>
                <c:pt idx="20" formatCode="0%">
                  <c:v>0.14000000000000001</c:v>
                </c:pt>
                <c:pt idx="21" formatCode="0%">
                  <c:v>0.13</c:v>
                </c:pt>
                <c:pt idx="22" formatCode="0%">
                  <c:v>0.12</c:v>
                </c:pt>
                <c:pt idx="23" formatCode="0%">
                  <c:v>0.12</c:v>
                </c:pt>
                <c:pt idx="24" formatCode="0%">
                  <c:v>0.11</c:v>
                </c:pt>
                <c:pt idx="25" formatCode="0%">
                  <c:v>7.0000000000000007E-2</c:v>
                </c:pt>
              </c:numCache>
            </c:numRef>
          </c:val>
          <c:extLst>
            <c:ext xmlns:c16="http://schemas.microsoft.com/office/drawing/2014/chart" uri="{C3380CC4-5D6E-409C-BE32-E72D297353CC}">
              <c16:uniqueId val="{00000000-9022-4EC9-974C-00A7FBC90978}"/>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India</c:v>
                </c:pt>
                <c:pt idx="7">
                  <c:v>Indonesia</c:v>
                </c:pt>
                <c:pt idx="8">
                  <c:v>South Africa</c:v>
                </c:pt>
                <c:pt idx="9">
                  <c:v>China</c:v>
                </c:pt>
                <c:pt idx="10">
                  <c:v>Egypt</c:v>
                </c:pt>
                <c:pt idx="11">
                  <c:v>Mexico</c:v>
                </c:pt>
                <c:pt idx="12">
                  <c:v>Brazil</c:v>
                </c:pt>
                <c:pt idx="13">
                  <c:v>Turkey</c:v>
                </c:pt>
                <c:pt idx="14">
                  <c:v>Italy</c:v>
                </c:pt>
                <c:pt idx="15">
                  <c:v>Hong Kong (China)</c:v>
                </c:pt>
                <c:pt idx="16">
                  <c:v>Poland</c:v>
                </c:pt>
                <c:pt idx="17">
                  <c:v>South Korea</c:v>
                </c:pt>
                <c:pt idx="18">
                  <c:v>Sweden</c:v>
                </c:pt>
                <c:pt idx="19">
                  <c:v>Australia</c:v>
                </c:pt>
                <c:pt idx="20">
                  <c:v>France</c:v>
                </c:pt>
                <c:pt idx="21">
                  <c:v>US</c:v>
                </c:pt>
                <c:pt idx="22">
                  <c:v>Canada</c:v>
                </c:pt>
                <c:pt idx="23">
                  <c:v>Great Britain</c:v>
                </c:pt>
                <c:pt idx="24">
                  <c:v>Germany</c:v>
                </c:pt>
                <c:pt idx="25">
                  <c:v>Japan</c:v>
                </c:pt>
              </c:strCache>
            </c:strRef>
          </c:cat>
          <c:val>
            <c:numRef>
              <c:f>Sheet1!$C$2:$C$27</c:f>
              <c:numCache>
                <c:formatCode>General</c:formatCode>
                <c:ptCount val="26"/>
                <c:pt idx="0" formatCode="0%">
                  <c:v>0.62</c:v>
                </c:pt>
                <c:pt idx="2" formatCode="0%">
                  <c:v>0.34</c:v>
                </c:pt>
                <c:pt idx="3" formatCode="0%">
                  <c:v>0.3</c:v>
                </c:pt>
                <c:pt idx="4" formatCode="0%">
                  <c:v>0.33</c:v>
                </c:pt>
                <c:pt idx="5" formatCode="0%">
                  <c:v>0.4</c:v>
                </c:pt>
                <c:pt idx="6" formatCode="0%">
                  <c:v>0.43</c:v>
                </c:pt>
                <c:pt idx="7" formatCode="0%">
                  <c:v>0.5</c:v>
                </c:pt>
                <c:pt idx="8" formatCode="0%">
                  <c:v>0.53</c:v>
                </c:pt>
                <c:pt idx="9" formatCode="0%">
                  <c:v>0.55000000000000004</c:v>
                </c:pt>
                <c:pt idx="10" formatCode="0%">
                  <c:v>0.5</c:v>
                </c:pt>
                <c:pt idx="11" formatCode="0%">
                  <c:v>0.53</c:v>
                </c:pt>
                <c:pt idx="12" formatCode="0%">
                  <c:v>0.56000000000000005</c:v>
                </c:pt>
                <c:pt idx="13" formatCode="0%">
                  <c:v>0.56000000000000005</c:v>
                </c:pt>
                <c:pt idx="14" formatCode="0%">
                  <c:v>0.69</c:v>
                </c:pt>
                <c:pt idx="15" formatCode="0%">
                  <c:v>0.62</c:v>
                </c:pt>
                <c:pt idx="16" formatCode="0%">
                  <c:v>0.77</c:v>
                </c:pt>
                <c:pt idx="17" formatCode="0%">
                  <c:v>0.73</c:v>
                </c:pt>
                <c:pt idx="18" formatCode="0%">
                  <c:v>0.78</c:v>
                </c:pt>
                <c:pt idx="19" formatCode="0%">
                  <c:v>0.79</c:v>
                </c:pt>
                <c:pt idx="20" formatCode="0%">
                  <c:v>0.73</c:v>
                </c:pt>
                <c:pt idx="21" formatCode="0%">
                  <c:v>0.78</c:v>
                </c:pt>
                <c:pt idx="22" formatCode="0%">
                  <c:v>0.8</c:v>
                </c:pt>
                <c:pt idx="23" formatCode="0%">
                  <c:v>0.82</c:v>
                </c:pt>
                <c:pt idx="24" formatCode="0%">
                  <c:v>0.77</c:v>
                </c:pt>
                <c:pt idx="25" formatCode="0%">
                  <c:v>0.86</c:v>
                </c:pt>
              </c:numCache>
            </c:numRef>
          </c:val>
          <c:extLst>
            <c:ext xmlns:c16="http://schemas.microsoft.com/office/drawing/2014/chart" uri="{C3380CC4-5D6E-409C-BE32-E72D297353CC}">
              <c16:uniqueId val="{00000001-9022-4EC9-974C-00A7FBC90978}"/>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India</c:v>
                </c:pt>
                <c:pt idx="7">
                  <c:v>Indonesia</c:v>
                </c:pt>
                <c:pt idx="8">
                  <c:v>South Africa</c:v>
                </c:pt>
                <c:pt idx="9">
                  <c:v>China</c:v>
                </c:pt>
                <c:pt idx="10">
                  <c:v>Egypt</c:v>
                </c:pt>
                <c:pt idx="11">
                  <c:v>Mexico</c:v>
                </c:pt>
                <c:pt idx="12">
                  <c:v>Brazil</c:v>
                </c:pt>
                <c:pt idx="13">
                  <c:v>Turkey</c:v>
                </c:pt>
                <c:pt idx="14">
                  <c:v>Italy</c:v>
                </c:pt>
                <c:pt idx="15">
                  <c:v>Hong Kong (China)</c:v>
                </c:pt>
                <c:pt idx="16">
                  <c:v>Poland</c:v>
                </c:pt>
                <c:pt idx="17">
                  <c:v>South Korea</c:v>
                </c:pt>
                <c:pt idx="18">
                  <c:v>Sweden</c:v>
                </c:pt>
                <c:pt idx="19">
                  <c:v>Australia</c:v>
                </c:pt>
                <c:pt idx="20">
                  <c:v>France</c:v>
                </c:pt>
                <c:pt idx="21">
                  <c:v>US</c:v>
                </c:pt>
                <c:pt idx="22">
                  <c:v>Canada</c:v>
                </c:pt>
                <c:pt idx="23">
                  <c:v>Great Britain</c:v>
                </c:pt>
                <c:pt idx="24">
                  <c:v>Germany</c:v>
                </c:pt>
                <c:pt idx="25">
                  <c:v>Japan</c:v>
                </c:pt>
              </c:strCache>
            </c:strRef>
          </c:cat>
          <c:val>
            <c:numRef>
              <c:f>Sheet1!$D$2:$D$27</c:f>
              <c:numCache>
                <c:formatCode>General</c:formatCode>
                <c:ptCount val="26"/>
                <c:pt idx="0" formatCode="0%">
                  <c:v>0.13</c:v>
                </c:pt>
                <c:pt idx="2" formatCode="0%">
                  <c:v>7.0000000000000007E-2</c:v>
                </c:pt>
                <c:pt idx="3" formatCode="0%">
                  <c:v>0.04</c:v>
                </c:pt>
                <c:pt idx="4" formatCode="0%">
                  <c:v>0.23</c:v>
                </c:pt>
                <c:pt idx="5" formatCode="0%">
                  <c:v>0.16</c:v>
                </c:pt>
                <c:pt idx="6" formatCode="0%">
                  <c:v>0.17</c:v>
                </c:pt>
                <c:pt idx="7" formatCode="0%">
                  <c:v>0.16</c:v>
                </c:pt>
                <c:pt idx="8" formatCode="0%">
                  <c:v>0.14000000000000001</c:v>
                </c:pt>
                <c:pt idx="9" formatCode="0%">
                  <c:v>0.13</c:v>
                </c:pt>
                <c:pt idx="10" formatCode="0%">
                  <c:v>0.18</c:v>
                </c:pt>
                <c:pt idx="11" formatCode="0%">
                  <c:v>0.19</c:v>
                </c:pt>
                <c:pt idx="12" formatCode="0%">
                  <c:v>0.21</c:v>
                </c:pt>
                <c:pt idx="13" formatCode="0%">
                  <c:v>0.21</c:v>
                </c:pt>
                <c:pt idx="14" formatCode="0%">
                  <c:v>0.11</c:v>
                </c:pt>
                <c:pt idx="15" formatCode="0%">
                  <c:v>0.19</c:v>
                </c:pt>
                <c:pt idx="16" formatCode="0%">
                  <c:v>0.08</c:v>
                </c:pt>
                <c:pt idx="17" formatCode="0%">
                  <c:v>0.12</c:v>
                </c:pt>
                <c:pt idx="18" formatCode="0%">
                  <c:v>0.08</c:v>
                </c:pt>
                <c:pt idx="19" formatCode="0%">
                  <c:v>7.0000000000000007E-2</c:v>
                </c:pt>
                <c:pt idx="20" formatCode="0%">
                  <c:v>0.13</c:v>
                </c:pt>
                <c:pt idx="21" formatCode="0%">
                  <c:v>0.09</c:v>
                </c:pt>
                <c:pt idx="22" formatCode="0%">
                  <c:v>0.08</c:v>
                </c:pt>
                <c:pt idx="23" formatCode="0%">
                  <c:v>0.06</c:v>
                </c:pt>
                <c:pt idx="24" formatCode="0%">
                  <c:v>0.12</c:v>
                </c:pt>
                <c:pt idx="25" formatCode="0%">
                  <c:v>7.0000000000000007E-2</c:v>
                </c:pt>
              </c:numCache>
            </c:numRef>
          </c:val>
          <c:extLst>
            <c:ext xmlns:c16="http://schemas.microsoft.com/office/drawing/2014/chart" uri="{C3380CC4-5D6E-409C-BE32-E72D297353CC}">
              <c16:uniqueId val="{00000002-9022-4EC9-974C-00A7FBC90978}"/>
            </c:ext>
          </c:extLst>
        </c:ser>
        <c:dLbls>
          <c:showLegendKey val="0"/>
          <c:showVal val="0"/>
          <c:showCatName val="0"/>
          <c:showSerName val="0"/>
          <c:showPercent val="0"/>
          <c:showBubbleSize val="0"/>
        </c:dLbls>
        <c:gapWidth val="40"/>
        <c:overlap val="100"/>
        <c:axId val="-66048944"/>
        <c:axId val="-66046224"/>
      </c:barChart>
      <c:catAx>
        <c:axId val="-6604894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46224"/>
        <c:crosses val="autoZero"/>
        <c:auto val="1"/>
        <c:lblAlgn val="ctr"/>
        <c:lblOffset val="0"/>
        <c:noMultiLvlLbl val="0"/>
      </c:catAx>
      <c:valAx>
        <c:axId val="-66046224"/>
        <c:scaling>
          <c:orientation val="minMax"/>
          <c:max val="1"/>
        </c:scaling>
        <c:delete val="1"/>
        <c:axPos val="t"/>
        <c:numFmt formatCode="0%" sourceLinked="1"/>
        <c:majorTickMark val="none"/>
        <c:minorTickMark val="none"/>
        <c:tickLblPos val="nextTo"/>
        <c:crossAx val="-66048944"/>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Europe</c:v>
                </c:pt>
                <c:pt idx="7">
                  <c:v>G-8 Countries</c:v>
                </c:pt>
                <c:pt idx="8">
                  <c:v>North America</c:v>
                </c:pt>
              </c:strCache>
            </c:strRef>
          </c:cat>
          <c:val>
            <c:numRef>
              <c:f>Sheet1!$B$2:$B$10</c:f>
              <c:numCache>
                <c:formatCode>General</c:formatCode>
                <c:ptCount val="9"/>
                <c:pt idx="0" formatCode="0%">
                  <c:v>0.25</c:v>
                </c:pt>
                <c:pt idx="2" formatCode="0%">
                  <c:v>0.26</c:v>
                </c:pt>
                <c:pt idx="3" formatCode="0%">
                  <c:v>0.33</c:v>
                </c:pt>
                <c:pt idx="4" formatCode="0%">
                  <c:v>0.32</c:v>
                </c:pt>
                <c:pt idx="5" formatCode="0%">
                  <c:v>0.23</c:v>
                </c:pt>
                <c:pt idx="6" formatCode="0%">
                  <c:v>0.14000000000000001</c:v>
                </c:pt>
                <c:pt idx="7" formatCode="0%">
                  <c:v>0.13</c:v>
                </c:pt>
                <c:pt idx="8" formatCode="0%">
                  <c:v>0.12</c:v>
                </c:pt>
              </c:numCache>
            </c:numRef>
          </c:val>
          <c:extLst>
            <c:ext xmlns:c16="http://schemas.microsoft.com/office/drawing/2014/chart" uri="{C3380CC4-5D6E-409C-BE32-E72D297353CC}">
              <c16:uniqueId val="{00000000-5106-4227-94C1-4A01D74D3769}"/>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Europe</c:v>
                </c:pt>
                <c:pt idx="7">
                  <c:v>G-8 Countries</c:v>
                </c:pt>
                <c:pt idx="8">
                  <c:v>North America</c:v>
                </c:pt>
              </c:strCache>
            </c:strRef>
          </c:cat>
          <c:val>
            <c:numRef>
              <c:f>Sheet1!$C$2:$C$10</c:f>
              <c:numCache>
                <c:formatCode>General</c:formatCode>
                <c:ptCount val="9"/>
                <c:pt idx="0" formatCode="0%">
                  <c:v>0.62</c:v>
                </c:pt>
                <c:pt idx="2" formatCode="0%">
                  <c:v>0.54</c:v>
                </c:pt>
                <c:pt idx="3" formatCode="0%">
                  <c:v>0.49</c:v>
                </c:pt>
                <c:pt idx="4" formatCode="0%">
                  <c:v>0.51</c:v>
                </c:pt>
                <c:pt idx="5" formatCode="0%">
                  <c:v>0.64</c:v>
                </c:pt>
                <c:pt idx="6" formatCode="0%">
                  <c:v>0.76</c:v>
                </c:pt>
                <c:pt idx="7" formatCode="0%">
                  <c:v>0.78</c:v>
                </c:pt>
                <c:pt idx="8" formatCode="0%">
                  <c:v>0.79</c:v>
                </c:pt>
              </c:numCache>
            </c:numRef>
          </c:val>
          <c:extLst>
            <c:ext xmlns:c16="http://schemas.microsoft.com/office/drawing/2014/chart" uri="{C3380CC4-5D6E-409C-BE32-E72D297353CC}">
              <c16:uniqueId val="{00000001-5106-4227-94C1-4A01D74D3769}"/>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BIC</c:v>
                </c:pt>
                <c:pt idx="5">
                  <c:v>APAC</c:v>
                </c:pt>
                <c:pt idx="6">
                  <c:v>Europe</c:v>
                </c:pt>
                <c:pt idx="7">
                  <c:v>G-8 Countries</c:v>
                </c:pt>
                <c:pt idx="8">
                  <c:v>North America</c:v>
                </c:pt>
              </c:strCache>
            </c:strRef>
          </c:cat>
          <c:val>
            <c:numRef>
              <c:f>Sheet1!$D$2:$D$10</c:f>
              <c:numCache>
                <c:formatCode>General</c:formatCode>
                <c:ptCount val="9"/>
                <c:pt idx="0" formatCode="0%">
                  <c:v>0.13</c:v>
                </c:pt>
                <c:pt idx="2" formatCode="0%">
                  <c:v>0.2</c:v>
                </c:pt>
                <c:pt idx="3" formatCode="0%">
                  <c:v>0.15</c:v>
                </c:pt>
                <c:pt idx="4" formatCode="0%">
                  <c:v>0.17</c:v>
                </c:pt>
                <c:pt idx="5" formatCode="0%">
                  <c:v>0.13</c:v>
                </c:pt>
                <c:pt idx="6" formatCode="0%">
                  <c:v>0.1</c:v>
                </c:pt>
                <c:pt idx="7" formatCode="0%">
                  <c:v>0.1</c:v>
                </c:pt>
                <c:pt idx="8" formatCode="0%">
                  <c:v>0.09</c:v>
                </c:pt>
              </c:numCache>
            </c:numRef>
          </c:val>
          <c:extLst>
            <c:ext xmlns:c16="http://schemas.microsoft.com/office/drawing/2014/chart" uri="{C3380CC4-5D6E-409C-BE32-E72D297353CC}">
              <c16:uniqueId val="{00000002-5106-4227-94C1-4A01D74D3769}"/>
            </c:ext>
          </c:extLst>
        </c:ser>
        <c:dLbls>
          <c:showLegendKey val="0"/>
          <c:showVal val="0"/>
          <c:showCatName val="0"/>
          <c:showSerName val="0"/>
          <c:showPercent val="0"/>
          <c:showBubbleSize val="0"/>
        </c:dLbls>
        <c:gapWidth val="94"/>
        <c:overlap val="100"/>
        <c:axId val="-66003008"/>
        <c:axId val="-65999744"/>
      </c:barChart>
      <c:catAx>
        <c:axId val="-66003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999744"/>
        <c:crosses val="autoZero"/>
        <c:auto val="1"/>
        <c:lblAlgn val="ctr"/>
        <c:lblOffset val="0"/>
        <c:noMultiLvlLbl val="0"/>
      </c:catAx>
      <c:valAx>
        <c:axId val="-65999744"/>
        <c:scaling>
          <c:orientation val="minMax"/>
          <c:max val="1"/>
        </c:scaling>
        <c:delete val="1"/>
        <c:axPos val="t"/>
        <c:numFmt formatCode="0%" sourceLinked="1"/>
        <c:majorTickMark val="none"/>
        <c:minorTickMark val="none"/>
        <c:tickLblPos val="nextTo"/>
        <c:crossAx val="-66003008"/>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Pakistan</c:v>
                </c:pt>
                <c:pt idx="4">
                  <c:v>India</c:v>
                </c:pt>
                <c:pt idx="5">
                  <c:v>Kenya</c:v>
                </c:pt>
                <c:pt idx="6">
                  <c:v>South Africa</c:v>
                </c:pt>
                <c:pt idx="7">
                  <c:v>Brazil</c:v>
                </c:pt>
                <c:pt idx="8">
                  <c:v>Egypt</c:v>
                </c:pt>
                <c:pt idx="9">
                  <c:v>Nigeria</c:v>
                </c:pt>
                <c:pt idx="10">
                  <c:v>Tunisia</c:v>
                </c:pt>
                <c:pt idx="11">
                  <c:v>Mexico</c:v>
                </c:pt>
                <c:pt idx="12">
                  <c:v>China</c:v>
                </c:pt>
                <c:pt idx="13">
                  <c:v>Hong Kong (China)</c:v>
                </c:pt>
                <c:pt idx="14">
                  <c:v>South Korea</c:v>
                </c:pt>
                <c:pt idx="15">
                  <c:v>Italy</c:v>
                </c:pt>
                <c:pt idx="16">
                  <c:v>Turkey</c:v>
                </c:pt>
                <c:pt idx="17">
                  <c:v>Canada</c:v>
                </c:pt>
                <c:pt idx="18">
                  <c:v>Poland</c:v>
                </c:pt>
                <c:pt idx="19">
                  <c:v>Australia</c:v>
                </c:pt>
                <c:pt idx="20">
                  <c:v>Sweden</c:v>
                </c:pt>
                <c:pt idx="21">
                  <c:v>US</c:v>
                </c:pt>
                <c:pt idx="22">
                  <c:v>Great Britain</c:v>
                </c:pt>
                <c:pt idx="23">
                  <c:v>France</c:v>
                </c:pt>
                <c:pt idx="24">
                  <c:v>Germany</c:v>
                </c:pt>
                <c:pt idx="25">
                  <c:v>Japan</c:v>
                </c:pt>
              </c:strCache>
            </c:strRef>
          </c:cat>
          <c:val>
            <c:numRef>
              <c:f>Sheet1!$B$2:$B$27</c:f>
              <c:numCache>
                <c:formatCode>General</c:formatCode>
                <c:ptCount val="26"/>
                <c:pt idx="0" formatCode="0%">
                  <c:v>0.42</c:v>
                </c:pt>
                <c:pt idx="2" formatCode="0%">
                  <c:v>0.67</c:v>
                </c:pt>
                <c:pt idx="3" formatCode="0%">
                  <c:v>0.63</c:v>
                </c:pt>
                <c:pt idx="4" formatCode="0%">
                  <c:v>0.62</c:v>
                </c:pt>
                <c:pt idx="5" formatCode="0%">
                  <c:v>0.62</c:v>
                </c:pt>
                <c:pt idx="6" formatCode="0%">
                  <c:v>0.55000000000000004</c:v>
                </c:pt>
                <c:pt idx="7" formatCode="0%">
                  <c:v>0.53</c:v>
                </c:pt>
                <c:pt idx="8" formatCode="0%">
                  <c:v>0.5</c:v>
                </c:pt>
                <c:pt idx="9" formatCode="0%">
                  <c:v>0.5</c:v>
                </c:pt>
                <c:pt idx="10" formatCode="0%">
                  <c:v>0.5</c:v>
                </c:pt>
                <c:pt idx="11" formatCode="0%">
                  <c:v>0.49</c:v>
                </c:pt>
                <c:pt idx="12" formatCode="0%">
                  <c:v>0.43</c:v>
                </c:pt>
                <c:pt idx="13" formatCode="0%">
                  <c:v>0.41</c:v>
                </c:pt>
                <c:pt idx="14" formatCode="0%">
                  <c:v>0.38</c:v>
                </c:pt>
                <c:pt idx="15" formatCode="0%">
                  <c:v>0.38</c:v>
                </c:pt>
                <c:pt idx="16" formatCode="0%">
                  <c:v>0.37</c:v>
                </c:pt>
                <c:pt idx="17" formatCode="0%">
                  <c:v>0.37</c:v>
                </c:pt>
                <c:pt idx="18" formatCode="0%">
                  <c:v>0.35</c:v>
                </c:pt>
                <c:pt idx="19" formatCode="0%">
                  <c:v>0.34</c:v>
                </c:pt>
                <c:pt idx="20" formatCode="0%">
                  <c:v>0.32</c:v>
                </c:pt>
                <c:pt idx="21" formatCode="0%">
                  <c:v>0.32</c:v>
                </c:pt>
                <c:pt idx="22" formatCode="0%">
                  <c:v>0.28999999999999998</c:v>
                </c:pt>
                <c:pt idx="23" formatCode="0%">
                  <c:v>0.28000000000000003</c:v>
                </c:pt>
                <c:pt idx="24" formatCode="0%">
                  <c:v>0.25</c:v>
                </c:pt>
                <c:pt idx="25" formatCode="0%">
                  <c:v>0.19</c:v>
                </c:pt>
              </c:numCache>
            </c:numRef>
          </c:val>
          <c:extLst>
            <c:ext xmlns:c16="http://schemas.microsoft.com/office/drawing/2014/chart" uri="{C3380CC4-5D6E-409C-BE32-E72D297353CC}">
              <c16:uniqueId val="{00000000-9022-4EC9-974C-00A7FBC90978}"/>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Pakistan</c:v>
                </c:pt>
                <c:pt idx="4">
                  <c:v>India</c:v>
                </c:pt>
                <c:pt idx="5">
                  <c:v>Kenya</c:v>
                </c:pt>
                <c:pt idx="6">
                  <c:v>South Africa</c:v>
                </c:pt>
                <c:pt idx="7">
                  <c:v>Brazil</c:v>
                </c:pt>
                <c:pt idx="8">
                  <c:v>Egypt</c:v>
                </c:pt>
                <c:pt idx="9">
                  <c:v>Nigeria</c:v>
                </c:pt>
                <c:pt idx="10">
                  <c:v>Tunisia</c:v>
                </c:pt>
                <c:pt idx="11">
                  <c:v>Mexico</c:v>
                </c:pt>
                <c:pt idx="12">
                  <c:v>China</c:v>
                </c:pt>
                <c:pt idx="13">
                  <c:v>Hong Kong (China)</c:v>
                </c:pt>
                <c:pt idx="14">
                  <c:v>South Korea</c:v>
                </c:pt>
                <c:pt idx="15">
                  <c:v>Italy</c:v>
                </c:pt>
                <c:pt idx="16">
                  <c:v>Turkey</c:v>
                </c:pt>
                <c:pt idx="17">
                  <c:v>Canada</c:v>
                </c:pt>
                <c:pt idx="18">
                  <c:v>Poland</c:v>
                </c:pt>
                <c:pt idx="19">
                  <c:v>Australia</c:v>
                </c:pt>
                <c:pt idx="20">
                  <c:v>Sweden</c:v>
                </c:pt>
                <c:pt idx="21">
                  <c:v>US</c:v>
                </c:pt>
                <c:pt idx="22">
                  <c:v>Great Britain</c:v>
                </c:pt>
                <c:pt idx="23">
                  <c:v>France</c:v>
                </c:pt>
                <c:pt idx="24">
                  <c:v>Germany</c:v>
                </c:pt>
                <c:pt idx="25">
                  <c:v>Japan</c:v>
                </c:pt>
              </c:strCache>
            </c:strRef>
          </c:cat>
          <c:val>
            <c:numRef>
              <c:f>Sheet1!$C$2:$C$27</c:f>
              <c:numCache>
                <c:formatCode>General</c:formatCode>
                <c:ptCount val="26"/>
                <c:pt idx="0" formatCode="0%">
                  <c:v>0.48</c:v>
                </c:pt>
                <c:pt idx="2" formatCode="0%">
                  <c:v>0.25</c:v>
                </c:pt>
                <c:pt idx="3" formatCode="0%">
                  <c:v>0.27</c:v>
                </c:pt>
                <c:pt idx="4" formatCode="0%">
                  <c:v>0.27</c:v>
                </c:pt>
                <c:pt idx="5" formatCode="0%">
                  <c:v>0.2</c:v>
                </c:pt>
                <c:pt idx="6" formatCode="0%">
                  <c:v>0.35</c:v>
                </c:pt>
                <c:pt idx="7" formatCode="0%">
                  <c:v>0.33</c:v>
                </c:pt>
                <c:pt idx="8" formatCode="0%">
                  <c:v>0.39</c:v>
                </c:pt>
                <c:pt idx="9" formatCode="0%">
                  <c:v>0.36</c:v>
                </c:pt>
                <c:pt idx="10" formatCode="0%">
                  <c:v>0.38</c:v>
                </c:pt>
                <c:pt idx="11" formatCode="0%">
                  <c:v>0.37</c:v>
                </c:pt>
                <c:pt idx="12" formatCode="0%">
                  <c:v>0.45</c:v>
                </c:pt>
                <c:pt idx="13" formatCode="0%">
                  <c:v>0.51</c:v>
                </c:pt>
                <c:pt idx="14" formatCode="0%">
                  <c:v>0.51</c:v>
                </c:pt>
                <c:pt idx="15" formatCode="0%">
                  <c:v>0.56000000000000005</c:v>
                </c:pt>
                <c:pt idx="16" formatCode="0%">
                  <c:v>0.45</c:v>
                </c:pt>
                <c:pt idx="17" formatCode="0%">
                  <c:v>0.57999999999999996</c:v>
                </c:pt>
                <c:pt idx="18" formatCode="0%">
                  <c:v>0.61</c:v>
                </c:pt>
                <c:pt idx="19" formatCode="0%">
                  <c:v>0.61</c:v>
                </c:pt>
                <c:pt idx="20" formatCode="0%">
                  <c:v>0.6</c:v>
                </c:pt>
                <c:pt idx="21" formatCode="0%">
                  <c:v>0.6</c:v>
                </c:pt>
                <c:pt idx="22" formatCode="0%">
                  <c:v>0.68</c:v>
                </c:pt>
                <c:pt idx="23" formatCode="0%">
                  <c:v>0.63</c:v>
                </c:pt>
                <c:pt idx="24" formatCode="0%">
                  <c:v>0.68</c:v>
                </c:pt>
                <c:pt idx="25" formatCode="0%">
                  <c:v>0.76</c:v>
                </c:pt>
              </c:numCache>
            </c:numRef>
          </c:val>
          <c:extLst>
            <c:ext xmlns:c16="http://schemas.microsoft.com/office/drawing/2014/chart" uri="{C3380CC4-5D6E-409C-BE32-E72D297353CC}">
              <c16:uniqueId val="{00000001-9022-4EC9-974C-00A7FBC90978}"/>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Pakistan</c:v>
                </c:pt>
                <c:pt idx="4">
                  <c:v>India</c:v>
                </c:pt>
                <c:pt idx="5">
                  <c:v>Kenya</c:v>
                </c:pt>
                <c:pt idx="6">
                  <c:v>South Africa</c:v>
                </c:pt>
                <c:pt idx="7">
                  <c:v>Brazil</c:v>
                </c:pt>
                <c:pt idx="8">
                  <c:v>Egypt</c:v>
                </c:pt>
                <c:pt idx="9">
                  <c:v>Nigeria</c:v>
                </c:pt>
                <c:pt idx="10">
                  <c:v>Tunisia</c:v>
                </c:pt>
                <c:pt idx="11">
                  <c:v>Mexico</c:v>
                </c:pt>
                <c:pt idx="12">
                  <c:v>China</c:v>
                </c:pt>
                <c:pt idx="13">
                  <c:v>Hong Kong (China)</c:v>
                </c:pt>
                <c:pt idx="14">
                  <c:v>South Korea</c:v>
                </c:pt>
                <c:pt idx="15">
                  <c:v>Italy</c:v>
                </c:pt>
                <c:pt idx="16">
                  <c:v>Turkey</c:v>
                </c:pt>
                <c:pt idx="17">
                  <c:v>Canada</c:v>
                </c:pt>
                <c:pt idx="18">
                  <c:v>Poland</c:v>
                </c:pt>
                <c:pt idx="19">
                  <c:v>Australia</c:v>
                </c:pt>
                <c:pt idx="20">
                  <c:v>Sweden</c:v>
                </c:pt>
                <c:pt idx="21">
                  <c:v>US</c:v>
                </c:pt>
                <c:pt idx="22">
                  <c:v>Great Britain</c:v>
                </c:pt>
                <c:pt idx="23">
                  <c:v>France</c:v>
                </c:pt>
                <c:pt idx="24">
                  <c:v>Germany</c:v>
                </c:pt>
                <c:pt idx="25">
                  <c:v>Japan</c:v>
                </c:pt>
              </c:strCache>
            </c:strRef>
          </c:cat>
          <c:val>
            <c:numRef>
              <c:f>Sheet1!$D$2:$D$27</c:f>
              <c:numCache>
                <c:formatCode>General</c:formatCode>
                <c:ptCount val="26"/>
                <c:pt idx="0" formatCode="0%">
                  <c:v>0.09</c:v>
                </c:pt>
                <c:pt idx="2" formatCode="0%">
                  <c:v>0.08</c:v>
                </c:pt>
                <c:pt idx="3" formatCode="0%">
                  <c:v>0.04</c:v>
                </c:pt>
                <c:pt idx="4" formatCode="0%">
                  <c:v>0.11</c:v>
                </c:pt>
                <c:pt idx="5" formatCode="0%">
                  <c:v>0.18</c:v>
                </c:pt>
                <c:pt idx="6" formatCode="0%">
                  <c:v>0.09</c:v>
                </c:pt>
                <c:pt idx="7" formatCode="0%">
                  <c:v>0.14000000000000001</c:v>
                </c:pt>
                <c:pt idx="8" formatCode="0%">
                  <c:v>0.11</c:v>
                </c:pt>
                <c:pt idx="9" formatCode="0%">
                  <c:v>0.14000000000000001</c:v>
                </c:pt>
                <c:pt idx="10" formatCode="0%">
                  <c:v>0.12</c:v>
                </c:pt>
                <c:pt idx="11" formatCode="0%">
                  <c:v>0.14000000000000001</c:v>
                </c:pt>
                <c:pt idx="12" formatCode="0%">
                  <c:v>0.11</c:v>
                </c:pt>
                <c:pt idx="13" formatCode="0%">
                  <c:v>0.09</c:v>
                </c:pt>
                <c:pt idx="14" formatCode="0%">
                  <c:v>0.11</c:v>
                </c:pt>
                <c:pt idx="15" formatCode="0%">
                  <c:v>0.06</c:v>
                </c:pt>
                <c:pt idx="16" formatCode="0%">
                  <c:v>0.19</c:v>
                </c:pt>
                <c:pt idx="17" formatCode="0%">
                  <c:v>0.05</c:v>
                </c:pt>
                <c:pt idx="18" formatCode="0%">
                  <c:v>0.05</c:v>
                </c:pt>
                <c:pt idx="19" formatCode="0%">
                  <c:v>0.05</c:v>
                </c:pt>
                <c:pt idx="20" formatCode="0%">
                  <c:v>0.08</c:v>
                </c:pt>
                <c:pt idx="21" formatCode="0%">
                  <c:v>0.08</c:v>
                </c:pt>
                <c:pt idx="22" formatCode="0%">
                  <c:v>0.03</c:v>
                </c:pt>
                <c:pt idx="23" formatCode="0%">
                  <c:v>0.09</c:v>
                </c:pt>
                <c:pt idx="24" formatCode="0%">
                  <c:v>7.0000000000000007E-2</c:v>
                </c:pt>
                <c:pt idx="25" formatCode="0%">
                  <c:v>0.05</c:v>
                </c:pt>
              </c:numCache>
            </c:numRef>
          </c:val>
          <c:extLst>
            <c:ext xmlns:c16="http://schemas.microsoft.com/office/drawing/2014/chart" uri="{C3380CC4-5D6E-409C-BE32-E72D297353CC}">
              <c16:uniqueId val="{00000002-9022-4EC9-974C-00A7FBC90978}"/>
            </c:ext>
          </c:extLst>
        </c:ser>
        <c:dLbls>
          <c:showLegendKey val="0"/>
          <c:showVal val="0"/>
          <c:showCatName val="0"/>
          <c:showSerName val="0"/>
          <c:showPercent val="0"/>
          <c:showBubbleSize val="0"/>
        </c:dLbls>
        <c:gapWidth val="40"/>
        <c:overlap val="100"/>
        <c:axId val="-65958272"/>
        <c:axId val="-65955008"/>
      </c:barChart>
      <c:catAx>
        <c:axId val="-6595827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955008"/>
        <c:crosses val="autoZero"/>
        <c:auto val="1"/>
        <c:lblAlgn val="ctr"/>
        <c:lblOffset val="0"/>
        <c:noMultiLvlLbl val="0"/>
      </c:catAx>
      <c:valAx>
        <c:axId val="-65955008"/>
        <c:scaling>
          <c:orientation val="minMax"/>
          <c:max val="1"/>
        </c:scaling>
        <c:delete val="1"/>
        <c:axPos val="t"/>
        <c:numFmt formatCode="0%" sourceLinked="1"/>
        <c:majorTickMark val="none"/>
        <c:minorTickMark val="none"/>
        <c:tickLblPos val="nextTo"/>
        <c:crossAx val="-65958272"/>
        <c:crosses val="autoZero"/>
        <c:crossBetween val="between"/>
      </c:valAx>
      <c:spPr>
        <a:noFill/>
        <a:ln>
          <a:noFill/>
        </a:ln>
        <a:effectLst/>
      </c:spPr>
    </c:plotArea>
    <c:legend>
      <c:legendPos val="b"/>
      <c:layout>
        <c:manualLayout>
          <c:xMode val="edge"/>
          <c:yMode val="edge"/>
          <c:x val="0.169269336124651"/>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Sheet1!$B$2:$B$10</c:f>
              <c:numCache>
                <c:formatCode>General</c:formatCode>
                <c:ptCount val="9"/>
                <c:pt idx="0" formatCode="0%">
                  <c:v>0.42</c:v>
                </c:pt>
                <c:pt idx="2" formatCode="0%">
                  <c:v>0.51</c:v>
                </c:pt>
                <c:pt idx="3" formatCode="0%">
                  <c:v>0.53</c:v>
                </c:pt>
                <c:pt idx="4" formatCode="0%">
                  <c:v>0.5</c:v>
                </c:pt>
                <c:pt idx="5" formatCode="0%">
                  <c:v>0.44</c:v>
                </c:pt>
                <c:pt idx="6" formatCode="0%">
                  <c:v>0.34</c:v>
                </c:pt>
                <c:pt idx="7" formatCode="0%">
                  <c:v>0.31</c:v>
                </c:pt>
                <c:pt idx="8" formatCode="0%">
                  <c:v>0.3</c:v>
                </c:pt>
              </c:numCache>
            </c:numRef>
          </c:val>
          <c:extLst>
            <c:ext xmlns:c16="http://schemas.microsoft.com/office/drawing/2014/chart" uri="{C3380CC4-5D6E-409C-BE32-E72D297353CC}">
              <c16:uniqueId val="{00000000-5106-4227-94C1-4A01D74D3769}"/>
            </c:ext>
          </c:extLst>
        </c:ser>
        <c:ser>
          <c:idx val="1"/>
          <c:order val="1"/>
          <c:tx>
            <c:strRef>
              <c:f>Sheet1!$C$1</c:f>
              <c:strCache>
                <c:ptCount val="1"/>
                <c:pt idx="0">
                  <c:v>About the same</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Sheet1!$C$2:$C$10</c:f>
              <c:numCache>
                <c:formatCode>General</c:formatCode>
                <c:ptCount val="9"/>
                <c:pt idx="0" formatCode="0%">
                  <c:v>0.48</c:v>
                </c:pt>
                <c:pt idx="2" formatCode="0%">
                  <c:v>0.35</c:v>
                </c:pt>
                <c:pt idx="3" formatCode="0%">
                  <c:v>0.35</c:v>
                </c:pt>
                <c:pt idx="4" formatCode="0%">
                  <c:v>0.37</c:v>
                </c:pt>
                <c:pt idx="5" formatCode="0%">
                  <c:v>0.48</c:v>
                </c:pt>
                <c:pt idx="6" formatCode="0%">
                  <c:v>0.59</c:v>
                </c:pt>
                <c:pt idx="7" formatCode="0%">
                  <c:v>0.63</c:v>
                </c:pt>
                <c:pt idx="8" formatCode="0%">
                  <c:v>0.64</c:v>
                </c:pt>
              </c:numCache>
            </c:numRef>
          </c:val>
          <c:extLst>
            <c:ext xmlns:c16="http://schemas.microsoft.com/office/drawing/2014/chart" uri="{C3380CC4-5D6E-409C-BE32-E72D297353CC}">
              <c16:uniqueId val="{00000001-5106-4227-94C1-4A01D74D3769}"/>
            </c:ext>
          </c:extLst>
        </c:ser>
        <c:ser>
          <c:idx val="2"/>
          <c:order val="2"/>
          <c:tx>
            <c:strRef>
              <c:f>Sheet1!$D$1</c:f>
              <c:strCache>
                <c:ptCount val="1"/>
                <c:pt idx="0">
                  <c:v>Harder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Sheet1!$D$2:$D$10</c:f>
              <c:numCache>
                <c:formatCode>General</c:formatCode>
                <c:ptCount val="9"/>
                <c:pt idx="0" formatCode="0%">
                  <c:v>0.09</c:v>
                </c:pt>
                <c:pt idx="2" formatCode="0%">
                  <c:v>0.14000000000000001</c:v>
                </c:pt>
                <c:pt idx="3" formatCode="0%">
                  <c:v>0.12</c:v>
                </c:pt>
                <c:pt idx="4" formatCode="0%">
                  <c:v>0.11</c:v>
                </c:pt>
                <c:pt idx="5" formatCode="0%">
                  <c:v>0.08</c:v>
                </c:pt>
                <c:pt idx="6" formatCode="0%">
                  <c:v>0.06</c:v>
                </c:pt>
                <c:pt idx="7" formatCode="0%">
                  <c:v>0.06</c:v>
                </c:pt>
                <c:pt idx="8" formatCode="0%">
                  <c:v>0.06</c:v>
                </c:pt>
              </c:numCache>
            </c:numRef>
          </c:val>
          <c:extLst>
            <c:ext xmlns:c16="http://schemas.microsoft.com/office/drawing/2014/chart" uri="{C3380CC4-5D6E-409C-BE32-E72D297353CC}">
              <c16:uniqueId val="{00000002-5106-4227-94C1-4A01D74D3769}"/>
            </c:ext>
          </c:extLst>
        </c:ser>
        <c:dLbls>
          <c:showLegendKey val="0"/>
          <c:showVal val="0"/>
          <c:showCatName val="0"/>
          <c:showSerName val="0"/>
          <c:showPercent val="0"/>
          <c:showBubbleSize val="0"/>
        </c:dLbls>
        <c:gapWidth val="94"/>
        <c:overlap val="100"/>
        <c:axId val="-65907568"/>
        <c:axId val="-65904304"/>
      </c:barChart>
      <c:catAx>
        <c:axId val="-65907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904304"/>
        <c:crosses val="autoZero"/>
        <c:auto val="1"/>
        <c:lblAlgn val="ctr"/>
        <c:lblOffset val="0"/>
        <c:noMultiLvlLbl val="0"/>
      </c:catAx>
      <c:valAx>
        <c:axId val="-65904304"/>
        <c:scaling>
          <c:orientation val="minMax"/>
          <c:max val="1"/>
        </c:scaling>
        <c:delete val="1"/>
        <c:axPos val="t"/>
        <c:numFmt formatCode="0%" sourceLinked="1"/>
        <c:majorTickMark val="none"/>
        <c:minorTickMark val="none"/>
        <c:tickLblPos val="nextTo"/>
        <c:crossAx val="-65907568"/>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lumMod val="60000"/>
                  <a:lumOff val="40000"/>
                </a:schemeClr>
              </a:solidFill>
              <a:ln>
                <a:solidFill>
                  <a:schemeClr val="bg1"/>
                </a:solidFill>
              </a:ln>
              <a:effectLst/>
            </c:spPr>
            <c:extLst>
              <c:ext xmlns:c16="http://schemas.microsoft.com/office/drawing/2014/chart" uri="{C3380CC4-5D6E-409C-BE32-E72D297353CC}">
                <c16:uniqueId val="{00000004-CAC8-409B-9AB8-7DB499E8459C}"/>
              </c:ext>
            </c:extLst>
          </c:dPt>
          <c:dPt>
            <c:idx val="2"/>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CAC8-409B-9AB8-7DB499E8459C}"/>
              </c:ext>
            </c:extLst>
          </c:dPt>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2-CAC8-409B-9AB8-7DB499E8459C}"/>
              </c:ext>
            </c:extLst>
          </c:dPt>
          <c:dPt>
            <c:idx val="4"/>
            <c:invertIfNegative val="0"/>
            <c:bubble3D val="0"/>
            <c:spPr>
              <a:solidFill>
                <a:schemeClr val="bg2"/>
              </a:solidFill>
              <a:ln>
                <a:solidFill>
                  <a:schemeClr val="bg1"/>
                </a:solidFill>
              </a:ln>
              <a:effectLst/>
            </c:spPr>
            <c:extLst>
              <c:ext xmlns:c16="http://schemas.microsoft.com/office/drawing/2014/chart" uri="{C3380CC4-5D6E-409C-BE32-E72D297353CC}">
                <c16:uniqueId val="{00000001-CAC8-409B-9AB8-7DB499E8459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likely</c:v>
                </c:pt>
                <c:pt idx="1">
                  <c:v>Somewhat likely</c:v>
                </c:pt>
                <c:pt idx="2">
                  <c:v>Not very likely</c:v>
                </c:pt>
                <c:pt idx="3">
                  <c:v>Not at all likely</c:v>
                </c:pt>
                <c:pt idx="4">
                  <c:v>I don’t own a smartphone</c:v>
                </c:pt>
              </c:strCache>
            </c:strRef>
          </c:cat>
          <c:val>
            <c:numRef>
              <c:f>Sheet1!$B$2:$B$6</c:f>
              <c:numCache>
                <c:formatCode>0%</c:formatCode>
                <c:ptCount val="5"/>
                <c:pt idx="0">
                  <c:v>0.26</c:v>
                </c:pt>
                <c:pt idx="1">
                  <c:v>0.3</c:v>
                </c:pt>
                <c:pt idx="2">
                  <c:v>0.2</c:v>
                </c:pt>
                <c:pt idx="3">
                  <c:v>0.15</c:v>
                </c:pt>
                <c:pt idx="4">
                  <c:v>0.08</c:v>
                </c:pt>
              </c:numCache>
            </c:numRef>
          </c:val>
          <c:extLst>
            <c:ext xmlns:c16="http://schemas.microsoft.com/office/drawing/2014/chart" uri="{C3380CC4-5D6E-409C-BE32-E72D297353CC}">
              <c16:uniqueId val="{00000000-CAC8-409B-9AB8-7DB499E8459C}"/>
            </c:ext>
          </c:extLst>
        </c:ser>
        <c:dLbls>
          <c:showLegendKey val="0"/>
          <c:showVal val="0"/>
          <c:showCatName val="0"/>
          <c:showSerName val="0"/>
          <c:showPercent val="0"/>
          <c:showBubbleSize val="0"/>
        </c:dLbls>
        <c:gapWidth val="181"/>
        <c:axId val="-66559008"/>
        <c:axId val="-66556800"/>
      </c:barChart>
      <c:catAx>
        <c:axId val="-66559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56800"/>
        <c:crosses val="autoZero"/>
        <c:auto val="1"/>
        <c:lblAlgn val="ctr"/>
        <c:lblOffset val="0"/>
        <c:noMultiLvlLbl val="0"/>
      </c:catAx>
      <c:valAx>
        <c:axId val="-66556800"/>
        <c:scaling>
          <c:orientation val="minMax"/>
          <c:max val="1"/>
        </c:scaling>
        <c:delete val="1"/>
        <c:axPos val="t"/>
        <c:numFmt formatCode="0%" sourceLinked="1"/>
        <c:majorTickMark val="none"/>
        <c:minorTickMark val="none"/>
        <c:tickLblPos val="nextTo"/>
        <c:crossAx val="-66559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Likely</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23F2-44D9-905C-1E0F4E571A4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China</c:v>
                </c:pt>
                <c:pt idx="4">
                  <c:v>India</c:v>
                </c:pt>
                <c:pt idx="5">
                  <c:v>Egypt</c:v>
                </c:pt>
                <c:pt idx="6">
                  <c:v>Turkey</c:v>
                </c:pt>
                <c:pt idx="7">
                  <c:v>Kenya</c:v>
                </c:pt>
                <c:pt idx="8">
                  <c:v>South Africa</c:v>
                </c:pt>
                <c:pt idx="9">
                  <c:v>Nigeria</c:v>
                </c:pt>
                <c:pt idx="10">
                  <c:v>Poland</c:v>
                </c:pt>
                <c:pt idx="11">
                  <c:v>Sweden</c:v>
                </c:pt>
                <c:pt idx="12">
                  <c:v>South Korea</c:v>
                </c:pt>
                <c:pt idx="13">
                  <c:v>Hong Kong (China)</c:v>
                </c:pt>
                <c:pt idx="14">
                  <c:v>Mexico</c:v>
                </c:pt>
                <c:pt idx="15">
                  <c:v>Brazil</c:v>
                </c:pt>
                <c:pt idx="16">
                  <c:v>Tunisia</c:v>
                </c:pt>
                <c:pt idx="17">
                  <c:v>Australia</c:v>
                </c:pt>
                <c:pt idx="18">
                  <c:v>US</c:v>
                </c:pt>
                <c:pt idx="19">
                  <c:v>Italy</c:v>
                </c:pt>
                <c:pt idx="20">
                  <c:v>Canada</c:v>
                </c:pt>
                <c:pt idx="21">
                  <c:v>Great Britain</c:v>
                </c:pt>
                <c:pt idx="22">
                  <c:v>Pakistan</c:v>
                </c:pt>
                <c:pt idx="23">
                  <c:v>Japan</c:v>
                </c:pt>
                <c:pt idx="24">
                  <c:v>France</c:v>
                </c:pt>
                <c:pt idx="25">
                  <c:v>Germany</c:v>
                </c:pt>
              </c:strCache>
            </c:strRef>
          </c:cat>
          <c:val>
            <c:numRef>
              <c:f>Sheet1!$B$2:$B$27</c:f>
              <c:numCache>
                <c:formatCode>General</c:formatCode>
                <c:ptCount val="26"/>
                <c:pt idx="0" formatCode="0%">
                  <c:v>0.56999999999999995</c:v>
                </c:pt>
                <c:pt idx="2" formatCode="0%">
                  <c:v>0.95</c:v>
                </c:pt>
                <c:pt idx="3" formatCode="0%">
                  <c:v>0.86</c:v>
                </c:pt>
                <c:pt idx="4" formatCode="0%">
                  <c:v>0.86</c:v>
                </c:pt>
                <c:pt idx="5" formatCode="0%">
                  <c:v>0.79</c:v>
                </c:pt>
                <c:pt idx="6" formatCode="0%">
                  <c:v>0.69</c:v>
                </c:pt>
                <c:pt idx="7" formatCode="0%">
                  <c:v>0.69</c:v>
                </c:pt>
                <c:pt idx="8" formatCode="0%">
                  <c:v>0.68</c:v>
                </c:pt>
                <c:pt idx="9" formatCode="0%">
                  <c:v>0.66</c:v>
                </c:pt>
                <c:pt idx="10" formatCode="0%">
                  <c:v>0.65</c:v>
                </c:pt>
                <c:pt idx="11" formatCode="0%">
                  <c:v>0.64</c:v>
                </c:pt>
                <c:pt idx="12" formatCode="0%">
                  <c:v>0.63</c:v>
                </c:pt>
                <c:pt idx="13" formatCode="0%">
                  <c:v>0.63</c:v>
                </c:pt>
                <c:pt idx="14" formatCode="0%">
                  <c:v>0.61</c:v>
                </c:pt>
                <c:pt idx="15" formatCode="0%">
                  <c:v>0.57999999999999996</c:v>
                </c:pt>
                <c:pt idx="16" formatCode="0%">
                  <c:v>0.53</c:v>
                </c:pt>
                <c:pt idx="17" formatCode="0%">
                  <c:v>0.44</c:v>
                </c:pt>
                <c:pt idx="18" formatCode="0%">
                  <c:v>0.44</c:v>
                </c:pt>
                <c:pt idx="19" formatCode="0%">
                  <c:v>0.39</c:v>
                </c:pt>
                <c:pt idx="20" formatCode="0%">
                  <c:v>0.37</c:v>
                </c:pt>
                <c:pt idx="21" formatCode="0%">
                  <c:v>0.35</c:v>
                </c:pt>
                <c:pt idx="22" formatCode="0%">
                  <c:v>0.31</c:v>
                </c:pt>
                <c:pt idx="23" formatCode="0%">
                  <c:v>0.28999999999999998</c:v>
                </c:pt>
                <c:pt idx="24" formatCode="0%">
                  <c:v>0.27</c:v>
                </c:pt>
                <c:pt idx="25" formatCode="0%">
                  <c:v>0.27</c:v>
                </c:pt>
              </c:numCache>
            </c:numRef>
          </c:val>
          <c:extLst>
            <c:ext xmlns:c16="http://schemas.microsoft.com/office/drawing/2014/chart" uri="{C3380CC4-5D6E-409C-BE32-E72D297353CC}">
              <c16:uniqueId val="{00000002-23F2-44D9-905C-1E0F4E571A4E}"/>
            </c:ext>
          </c:extLst>
        </c:ser>
        <c:dLbls>
          <c:showLegendKey val="0"/>
          <c:showVal val="0"/>
          <c:showCatName val="0"/>
          <c:showSerName val="0"/>
          <c:showPercent val="0"/>
          <c:showBubbleSize val="0"/>
        </c:dLbls>
        <c:gapWidth val="115"/>
        <c:axId val="-194016032"/>
        <c:axId val="-80077744"/>
      </c:barChart>
      <c:catAx>
        <c:axId val="-194016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77744"/>
        <c:crosses val="autoZero"/>
        <c:auto val="1"/>
        <c:lblAlgn val="ctr"/>
        <c:lblOffset val="0"/>
        <c:noMultiLvlLbl val="0"/>
      </c:catAx>
      <c:valAx>
        <c:axId val="-80077744"/>
        <c:scaling>
          <c:orientation val="minMax"/>
          <c:max val="1"/>
        </c:scaling>
        <c:delete val="1"/>
        <c:axPos val="t"/>
        <c:numFmt formatCode="0%" sourceLinked="1"/>
        <c:majorTickMark val="none"/>
        <c:minorTickMark val="none"/>
        <c:tickLblPos val="nextTo"/>
        <c:crossAx val="-19401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AEF-4D6C-AAB4-A5CAD4F38067}"/>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AEF-4D6C-AAB4-A5CAD4F38067}"/>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AEF-4D6C-AAB4-A5CAD4F38067}"/>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AEF-4D6C-AAB4-A5CAD4F3806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Never</c:v>
                </c:pt>
                <c:pt idx="1">
                  <c:v>Once a month</c:v>
                </c:pt>
                <c:pt idx="2">
                  <c:v>Two to five times a month</c:v>
                </c:pt>
                <c:pt idx="3">
                  <c:v>More than five times a month</c:v>
                </c:pt>
              </c:strCache>
            </c:strRef>
          </c:cat>
          <c:val>
            <c:numRef>
              <c:f>Sheet1!$B$2:$B$5</c:f>
              <c:numCache>
                <c:formatCode>0%</c:formatCode>
                <c:ptCount val="4"/>
                <c:pt idx="0">
                  <c:v>0.22</c:v>
                </c:pt>
                <c:pt idx="1">
                  <c:v>0.47</c:v>
                </c:pt>
                <c:pt idx="2">
                  <c:v>0.23</c:v>
                </c:pt>
                <c:pt idx="3">
                  <c:v>7.0000000000000007E-2</c:v>
                </c:pt>
              </c:numCache>
            </c:numRef>
          </c:val>
          <c:extLst>
            <c:ext xmlns:c16="http://schemas.microsoft.com/office/drawing/2014/chart" uri="{C3380CC4-5D6E-409C-BE32-E72D297353CC}">
              <c16:uniqueId val="{00000008-0AEF-4D6C-AAB4-A5CAD4F38067}"/>
            </c:ext>
          </c:extLst>
        </c:ser>
        <c:dLbls>
          <c:showLegendKey val="0"/>
          <c:showVal val="0"/>
          <c:showCatName val="0"/>
          <c:showSerName val="0"/>
          <c:showPercent val="0"/>
          <c:showBubbleSize val="0"/>
        </c:dLbls>
        <c:gapWidth val="214"/>
        <c:axId val="-77552960"/>
        <c:axId val="-77550912"/>
      </c:barChart>
      <c:catAx>
        <c:axId val="-77552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50912"/>
        <c:crosses val="autoZero"/>
        <c:auto val="1"/>
        <c:lblAlgn val="ctr"/>
        <c:lblOffset val="0"/>
        <c:noMultiLvlLbl val="0"/>
      </c:catAx>
      <c:valAx>
        <c:axId val="-77550912"/>
        <c:scaling>
          <c:orientation val="minMax"/>
          <c:max val="1"/>
        </c:scaling>
        <c:delete val="1"/>
        <c:axPos val="t"/>
        <c:numFmt formatCode="0%" sourceLinked="1"/>
        <c:majorTickMark val="none"/>
        <c:minorTickMark val="none"/>
        <c:tickLblPos val="nextTo"/>
        <c:crossAx val="-77552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Never</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Sheet1!$B$2:$B$27</c:f>
              <c:numCache>
                <c:formatCode>General</c:formatCode>
                <c:ptCount val="26"/>
                <c:pt idx="0" formatCode="0%">
                  <c:v>0.22</c:v>
                </c:pt>
                <c:pt idx="2" formatCode="0%">
                  <c:v>0.78</c:v>
                </c:pt>
                <c:pt idx="3" formatCode="0%">
                  <c:v>0.76</c:v>
                </c:pt>
                <c:pt idx="4" formatCode="0%">
                  <c:v>0.7</c:v>
                </c:pt>
                <c:pt idx="5" formatCode="0%">
                  <c:v>0.67</c:v>
                </c:pt>
                <c:pt idx="6" formatCode="0%">
                  <c:v>0.36</c:v>
                </c:pt>
                <c:pt idx="7" formatCode="0%">
                  <c:v>0.3</c:v>
                </c:pt>
                <c:pt idx="8" formatCode="0%">
                  <c:v>0.28000000000000003</c:v>
                </c:pt>
                <c:pt idx="9" formatCode="0%">
                  <c:v>0.22</c:v>
                </c:pt>
                <c:pt idx="10" formatCode="0%">
                  <c:v>0.2</c:v>
                </c:pt>
                <c:pt idx="11" formatCode="0%">
                  <c:v>0.14000000000000001</c:v>
                </c:pt>
                <c:pt idx="12" formatCode="0%">
                  <c:v>0.14000000000000001</c:v>
                </c:pt>
                <c:pt idx="13" formatCode="0%">
                  <c:v>0.14000000000000001</c:v>
                </c:pt>
                <c:pt idx="14" formatCode="0%">
                  <c:v>0.13</c:v>
                </c:pt>
                <c:pt idx="15" formatCode="0%">
                  <c:v>0.11</c:v>
                </c:pt>
                <c:pt idx="16" formatCode="0%">
                  <c:v>0.11</c:v>
                </c:pt>
                <c:pt idx="17" formatCode="0%">
                  <c:v>0.1</c:v>
                </c:pt>
                <c:pt idx="18" formatCode="0%">
                  <c:v>0.09</c:v>
                </c:pt>
                <c:pt idx="19" formatCode="0%">
                  <c:v>0.09</c:v>
                </c:pt>
                <c:pt idx="20" formatCode="0%">
                  <c:v>0.09</c:v>
                </c:pt>
                <c:pt idx="21" formatCode="0%">
                  <c:v>0.06</c:v>
                </c:pt>
                <c:pt idx="22" formatCode="0%">
                  <c:v>0.05</c:v>
                </c:pt>
                <c:pt idx="23" formatCode="0%">
                  <c:v>0.05</c:v>
                </c:pt>
                <c:pt idx="24" formatCode="0%">
                  <c:v>0.04</c:v>
                </c:pt>
                <c:pt idx="25" formatCode="0%">
                  <c:v>0.03</c:v>
                </c:pt>
              </c:numCache>
            </c:numRef>
          </c:val>
          <c:extLst>
            <c:ext xmlns:c16="http://schemas.microsoft.com/office/drawing/2014/chart" uri="{C3380CC4-5D6E-409C-BE32-E72D297353CC}">
              <c16:uniqueId val="{00000000-CCEC-41FB-AE9A-9E2EC3035C6D}"/>
            </c:ext>
          </c:extLst>
        </c:ser>
        <c:ser>
          <c:idx val="1"/>
          <c:order val="1"/>
          <c:tx>
            <c:strRef>
              <c:f>Sheet1!$C$1</c:f>
              <c:strCache>
                <c:ptCount val="1"/>
                <c:pt idx="0">
                  <c:v>Once a month</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Sheet1!$C$2:$C$27</c:f>
              <c:numCache>
                <c:formatCode>General</c:formatCode>
                <c:ptCount val="26"/>
                <c:pt idx="0" formatCode="0%">
                  <c:v>0.47</c:v>
                </c:pt>
                <c:pt idx="2" formatCode="0%">
                  <c:v>0.15</c:v>
                </c:pt>
                <c:pt idx="3" formatCode="0%">
                  <c:v>0.23</c:v>
                </c:pt>
                <c:pt idx="4" formatCode="0%">
                  <c:v>0.19</c:v>
                </c:pt>
                <c:pt idx="5" formatCode="0%">
                  <c:v>0.22</c:v>
                </c:pt>
                <c:pt idx="6" formatCode="0%">
                  <c:v>0.43</c:v>
                </c:pt>
                <c:pt idx="7" formatCode="0%">
                  <c:v>0.48</c:v>
                </c:pt>
                <c:pt idx="8" formatCode="0%">
                  <c:v>0.55000000000000004</c:v>
                </c:pt>
                <c:pt idx="9" formatCode="0%">
                  <c:v>0.57999999999999996</c:v>
                </c:pt>
                <c:pt idx="10" formatCode="0%">
                  <c:v>0.56999999999999995</c:v>
                </c:pt>
                <c:pt idx="11" formatCode="0%">
                  <c:v>0.56000000000000005</c:v>
                </c:pt>
                <c:pt idx="12" formatCode="0%">
                  <c:v>0.59</c:v>
                </c:pt>
                <c:pt idx="13" formatCode="0%">
                  <c:v>0.59</c:v>
                </c:pt>
                <c:pt idx="14" formatCode="0%">
                  <c:v>0.56000000000000005</c:v>
                </c:pt>
                <c:pt idx="15" formatCode="0%">
                  <c:v>0.56000000000000005</c:v>
                </c:pt>
                <c:pt idx="16" formatCode="0%">
                  <c:v>0.61</c:v>
                </c:pt>
                <c:pt idx="17" formatCode="0%">
                  <c:v>0.48</c:v>
                </c:pt>
                <c:pt idx="18" formatCode="0%">
                  <c:v>0.56999999999999995</c:v>
                </c:pt>
                <c:pt idx="19" formatCode="0%">
                  <c:v>0.56999999999999995</c:v>
                </c:pt>
                <c:pt idx="20" formatCode="0%">
                  <c:v>0.51</c:v>
                </c:pt>
                <c:pt idx="21" formatCode="0%">
                  <c:v>0.4</c:v>
                </c:pt>
                <c:pt idx="22" formatCode="0%">
                  <c:v>0.52</c:v>
                </c:pt>
                <c:pt idx="23" formatCode="0%">
                  <c:v>0.44</c:v>
                </c:pt>
                <c:pt idx="24" formatCode="0%">
                  <c:v>0.47</c:v>
                </c:pt>
                <c:pt idx="25" formatCode="0%">
                  <c:v>0.34</c:v>
                </c:pt>
              </c:numCache>
            </c:numRef>
          </c:val>
          <c:extLst>
            <c:ext xmlns:c16="http://schemas.microsoft.com/office/drawing/2014/chart" uri="{C3380CC4-5D6E-409C-BE32-E72D297353CC}">
              <c16:uniqueId val="{00000001-CCEC-41FB-AE9A-9E2EC3035C6D}"/>
            </c:ext>
          </c:extLst>
        </c:ser>
        <c:ser>
          <c:idx val="2"/>
          <c:order val="2"/>
          <c:tx>
            <c:strRef>
              <c:f>Sheet1!$D$1</c:f>
              <c:strCache>
                <c:ptCount val="1"/>
                <c:pt idx="0">
                  <c:v>Two to five times a month</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Sheet1!$D$2:$D$27</c:f>
              <c:numCache>
                <c:formatCode>General</c:formatCode>
                <c:ptCount val="26"/>
                <c:pt idx="0" formatCode="0%">
                  <c:v>0.23</c:v>
                </c:pt>
                <c:pt idx="2" formatCode="0%">
                  <c:v>0.05</c:v>
                </c:pt>
                <c:pt idx="3" formatCode="0%">
                  <c:v>0.02</c:v>
                </c:pt>
                <c:pt idx="4" formatCode="0%">
                  <c:v>0.08</c:v>
                </c:pt>
                <c:pt idx="5" formatCode="0%">
                  <c:v>0.1</c:v>
                </c:pt>
                <c:pt idx="6" formatCode="0%">
                  <c:v>0.18</c:v>
                </c:pt>
                <c:pt idx="7" formatCode="0%">
                  <c:v>0.17</c:v>
                </c:pt>
                <c:pt idx="8" formatCode="0%">
                  <c:v>0.11</c:v>
                </c:pt>
                <c:pt idx="9" formatCode="0%">
                  <c:v>0.16</c:v>
                </c:pt>
                <c:pt idx="10" formatCode="0%">
                  <c:v>0.18</c:v>
                </c:pt>
                <c:pt idx="11" formatCode="0%">
                  <c:v>0.25</c:v>
                </c:pt>
                <c:pt idx="12" formatCode="0%">
                  <c:v>0.21</c:v>
                </c:pt>
                <c:pt idx="13" formatCode="0%">
                  <c:v>0.22</c:v>
                </c:pt>
                <c:pt idx="14" formatCode="0%">
                  <c:v>0.24</c:v>
                </c:pt>
                <c:pt idx="15" formatCode="0%">
                  <c:v>0.26</c:v>
                </c:pt>
                <c:pt idx="16" formatCode="0%">
                  <c:v>0.23</c:v>
                </c:pt>
                <c:pt idx="17" formatCode="0%">
                  <c:v>0.3</c:v>
                </c:pt>
                <c:pt idx="18" formatCode="0%">
                  <c:v>0.26</c:v>
                </c:pt>
                <c:pt idx="19" formatCode="0%">
                  <c:v>0.27</c:v>
                </c:pt>
                <c:pt idx="20" formatCode="0%">
                  <c:v>0.31</c:v>
                </c:pt>
                <c:pt idx="21" formatCode="0%">
                  <c:v>0.41</c:v>
                </c:pt>
                <c:pt idx="22" formatCode="0%">
                  <c:v>0.32</c:v>
                </c:pt>
                <c:pt idx="23" formatCode="0%">
                  <c:v>0.36</c:v>
                </c:pt>
                <c:pt idx="24" formatCode="0%">
                  <c:v>0.33</c:v>
                </c:pt>
                <c:pt idx="25" formatCode="0%">
                  <c:v>0.45</c:v>
                </c:pt>
              </c:numCache>
            </c:numRef>
          </c:val>
          <c:extLst>
            <c:ext xmlns:c16="http://schemas.microsoft.com/office/drawing/2014/chart" uri="{C3380CC4-5D6E-409C-BE32-E72D297353CC}">
              <c16:uniqueId val="{00000002-CCEC-41FB-AE9A-9E2EC3035C6D}"/>
            </c:ext>
          </c:extLst>
        </c:ser>
        <c:ser>
          <c:idx val="3"/>
          <c:order val="3"/>
          <c:tx>
            <c:strRef>
              <c:f>Sheet1!$E$1</c:f>
              <c:strCache>
                <c:ptCount val="1"/>
                <c:pt idx="0">
                  <c:v>More than five times a month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Sheet1!$E$2:$E$27</c:f>
              <c:numCache>
                <c:formatCode>General</c:formatCode>
                <c:ptCount val="26"/>
                <c:pt idx="0" formatCode="0%">
                  <c:v>7.0000000000000007E-2</c:v>
                </c:pt>
                <c:pt idx="2" formatCode="0%">
                  <c:v>0.02</c:v>
                </c:pt>
                <c:pt idx="3" formatCode="0%">
                  <c:v>0</c:v>
                </c:pt>
                <c:pt idx="4" formatCode="0%">
                  <c:v>0.04</c:v>
                </c:pt>
                <c:pt idx="5" formatCode="0%">
                  <c:v>0.02</c:v>
                </c:pt>
                <c:pt idx="6" formatCode="0%">
                  <c:v>0.04</c:v>
                </c:pt>
                <c:pt idx="7" formatCode="0%">
                  <c:v>0.05</c:v>
                </c:pt>
                <c:pt idx="8" formatCode="0%">
                  <c:v>0.06</c:v>
                </c:pt>
                <c:pt idx="9" formatCode="0%">
                  <c:v>0.03</c:v>
                </c:pt>
                <c:pt idx="10" formatCode="0%">
                  <c:v>0.05</c:v>
                </c:pt>
                <c:pt idx="11" formatCode="0%">
                  <c:v>0.05</c:v>
                </c:pt>
                <c:pt idx="12" formatCode="0%">
                  <c:v>0.06</c:v>
                </c:pt>
                <c:pt idx="13" formatCode="0%">
                  <c:v>0.05</c:v>
                </c:pt>
                <c:pt idx="14" formatCode="0%">
                  <c:v>7.0000000000000007E-2</c:v>
                </c:pt>
                <c:pt idx="15" formatCode="0%">
                  <c:v>0.08</c:v>
                </c:pt>
                <c:pt idx="16" formatCode="0%">
                  <c:v>0.05</c:v>
                </c:pt>
                <c:pt idx="17" formatCode="0%">
                  <c:v>0.12</c:v>
                </c:pt>
                <c:pt idx="18" formatCode="0%">
                  <c:v>0.08</c:v>
                </c:pt>
                <c:pt idx="19" formatCode="0%">
                  <c:v>7.0000000000000007E-2</c:v>
                </c:pt>
                <c:pt idx="20" formatCode="0%">
                  <c:v>0.09</c:v>
                </c:pt>
                <c:pt idx="21" formatCode="0%">
                  <c:v>0.14000000000000001</c:v>
                </c:pt>
                <c:pt idx="22" formatCode="0%">
                  <c:v>0.1</c:v>
                </c:pt>
                <c:pt idx="23" formatCode="0%">
                  <c:v>0.16</c:v>
                </c:pt>
                <c:pt idx="24" formatCode="0%">
                  <c:v>0.16</c:v>
                </c:pt>
                <c:pt idx="25" formatCode="0%">
                  <c:v>0.17</c:v>
                </c:pt>
              </c:numCache>
            </c:numRef>
          </c:val>
          <c:extLst>
            <c:ext xmlns:c16="http://schemas.microsoft.com/office/drawing/2014/chart" uri="{C3380CC4-5D6E-409C-BE32-E72D297353CC}">
              <c16:uniqueId val="{00000003-CCEC-41FB-AE9A-9E2EC3035C6D}"/>
            </c:ext>
          </c:extLst>
        </c:ser>
        <c:dLbls>
          <c:showLegendKey val="0"/>
          <c:showVal val="0"/>
          <c:showCatName val="0"/>
          <c:showSerName val="0"/>
          <c:showPercent val="0"/>
          <c:showBubbleSize val="0"/>
        </c:dLbls>
        <c:gapWidth val="40"/>
        <c:overlap val="100"/>
        <c:axId val="-64789680"/>
        <c:axId val="-64786496"/>
      </c:barChart>
      <c:catAx>
        <c:axId val="-6478968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786496"/>
        <c:crosses val="autoZero"/>
        <c:auto val="1"/>
        <c:lblAlgn val="ctr"/>
        <c:lblOffset val="0"/>
        <c:noMultiLvlLbl val="0"/>
      </c:catAx>
      <c:valAx>
        <c:axId val="-64786496"/>
        <c:scaling>
          <c:orientation val="minMax"/>
          <c:max val="1"/>
        </c:scaling>
        <c:delete val="1"/>
        <c:axPos val="t"/>
        <c:numFmt formatCode="0%" sourceLinked="1"/>
        <c:majorTickMark val="none"/>
        <c:minorTickMark val="none"/>
        <c:tickLblPos val="nextTo"/>
        <c:crossAx val="-64789680"/>
        <c:crosses val="autoZero"/>
        <c:crossBetween val="between"/>
      </c:valAx>
      <c:spPr>
        <a:noFill/>
        <a:ln>
          <a:noFill/>
        </a:ln>
        <a:effectLst/>
      </c:spPr>
    </c:plotArea>
    <c:legend>
      <c:legendPos val="b"/>
      <c:layout>
        <c:manualLayout>
          <c:xMode val="edge"/>
          <c:yMode val="edge"/>
          <c:x val="0"/>
          <c:y val="0.93299449856903505"/>
          <c:w val="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F272-4CBD-99C4-F1D943B40E3A}"/>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F272-4CBD-99C4-F1D943B40E3A}"/>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F272-4CBD-99C4-F1D943B40E3A}"/>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F272-4CBD-99C4-F1D943B40E3A}"/>
              </c:ext>
            </c:extLst>
          </c:dPt>
          <c:dPt>
            <c:idx val="8"/>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773B-452F-8CAB-07C9D3E2AE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 not trust shopping online</c:v>
                </c:pt>
                <c:pt idx="1">
                  <c:v>I have heard bad things about online shopping</c:v>
                </c:pt>
                <c:pt idx="2">
                  <c:v>It is too expensive to shop online</c:v>
                </c:pt>
                <c:pt idx="3">
                  <c:v>I am not able to make online payments</c:v>
                </c:pt>
                <c:pt idx="4">
                  <c:v>It is too difficult to shop online</c:v>
                </c:pt>
                <c:pt idx="5">
                  <c:v>I do not find what I look for</c:v>
                </c:pt>
                <c:pt idx="6">
                  <c:v>Services do not deliver to my location</c:v>
                </c:pt>
                <c:pt idx="7">
                  <c:v>No Internet availability when I need it</c:v>
                </c:pt>
                <c:pt idx="8">
                  <c:v>Other</c:v>
                </c:pt>
              </c:strCache>
            </c:strRef>
          </c:cat>
          <c:val>
            <c:numRef>
              <c:f>Sheet1!$B$2:$B$10</c:f>
              <c:numCache>
                <c:formatCode>0%</c:formatCode>
                <c:ptCount val="9"/>
                <c:pt idx="0">
                  <c:v>0.49</c:v>
                </c:pt>
                <c:pt idx="1">
                  <c:v>0.25</c:v>
                </c:pt>
                <c:pt idx="2">
                  <c:v>0.23</c:v>
                </c:pt>
                <c:pt idx="3">
                  <c:v>0.21</c:v>
                </c:pt>
                <c:pt idx="4">
                  <c:v>0.19</c:v>
                </c:pt>
                <c:pt idx="5">
                  <c:v>0.17</c:v>
                </c:pt>
                <c:pt idx="6">
                  <c:v>0.08</c:v>
                </c:pt>
                <c:pt idx="7">
                  <c:v>0.08</c:v>
                </c:pt>
                <c:pt idx="8">
                  <c:v>0.14000000000000001</c:v>
                </c:pt>
              </c:numCache>
            </c:numRef>
          </c:val>
          <c:extLst>
            <c:ext xmlns:c16="http://schemas.microsoft.com/office/drawing/2014/chart" uri="{C3380CC4-5D6E-409C-BE32-E72D297353CC}">
              <c16:uniqueId val="{00000008-F272-4CBD-99C4-F1D943B40E3A}"/>
            </c:ext>
          </c:extLst>
        </c:ser>
        <c:dLbls>
          <c:showLegendKey val="0"/>
          <c:showVal val="0"/>
          <c:showCatName val="0"/>
          <c:showSerName val="0"/>
          <c:showPercent val="0"/>
          <c:showBubbleSize val="0"/>
        </c:dLbls>
        <c:gapWidth val="139"/>
        <c:axId val="-64778144"/>
        <c:axId val="-64776096"/>
      </c:barChart>
      <c:catAx>
        <c:axId val="-64778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776096"/>
        <c:crosses val="autoZero"/>
        <c:auto val="1"/>
        <c:lblAlgn val="ctr"/>
        <c:lblOffset val="0"/>
        <c:noMultiLvlLbl val="0"/>
      </c:catAx>
      <c:valAx>
        <c:axId val="-64776096"/>
        <c:scaling>
          <c:orientation val="minMax"/>
          <c:max val="1"/>
        </c:scaling>
        <c:delete val="1"/>
        <c:axPos val="t"/>
        <c:numFmt formatCode="0%" sourceLinked="1"/>
        <c:majorTickMark val="none"/>
        <c:minorTickMark val="none"/>
        <c:tickLblPos val="nextTo"/>
        <c:crossAx val="-6477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North America</c:v>
                </c:pt>
                <c:pt idx="4">
                  <c:v>BIC</c:v>
                </c:pt>
                <c:pt idx="5">
                  <c:v>Middle East/Africa</c:v>
                </c:pt>
                <c:pt idx="6">
                  <c:v>APAC</c:v>
                </c:pt>
                <c:pt idx="7">
                  <c:v>G-8 Countries</c:v>
                </c:pt>
                <c:pt idx="8">
                  <c:v>Europe</c:v>
                </c:pt>
              </c:strCache>
            </c:strRef>
          </c:cat>
          <c:val>
            <c:numRef>
              <c:f>Sheet1!$B$2:$B$10</c:f>
              <c:numCache>
                <c:formatCode>General</c:formatCode>
                <c:ptCount val="9"/>
                <c:pt idx="0" formatCode="0%">
                  <c:v>0.32</c:v>
                </c:pt>
                <c:pt idx="2" formatCode="0%">
                  <c:v>0.44</c:v>
                </c:pt>
                <c:pt idx="3" formatCode="0%">
                  <c:v>0.35</c:v>
                </c:pt>
                <c:pt idx="4" formatCode="0%">
                  <c:v>0.37</c:v>
                </c:pt>
                <c:pt idx="5" formatCode="0%">
                  <c:v>0.36</c:v>
                </c:pt>
                <c:pt idx="6" formatCode="0%">
                  <c:v>0.28000000000000003</c:v>
                </c:pt>
                <c:pt idx="7" formatCode="0%">
                  <c:v>0.26</c:v>
                </c:pt>
                <c:pt idx="8" formatCode="0%">
                  <c:v>0.27</c:v>
                </c:pt>
              </c:numCache>
            </c:numRef>
          </c:val>
          <c:extLst>
            <c:ext xmlns:c16="http://schemas.microsoft.com/office/drawing/2014/chart" uri="{C3380CC4-5D6E-409C-BE32-E72D297353CC}">
              <c16:uniqueId val="{00000000-4E73-47E1-BB23-219935D07E99}"/>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North America</c:v>
                </c:pt>
                <c:pt idx="4">
                  <c:v>BIC</c:v>
                </c:pt>
                <c:pt idx="5">
                  <c:v>Middle East/Africa</c:v>
                </c:pt>
                <c:pt idx="6">
                  <c:v>APAC</c:v>
                </c:pt>
                <c:pt idx="7">
                  <c:v>G-8 Countries</c:v>
                </c:pt>
                <c:pt idx="8">
                  <c:v>Europe</c:v>
                </c:pt>
              </c:strCache>
            </c:strRef>
          </c:cat>
          <c:val>
            <c:numRef>
              <c:f>Sheet1!$C$2:$C$10</c:f>
              <c:numCache>
                <c:formatCode>General</c:formatCode>
                <c:ptCount val="9"/>
                <c:pt idx="0" formatCode="0%">
                  <c:v>0.33</c:v>
                </c:pt>
                <c:pt idx="2" formatCode="0%">
                  <c:v>0.28000000000000003</c:v>
                </c:pt>
                <c:pt idx="3" formatCode="0%">
                  <c:v>0.34</c:v>
                </c:pt>
                <c:pt idx="4" formatCode="0%">
                  <c:v>0.32</c:v>
                </c:pt>
                <c:pt idx="5" formatCode="0%">
                  <c:v>0.3</c:v>
                </c:pt>
                <c:pt idx="6" formatCode="0%">
                  <c:v>0.37</c:v>
                </c:pt>
                <c:pt idx="7" formatCode="0%">
                  <c:v>0.35</c:v>
                </c:pt>
                <c:pt idx="8" formatCode="0%">
                  <c:v>0.31</c:v>
                </c:pt>
              </c:numCache>
            </c:numRef>
          </c:val>
          <c:extLst>
            <c:ext xmlns:c16="http://schemas.microsoft.com/office/drawing/2014/chart" uri="{C3380CC4-5D6E-409C-BE32-E72D297353CC}">
              <c16:uniqueId val="{00000001-4E73-47E1-BB23-219935D07E99}"/>
            </c:ext>
          </c:extLst>
        </c:ser>
        <c:ser>
          <c:idx val="2"/>
          <c:order val="2"/>
          <c:tx>
            <c:strRef>
              <c:f>Sheet1!$D$1</c:f>
              <c:strCache>
                <c:ptCount val="1"/>
                <c:pt idx="0">
                  <c:v>A great deal/ 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North America</c:v>
                </c:pt>
                <c:pt idx="4">
                  <c:v>BIC</c:v>
                </c:pt>
                <c:pt idx="5">
                  <c:v>Middle East/Africa</c:v>
                </c:pt>
                <c:pt idx="6">
                  <c:v>APAC</c:v>
                </c:pt>
                <c:pt idx="7">
                  <c:v>G-8 Countries</c:v>
                </c:pt>
                <c:pt idx="8">
                  <c:v>Europe</c:v>
                </c:pt>
              </c:strCache>
            </c:strRef>
          </c:cat>
          <c:val>
            <c:numRef>
              <c:f>Sheet1!$D$2:$D$10</c:f>
              <c:numCache>
                <c:formatCode>General</c:formatCode>
                <c:ptCount val="9"/>
                <c:pt idx="0" formatCode="0%">
                  <c:v>0.65</c:v>
                </c:pt>
                <c:pt idx="2" formatCode="0%">
                  <c:v>0.72</c:v>
                </c:pt>
                <c:pt idx="3" formatCode="0%">
                  <c:v>0.69</c:v>
                </c:pt>
                <c:pt idx="4" formatCode="0%">
                  <c:v>0.69</c:v>
                </c:pt>
                <c:pt idx="5" formatCode="0%">
                  <c:v>0.66</c:v>
                </c:pt>
                <c:pt idx="6" formatCode="0%">
                  <c:v>0.65</c:v>
                </c:pt>
                <c:pt idx="7" formatCode="0%">
                  <c:v>0.61</c:v>
                </c:pt>
                <c:pt idx="8" formatCode="0%">
                  <c:v>0.57999999999999996</c:v>
                </c:pt>
              </c:numCache>
            </c:numRef>
          </c:val>
          <c:extLst>
            <c:ext xmlns:c16="http://schemas.microsoft.com/office/drawing/2014/chart" uri="{C3380CC4-5D6E-409C-BE32-E72D297353CC}">
              <c16:uniqueId val="{00000002-4E73-47E1-BB23-219935D07E99}"/>
            </c:ext>
          </c:extLst>
        </c:ser>
        <c:dLbls>
          <c:showLegendKey val="0"/>
          <c:showVal val="0"/>
          <c:showCatName val="0"/>
          <c:showSerName val="0"/>
          <c:showPercent val="0"/>
          <c:showBubbleSize val="0"/>
        </c:dLbls>
        <c:gapWidth val="94"/>
        <c:overlap val="100"/>
        <c:axId val="-83782544"/>
        <c:axId val="-83779280"/>
      </c:barChart>
      <c:catAx>
        <c:axId val="-83782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779280"/>
        <c:crosses val="autoZero"/>
        <c:auto val="1"/>
        <c:lblAlgn val="ctr"/>
        <c:lblOffset val="0"/>
        <c:noMultiLvlLbl val="0"/>
      </c:catAx>
      <c:valAx>
        <c:axId val="-83779280"/>
        <c:scaling>
          <c:orientation val="minMax"/>
          <c:max val="1"/>
        </c:scaling>
        <c:delete val="1"/>
        <c:axPos val="t"/>
        <c:numFmt formatCode="0%" sourceLinked="1"/>
        <c:majorTickMark val="none"/>
        <c:minorTickMark val="none"/>
        <c:tickLblPos val="nextTo"/>
        <c:crossAx val="-83782544"/>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Likely</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Poland</c:v>
                </c:pt>
                <c:pt idx="4">
                  <c:v>Hong Kong (China)</c:v>
                </c:pt>
                <c:pt idx="5">
                  <c:v>Turkey</c:v>
                </c:pt>
                <c:pt idx="6">
                  <c:v>Pakistan</c:v>
                </c:pt>
                <c:pt idx="7">
                  <c:v>Mexico</c:v>
                </c:pt>
                <c:pt idx="8">
                  <c:v>South Africa</c:v>
                </c:pt>
                <c:pt idx="9">
                  <c:v>Australia</c:v>
                </c:pt>
                <c:pt idx="10">
                  <c:v>Nigeria</c:v>
                </c:pt>
                <c:pt idx="11">
                  <c:v>United States</c:v>
                </c:pt>
                <c:pt idx="12">
                  <c:v>Kenya</c:v>
                </c:pt>
                <c:pt idx="13">
                  <c:v>Germany</c:v>
                </c:pt>
                <c:pt idx="14">
                  <c:v>Brazil</c:v>
                </c:pt>
                <c:pt idx="15">
                  <c:v>Egypt</c:v>
                </c:pt>
                <c:pt idx="16">
                  <c:v>Canada</c:v>
                </c:pt>
                <c:pt idx="17">
                  <c:v>South Korea</c:v>
                </c:pt>
                <c:pt idx="18">
                  <c:v>Sweden</c:v>
                </c:pt>
                <c:pt idx="19">
                  <c:v>France</c:v>
                </c:pt>
                <c:pt idx="20">
                  <c:v>Great Britain</c:v>
                </c:pt>
                <c:pt idx="21">
                  <c:v>India</c:v>
                </c:pt>
                <c:pt idx="22">
                  <c:v>Italy</c:v>
                </c:pt>
                <c:pt idx="23">
                  <c:v>Indonesia</c:v>
                </c:pt>
                <c:pt idx="24">
                  <c:v>Japan</c:v>
                </c:pt>
                <c:pt idx="25">
                  <c:v>China</c:v>
                </c:pt>
              </c:strCache>
            </c:strRef>
          </c:cat>
          <c:val>
            <c:numRef>
              <c:f>Sheet1!$B$2:$B$27</c:f>
              <c:numCache>
                <c:formatCode>General</c:formatCode>
                <c:ptCount val="26"/>
                <c:pt idx="0" formatCode="0%">
                  <c:v>0.49</c:v>
                </c:pt>
                <c:pt idx="2" formatCode="0%">
                  <c:v>0.71</c:v>
                </c:pt>
                <c:pt idx="3" formatCode="0%">
                  <c:v>0.59</c:v>
                </c:pt>
                <c:pt idx="4" formatCode="0%">
                  <c:v>0.56000000000000005</c:v>
                </c:pt>
                <c:pt idx="5" formatCode="0%">
                  <c:v>0.54</c:v>
                </c:pt>
                <c:pt idx="6" formatCode="0%">
                  <c:v>0.52</c:v>
                </c:pt>
                <c:pt idx="7" formatCode="0%">
                  <c:v>0.51</c:v>
                </c:pt>
                <c:pt idx="8" formatCode="0%">
                  <c:v>0.51</c:v>
                </c:pt>
                <c:pt idx="9" formatCode="0%">
                  <c:v>0.5</c:v>
                </c:pt>
                <c:pt idx="10" formatCode="0%">
                  <c:v>0.45</c:v>
                </c:pt>
                <c:pt idx="11" formatCode="0%">
                  <c:v>0.44</c:v>
                </c:pt>
                <c:pt idx="12" formatCode="0%">
                  <c:v>0.44</c:v>
                </c:pt>
                <c:pt idx="13" formatCode="0%">
                  <c:v>0.43</c:v>
                </c:pt>
                <c:pt idx="14" formatCode="0%">
                  <c:v>0.42</c:v>
                </c:pt>
                <c:pt idx="15" formatCode="0%">
                  <c:v>0.4</c:v>
                </c:pt>
                <c:pt idx="16" formatCode="0%">
                  <c:v>0.38</c:v>
                </c:pt>
                <c:pt idx="17" formatCode="0%">
                  <c:v>0.37</c:v>
                </c:pt>
                <c:pt idx="18" formatCode="0%">
                  <c:v>0.36</c:v>
                </c:pt>
                <c:pt idx="19" formatCode="0%">
                  <c:v>0.35</c:v>
                </c:pt>
                <c:pt idx="20" formatCode="0%">
                  <c:v>0.33</c:v>
                </c:pt>
                <c:pt idx="21" formatCode="0%">
                  <c:v>0.32</c:v>
                </c:pt>
                <c:pt idx="22" formatCode="0%">
                  <c:v>0.32</c:v>
                </c:pt>
                <c:pt idx="23" formatCode="0%">
                  <c:v>0.32</c:v>
                </c:pt>
                <c:pt idx="24" formatCode="0%">
                  <c:v>0.25</c:v>
                </c:pt>
                <c:pt idx="25" formatCode="0%">
                  <c:v>0.18</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83010992"/>
        <c:axId val="-83009216"/>
      </c:barChart>
      <c:catAx>
        <c:axId val="-8301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09216"/>
        <c:crosses val="autoZero"/>
        <c:auto val="1"/>
        <c:lblAlgn val="ctr"/>
        <c:lblOffset val="0"/>
        <c:noMultiLvlLbl val="0"/>
      </c:catAx>
      <c:valAx>
        <c:axId val="-83009216"/>
        <c:scaling>
          <c:orientation val="minMax"/>
          <c:max val="1"/>
        </c:scaling>
        <c:delete val="1"/>
        <c:axPos val="t"/>
        <c:numFmt formatCode="0%" sourceLinked="1"/>
        <c:majorTickMark val="none"/>
        <c:minorTickMark val="none"/>
        <c:tickLblPos val="nextTo"/>
        <c:crossAx val="-83010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5DC5-470C-B554-51A95D64DF2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5DC5-470C-B554-51A95D64DF2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5DC5-470C-B554-51A95D64DF2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5DC5-470C-B554-51A95D64DF2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5DC5-470C-B554-51A95D64DF2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North America</c:v>
                </c:pt>
                <c:pt idx="5">
                  <c:v>Europe</c:v>
                </c:pt>
                <c:pt idx="6">
                  <c:v>APAC</c:v>
                </c:pt>
                <c:pt idx="7">
                  <c:v>BIC</c:v>
                </c:pt>
                <c:pt idx="8">
                  <c:v>G-8 Countries</c:v>
                </c:pt>
              </c:strCache>
            </c:strRef>
          </c:cat>
          <c:val>
            <c:numRef>
              <c:f>Sheet1!$B$2:$B$10</c:f>
              <c:numCache>
                <c:formatCode>General</c:formatCode>
                <c:ptCount val="9"/>
                <c:pt idx="0" formatCode="0%">
                  <c:v>0.49</c:v>
                </c:pt>
                <c:pt idx="2" formatCode="0%">
                  <c:v>0.49</c:v>
                </c:pt>
                <c:pt idx="3" formatCode="0%">
                  <c:v>0.48</c:v>
                </c:pt>
                <c:pt idx="4" formatCode="0%">
                  <c:v>0.4</c:v>
                </c:pt>
                <c:pt idx="5" formatCode="0%">
                  <c:v>0.39</c:v>
                </c:pt>
                <c:pt idx="6" formatCode="0%">
                  <c:v>0.39</c:v>
                </c:pt>
                <c:pt idx="7" formatCode="0%">
                  <c:v>0.37</c:v>
                </c:pt>
                <c:pt idx="8" formatCode="0%">
                  <c:v>0.35</c:v>
                </c:pt>
              </c:numCache>
            </c:numRef>
          </c:val>
          <c:extLst>
            <c:ext xmlns:c16="http://schemas.microsoft.com/office/drawing/2014/chart" uri="{C3380CC4-5D6E-409C-BE32-E72D297353CC}">
              <c16:uniqueId val="{0000000A-5DC5-470C-B554-51A95D64DF28}"/>
            </c:ext>
          </c:extLst>
        </c:ser>
        <c:dLbls>
          <c:showLegendKey val="0"/>
          <c:showVal val="0"/>
          <c:showCatName val="0"/>
          <c:showSerName val="0"/>
          <c:showPercent val="0"/>
          <c:showBubbleSize val="0"/>
        </c:dLbls>
        <c:gapWidth val="139"/>
        <c:axId val="-82904992"/>
        <c:axId val="-82903216"/>
      </c:barChart>
      <c:catAx>
        <c:axId val="-82904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903216"/>
        <c:crosses val="autoZero"/>
        <c:auto val="1"/>
        <c:lblAlgn val="ctr"/>
        <c:lblOffset val="0"/>
        <c:noMultiLvlLbl val="0"/>
      </c:catAx>
      <c:valAx>
        <c:axId val="-82903216"/>
        <c:scaling>
          <c:orientation val="minMax"/>
          <c:max val="1"/>
        </c:scaling>
        <c:delete val="1"/>
        <c:axPos val="t"/>
        <c:numFmt formatCode="0%" sourceLinked="1"/>
        <c:majorTickMark val="none"/>
        <c:minorTickMark val="none"/>
        <c:tickLblPos val="nextTo"/>
        <c:crossAx val="-8290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Mexico</c:v>
                </c:pt>
                <c:pt idx="4">
                  <c:v>France</c:v>
                </c:pt>
                <c:pt idx="5">
                  <c:v>Poland</c:v>
                </c:pt>
                <c:pt idx="6">
                  <c:v>Hong Kong (China)</c:v>
                </c:pt>
                <c:pt idx="7">
                  <c:v>India</c:v>
                </c:pt>
                <c:pt idx="8">
                  <c:v>Indonesia</c:v>
                </c:pt>
                <c:pt idx="9">
                  <c:v>South Africa</c:v>
                </c:pt>
                <c:pt idx="10">
                  <c:v>Egypt</c:v>
                </c:pt>
                <c:pt idx="11">
                  <c:v>Brazil</c:v>
                </c:pt>
                <c:pt idx="12">
                  <c:v>Turkey</c:v>
                </c:pt>
                <c:pt idx="13">
                  <c:v>Pakistan</c:v>
                </c:pt>
                <c:pt idx="14">
                  <c:v>Great Britain</c:v>
                </c:pt>
                <c:pt idx="15">
                  <c:v>Nigeria</c:v>
                </c:pt>
                <c:pt idx="16">
                  <c:v>Italy</c:v>
                </c:pt>
                <c:pt idx="17">
                  <c:v>Sweden</c:v>
                </c:pt>
                <c:pt idx="18">
                  <c:v>Australia</c:v>
                </c:pt>
                <c:pt idx="19">
                  <c:v>Canada</c:v>
                </c:pt>
                <c:pt idx="20">
                  <c:v>South Korea</c:v>
                </c:pt>
                <c:pt idx="21">
                  <c:v>United States</c:v>
                </c:pt>
                <c:pt idx="22">
                  <c:v>Kenya</c:v>
                </c:pt>
                <c:pt idx="23">
                  <c:v>China</c:v>
                </c:pt>
                <c:pt idx="24">
                  <c:v>Germany</c:v>
                </c:pt>
                <c:pt idx="25">
                  <c:v>Japan</c:v>
                </c:pt>
              </c:strCache>
            </c:strRef>
          </c:cat>
          <c:val>
            <c:numRef>
              <c:f>Sheet1!$B$2:$B$27</c:f>
              <c:numCache>
                <c:formatCode>General</c:formatCode>
                <c:ptCount val="26"/>
                <c:pt idx="0" formatCode="0%">
                  <c:v>0.25</c:v>
                </c:pt>
                <c:pt idx="2" formatCode="0%">
                  <c:v>0.49</c:v>
                </c:pt>
                <c:pt idx="3" formatCode="0%">
                  <c:v>0.43</c:v>
                </c:pt>
                <c:pt idx="4" formatCode="0%">
                  <c:v>0.32</c:v>
                </c:pt>
                <c:pt idx="5" formatCode="0%">
                  <c:v>0.28999999999999998</c:v>
                </c:pt>
                <c:pt idx="6" formatCode="0%">
                  <c:v>0.28999999999999998</c:v>
                </c:pt>
                <c:pt idx="7" formatCode="0%">
                  <c:v>0.27</c:v>
                </c:pt>
                <c:pt idx="8" formatCode="0%">
                  <c:v>0.27</c:v>
                </c:pt>
                <c:pt idx="9" formatCode="0%">
                  <c:v>0.25</c:v>
                </c:pt>
                <c:pt idx="10" formatCode="0%">
                  <c:v>0.24</c:v>
                </c:pt>
                <c:pt idx="11" formatCode="0%">
                  <c:v>0.23</c:v>
                </c:pt>
                <c:pt idx="12" formatCode="0%">
                  <c:v>0.22</c:v>
                </c:pt>
                <c:pt idx="13" formatCode="0%">
                  <c:v>0.19</c:v>
                </c:pt>
                <c:pt idx="14" formatCode="0%">
                  <c:v>0.18</c:v>
                </c:pt>
                <c:pt idx="15" formatCode="0%">
                  <c:v>0.17</c:v>
                </c:pt>
                <c:pt idx="16" formatCode="0%">
                  <c:v>0.13</c:v>
                </c:pt>
                <c:pt idx="17" formatCode="0%">
                  <c:v>0.12</c:v>
                </c:pt>
                <c:pt idx="18" formatCode="0%">
                  <c:v>0.11</c:v>
                </c:pt>
                <c:pt idx="19" formatCode="0%">
                  <c:v>0.11</c:v>
                </c:pt>
                <c:pt idx="20" formatCode="0%">
                  <c:v>0.1</c:v>
                </c:pt>
                <c:pt idx="21" formatCode="0%">
                  <c:v>0.1</c:v>
                </c:pt>
                <c:pt idx="22" formatCode="0%">
                  <c:v>0.1</c:v>
                </c:pt>
                <c:pt idx="23" formatCode="0%">
                  <c:v>0.08</c:v>
                </c:pt>
                <c:pt idx="24" formatCode="0%">
                  <c:v>0.04</c:v>
                </c:pt>
                <c:pt idx="25" formatCode="0%">
                  <c:v>0.04</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82877424"/>
        <c:axId val="-196715152"/>
      </c:barChart>
      <c:catAx>
        <c:axId val="-82877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715152"/>
        <c:crosses val="autoZero"/>
        <c:auto val="1"/>
        <c:lblAlgn val="ctr"/>
        <c:lblOffset val="0"/>
        <c:noMultiLvlLbl val="0"/>
      </c:catAx>
      <c:valAx>
        <c:axId val="-196715152"/>
        <c:scaling>
          <c:orientation val="minMax"/>
          <c:max val="1"/>
        </c:scaling>
        <c:delete val="1"/>
        <c:axPos val="t"/>
        <c:numFmt formatCode="0%" sourceLinked="1"/>
        <c:majorTickMark val="none"/>
        <c:minorTickMark val="none"/>
        <c:tickLblPos val="nextTo"/>
        <c:crossAx val="-8287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5B02-41E7-8CEC-1A03CD02D834}"/>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5B02-41E7-8CEC-1A03CD02D834}"/>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5B02-41E7-8CEC-1A03CD02D834}"/>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5B02-41E7-8CEC-1A03CD02D834}"/>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5B02-41E7-8CEC-1A03CD02D83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Europe</c:v>
                </c:pt>
                <c:pt idx="6">
                  <c:v>APAC</c:v>
                </c:pt>
                <c:pt idx="7">
                  <c:v>G-8 Countries</c:v>
                </c:pt>
                <c:pt idx="8">
                  <c:v>North America</c:v>
                </c:pt>
              </c:strCache>
            </c:strRef>
          </c:cat>
          <c:val>
            <c:numRef>
              <c:f>Sheet1!$B$2:$B$10</c:f>
              <c:numCache>
                <c:formatCode>General</c:formatCode>
                <c:ptCount val="9"/>
                <c:pt idx="0" formatCode="0%">
                  <c:v>0.25</c:v>
                </c:pt>
                <c:pt idx="2" formatCode="0%">
                  <c:v>0.36</c:v>
                </c:pt>
                <c:pt idx="3" formatCode="0%">
                  <c:v>0.22</c:v>
                </c:pt>
                <c:pt idx="4" formatCode="0%">
                  <c:v>0.22</c:v>
                </c:pt>
                <c:pt idx="5" formatCode="0%">
                  <c:v>0.2</c:v>
                </c:pt>
                <c:pt idx="6" formatCode="0%">
                  <c:v>0.16</c:v>
                </c:pt>
                <c:pt idx="7" formatCode="0%">
                  <c:v>0.14000000000000001</c:v>
                </c:pt>
                <c:pt idx="8" formatCode="0%">
                  <c:v>0.11</c:v>
                </c:pt>
              </c:numCache>
            </c:numRef>
          </c:val>
          <c:extLst>
            <c:ext xmlns:c16="http://schemas.microsoft.com/office/drawing/2014/chart" uri="{C3380CC4-5D6E-409C-BE32-E72D297353CC}">
              <c16:uniqueId val="{0000000A-5B02-41E7-8CEC-1A03CD02D834}"/>
            </c:ext>
          </c:extLst>
        </c:ser>
        <c:dLbls>
          <c:showLegendKey val="0"/>
          <c:showVal val="0"/>
          <c:showCatName val="0"/>
          <c:showSerName val="0"/>
          <c:showPercent val="0"/>
          <c:showBubbleSize val="0"/>
        </c:dLbls>
        <c:gapWidth val="139"/>
        <c:axId val="-65831280"/>
        <c:axId val="-65828960"/>
      </c:barChart>
      <c:catAx>
        <c:axId val="-65831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28960"/>
        <c:crosses val="autoZero"/>
        <c:auto val="1"/>
        <c:lblAlgn val="ctr"/>
        <c:lblOffset val="0"/>
        <c:noMultiLvlLbl val="0"/>
      </c:catAx>
      <c:valAx>
        <c:axId val="-65828960"/>
        <c:scaling>
          <c:orientation val="minMax"/>
          <c:max val="1"/>
        </c:scaling>
        <c:delete val="1"/>
        <c:axPos val="t"/>
        <c:numFmt formatCode="0%" sourceLinked="1"/>
        <c:majorTickMark val="none"/>
        <c:minorTickMark val="none"/>
        <c:tickLblPos val="nextTo"/>
        <c:crossAx val="-6583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Nigeria</c:v>
                </c:pt>
                <c:pt idx="4">
                  <c:v>Tunisia</c:v>
                </c:pt>
                <c:pt idx="5">
                  <c:v>Kenya</c:v>
                </c:pt>
                <c:pt idx="6">
                  <c:v>Germany</c:v>
                </c:pt>
                <c:pt idx="7">
                  <c:v>India</c:v>
                </c:pt>
                <c:pt idx="8">
                  <c:v>Australia</c:v>
                </c:pt>
                <c:pt idx="9">
                  <c:v>Mexico</c:v>
                </c:pt>
                <c:pt idx="10">
                  <c:v>South Africa</c:v>
                </c:pt>
                <c:pt idx="11">
                  <c:v>Sweden</c:v>
                </c:pt>
                <c:pt idx="12">
                  <c:v>Egypt</c:v>
                </c:pt>
                <c:pt idx="13">
                  <c:v>Poland</c:v>
                </c:pt>
                <c:pt idx="14">
                  <c:v>Indonesia</c:v>
                </c:pt>
                <c:pt idx="15">
                  <c:v>Brazil</c:v>
                </c:pt>
                <c:pt idx="16">
                  <c:v>Canada</c:v>
                </c:pt>
                <c:pt idx="17">
                  <c:v>Turkey</c:v>
                </c:pt>
                <c:pt idx="18">
                  <c:v>France</c:v>
                </c:pt>
                <c:pt idx="19">
                  <c:v>Hong Kong (China)</c:v>
                </c:pt>
                <c:pt idx="20">
                  <c:v>United States</c:v>
                </c:pt>
                <c:pt idx="21">
                  <c:v>Great Britain</c:v>
                </c:pt>
                <c:pt idx="22">
                  <c:v>Italy</c:v>
                </c:pt>
                <c:pt idx="23">
                  <c:v>Japan</c:v>
                </c:pt>
                <c:pt idx="24">
                  <c:v>South Korea</c:v>
                </c:pt>
                <c:pt idx="25">
                  <c:v>China</c:v>
                </c:pt>
              </c:strCache>
            </c:strRef>
          </c:cat>
          <c:val>
            <c:numRef>
              <c:f>Sheet1!$B$2:$B$27</c:f>
              <c:numCache>
                <c:formatCode>General</c:formatCode>
                <c:ptCount val="26"/>
                <c:pt idx="0" formatCode="0%">
                  <c:v>0.23</c:v>
                </c:pt>
                <c:pt idx="2" formatCode="0%">
                  <c:v>0.52</c:v>
                </c:pt>
                <c:pt idx="3" formatCode="0%">
                  <c:v>0.38</c:v>
                </c:pt>
                <c:pt idx="4" formatCode="0%">
                  <c:v>0.36</c:v>
                </c:pt>
                <c:pt idx="5" formatCode="0%">
                  <c:v>0.33</c:v>
                </c:pt>
                <c:pt idx="6" formatCode="0%">
                  <c:v>0.21</c:v>
                </c:pt>
                <c:pt idx="7" formatCode="0%">
                  <c:v>0.16</c:v>
                </c:pt>
                <c:pt idx="8" formatCode="0%">
                  <c:v>0.14000000000000001</c:v>
                </c:pt>
                <c:pt idx="9" formatCode="0%">
                  <c:v>0.13</c:v>
                </c:pt>
                <c:pt idx="10" formatCode="0%">
                  <c:v>0.13</c:v>
                </c:pt>
                <c:pt idx="11" formatCode="0%">
                  <c:v>0.13</c:v>
                </c:pt>
                <c:pt idx="12" formatCode="0%">
                  <c:v>0.13</c:v>
                </c:pt>
                <c:pt idx="13" formatCode="0%">
                  <c:v>0.12</c:v>
                </c:pt>
                <c:pt idx="14" formatCode="0%">
                  <c:v>0.12</c:v>
                </c:pt>
                <c:pt idx="15" formatCode="0%">
                  <c:v>0.1</c:v>
                </c:pt>
                <c:pt idx="16" formatCode="0%">
                  <c:v>0.1</c:v>
                </c:pt>
                <c:pt idx="17" formatCode="0%">
                  <c:v>0.09</c:v>
                </c:pt>
                <c:pt idx="18" formatCode="0%">
                  <c:v>0.09</c:v>
                </c:pt>
                <c:pt idx="19" formatCode="0%">
                  <c:v>0.09</c:v>
                </c:pt>
                <c:pt idx="20" formatCode="0%">
                  <c:v>7.0000000000000007E-2</c:v>
                </c:pt>
                <c:pt idx="21" formatCode="0%">
                  <c:v>0.05</c:v>
                </c:pt>
                <c:pt idx="22" formatCode="0%">
                  <c:v>0.05</c:v>
                </c:pt>
                <c:pt idx="23" formatCode="0%">
                  <c:v>0.05</c:v>
                </c:pt>
                <c:pt idx="24" formatCode="0%">
                  <c:v>0.03</c:v>
                </c:pt>
                <c:pt idx="25" formatCode="0%">
                  <c:v>0.03</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65617344"/>
        <c:axId val="-65615024"/>
      </c:barChart>
      <c:catAx>
        <c:axId val="-6561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15024"/>
        <c:crosses val="autoZero"/>
        <c:auto val="1"/>
        <c:lblAlgn val="ctr"/>
        <c:lblOffset val="0"/>
        <c:noMultiLvlLbl val="0"/>
      </c:catAx>
      <c:valAx>
        <c:axId val="-65615024"/>
        <c:scaling>
          <c:orientation val="minMax"/>
          <c:max val="1"/>
        </c:scaling>
        <c:delete val="1"/>
        <c:axPos val="t"/>
        <c:numFmt formatCode="0%" sourceLinked="1"/>
        <c:majorTickMark val="none"/>
        <c:minorTickMark val="none"/>
        <c:tickLblPos val="nextTo"/>
        <c:crossAx val="-6561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E64A-4F3E-AF81-EA97879DE8B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E64A-4F3E-AF81-EA97879DE8B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E64A-4F3E-AF81-EA97879DE8B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E64A-4F3E-AF81-EA97879DE8BF}"/>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E64A-4F3E-AF81-EA97879DE8B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LATAM</c:v>
                </c:pt>
                <c:pt idx="4">
                  <c:v>Europe</c:v>
                </c:pt>
                <c:pt idx="5">
                  <c:v>BIC</c:v>
                </c:pt>
                <c:pt idx="6">
                  <c:v>North America</c:v>
                </c:pt>
                <c:pt idx="7">
                  <c:v>APAC</c:v>
                </c:pt>
                <c:pt idx="8">
                  <c:v>G-8 Countries</c:v>
                </c:pt>
              </c:strCache>
            </c:strRef>
          </c:cat>
          <c:val>
            <c:numRef>
              <c:f>Sheet1!$B$2:$B$10</c:f>
              <c:numCache>
                <c:formatCode>General</c:formatCode>
                <c:ptCount val="9"/>
                <c:pt idx="0" formatCode="0%">
                  <c:v>0.23</c:v>
                </c:pt>
                <c:pt idx="2" formatCode="0%">
                  <c:v>0.28000000000000003</c:v>
                </c:pt>
                <c:pt idx="3" formatCode="0%">
                  <c:v>0.12</c:v>
                </c:pt>
                <c:pt idx="4" formatCode="0%">
                  <c:v>0.1</c:v>
                </c:pt>
                <c:pt idx="5" formatCode="0%">
                  <c:v>0.1</c:v>
                </c:pt>
                <c:pt idx="6" formatCode="0%">
                  <c:v>0.09</c:v>
                </c:pt>
                <c:pt idx="7" formatCode="0%">
                  <c:v>0.09</c:v>
                </c:pt>
                <c:pt idx="8" formatCode="0%">
                  <c:v>0.08</c:v>
                </c:pt>
              </c:numCache>
            </c:numRef>
          </c:val>
          <c:extLst>
            <c:ext xmlns:c16="http://schemas.microsoft.com/office/drawing/2014/chart" uri="{C3380CC4-5D6E-409C-BE32-E72D297353CC}">
              <c16:uniqueId val="{0000000A-E64A-4F3E-AF81-EA97879DE8BF}"/>
            </c:ext>
          </c:extLst>
        </c:ser>
        <c:dLbls>
          <c:showLegendKey val="0"/>
          <c:showVal val="0"/>
          <c:showCatName val="0"/>
          <c:showSerName val="0"/>
          <c:showPercent val="0"/>
          <c:showBubbleSize val="0"/>
        </c:dLbls>
        <c:gapWidth val="139"/>
        <c:axId val="-65735520"/>
        <c:axId val="-65733200"/>
      </c:barChart>
      <c:catAx>
        <c:axId val="-65735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733200"/>
        <c:crosses val="autoZero"/>
        <c:auto val="1"/>
        <c:lblAlgn val="ctr"/>
        <c:lblOffset val="0"/>
        <c:noMultiLvlLbl val="0"/>
      </c:catAx>
      <c:valAx>
        <c:axId val="-65733200"/>
        <c:scaling>
          <c:orientation val="minMax"/>
          <c:max val="1"/>
        </c:scaling>
        <c:delete val="1"/>
        <c:axPos val="t"/>
        <c:numFmt formatCode="0%" sourceLinked="1"/>
        <c:majorTickMark val="none"/>
        <c:minorTickMark val="none"/>
        <c:tickLblPos val="nextTo"/>
        <c:crossAx val="-6573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Egypt</c:v>
                </c:pt>
                <c:pt idx="4">
                  <c:v>Great Britain</c:v>
                </c:pt>
                <c:pt idx="5">
                  <c:v>Mexico</c:v>
                </c:pt>
                <c:pt idx="6">
                  <c:v>Indonesia</c:v>
                </c:pt>
                <c:pt idx="7">
                  <c:v>Turkey</c:v>
                </c:pt>
                <c:pt idx="8">
                  <c:v>India</c:v>
                </c:pt>
                <c:pt idx="9">
                  <c:v>Nigeria</c:v>
                </c:pt>
                <c:pt idx="10">
                  <c:v>South Africa</c:v>
                </c:pt>
                <c:pt idx="11">
                  <c:v>Kenya</c:v>
                </c:pt>
                <c:pt idx="12">
                  <c:v>Poland</c:v>
                </c:pt>
                <c:pt idx="13">
                  <c:v>Italy</c:v>
                </c:pt>
                <c:pt idx="14">
                  <c:v>Australia</c:v>
                </c:pt>
                <c:pt idx="15">
                  <c:v>Canada</c:v>
                </c:pt>
                <c:pt idx="16">
                  <c:v>Hong Kong (China)</c:v>
                </c:pt>
                <c:pt idx="17">
                  <c:v>Sweden</c:v>
                </c:pt>
                <c:pt idx="18">
                  <c:v>Pakistan</c:v>
                </c:pt>
                <c:pt idx="19">
                  <c:v>South Korea</c:v>
                </c:pt>
                <c:pt idx="20">
                  <c:v>Japan</c:v>
                </c:pt>
                <c:pt idx="21">
                  <c:v>Brazil</c:v>
                </c:pt>
                <c:pt idx="22">
                  <c:v>United States</c:v>
                </c:pt>
                <c:pt idx="23">
                  <c:v>France</c:v>
                </c:pt>
                <c:pt idx="24">
                  <c:v>Germany</c:v>
                </c:pt>
                <c:pt idx="25">
                  <c:v>China</c:v>
                </c:pt>
              </c:strCache>
            </c:strRef>
          </c:cat>
          <c:val>
            <c:numRef>
              <c:f>Sheet1!$B$2:$B$27</c:f>
              <c:numCache>
                <c:formatCode>General</c:formatCode>
                <c:ptCount val="26"/>
                <c:pt idx="0" formatCode="0%">
                  <c:v>0.21</c:v>
                </c:pt>
                <c:pt idx="2" formatCode="0%">
                  <c:v>0.44</c:v>
                </c:pt>
                <c:pt idx="3" formatCode="0%">
                  <c:v>0.35</c:v>
                </c:pt>
                <c:pt idx="4" formatCode="0%">
                  <c:v>0.28000000000000003</c:v>
                </c:pt>
                <c:pt idx="5" formatCode="0%">
                  <c:v>0.25</c:v>
                </c:pt>
                <c:pt idx="6" formatCode="0%">
                  <c:v>0.24</c:v>
                </c:pt>
                <c:pt idx="7" formatCode="0%">
                  <c:v>0.22</c:v>
                </c:pt>
                <c:pt idx="8" formatCode="0%">
                  <c:v>0.22</c:v>
                </c:pt>
                <c:pt idx="9" formatCode="0%">
                  <c:v>0.2</c:v>
                </c:pt>
                <c:pt idx="10" formatCode="0%">
                  <c:v>0.17</c:v>
                </c:pt>
                <c:pt idx="11" formatCode="0%">
                  <c:v>0.16</c:v>
                </c:pt>
                <c:pt idx="12" formatCode="0%">
                  <c:v>0.14000000000000001</c:v>
                </c:pt>
                <c:pt idx="13" formatCode="0%">
                  <c:v>0.13</c:v>
                </c:pt>
                <c:pt idx="14" formatCode="0%">
                  <c:v>0.12</c:v>
                </c:pt>
                <c:pt idx="15" formatCode="0%">
                  <c:v>0.12</c:v>
                </c:pt>
                <c:pt idx="16" formatCode="0%">
                  <c:v>0.12</c:v>
                </c:pt>
                <c:pt idx="17" formatCode="0%">
                  <c:v>0.1</c:v>
                </c:pt>
                <c:pt idx="18" formatCode="0%">
                  <c:v>0.1</c:v>
                </c:pt>
                <c:pt idx="19" formatCode="0%">
                  <c:v>0.08</c:v>
                </c:pt>
                <c:pt idx="20" formatCode="0%">
                  <c:v>7.0000000000000007E-2</c:v>
                </c:pt>
                <c:pt idx="21" formatCode="0%">
                  <c:v>0.06</c:v>
                </c:pt>
                <c:pt idx="22" formatCode="0%">
                  <c:v>0.05</c:v>
                </c:pt>
                <c:pt idx="23" formatCode="0%">
                  <c:v>0.04</c:v>
                </c:pt>
                <c:pt idx="24" formatCode="0%">
                  <c:v>0.04</c:v>
                </c:pt>
                <c:pt idx="25" formatCode="0%">
                  <c:v>0.01</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64702704"/>
        <c:axId val="-82109360"/>
      </c:barChart>
      <c:catAx>
        <c:axId val="-64702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109360"/>
        <c:crosses val="autoZero"/>
        <c:auto val="1"/>
        <c:lblAlgn val="ctr"/>
        <c:lblOffset val="0"/>
        <c:noMultiLvlLbl val="0"/>
      </c:catAx>
      <c:valAx>
        <c:axId val="-82109360"/>
        <c:scaling>
          <c:orientation val="minMax"/>
          <c:max val="1"/>
        </c:scaling>
        <c:delete val="1"/>
        <c:axPos val="t"/>
        <c:numFmt formatCode="0%" sourceLinked="1"/>
        <c:majorTickMark val="none"/>
        <c:minorTickMark val="none"/>
        <c:tickLblPos val="nextTo"/>
        <c:crossAx val="-647027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E64A-4F3E-AF81-EA97879DE8B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E64A-4F3E-AF81-EA97879DE8B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E64A-4F3E-AF81-EA97879DE8B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E64A-4F3E-AF81-EA97879DE8BF}"/>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E64A-4F3E-AF81-EA97879DE8B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APAC</c:v>
                </c:pt>
                <c:pt idx="5">
                  <c:v>Europe</c:v>
                </c:pt>
                <c:pt idx="6">
                  <c:v>G-8 Countries</c:v>
                </c:pt>
                <c:pt idx="7">
                  <c:v>North America</c:v>
                </c:pt>
                <c:pt idx="8">
                  <c:v>BIC</c:v>
                </c:pt>
              </c:strCache>
            </c:strRef>
          </c:cat>
          <c:val>
            <c:numRef>
              <c:f>Sheet1!$B$2:$B$10</c:f>
              <c:numCache>
                <c:formatCode>General</c:formatCode>
                <c:ptCount val="9"/>
                <c:pt idx="0" formatCode="0%">
                  <c:v>0.21</c:v>
                </c:pt>
                <c:pt idx="2" formatCode="0%">
                  <c:v>0.18</c:v>
                </c:pt>
                <c:pt idx="3" formatCode="0%">
                  <c:v>0.19</c:v>
                </c:pt>
                <c:pt idx="4" formatCode="0%">
                  <c:v>0.12</c:v>
                </c:pt>
                <c:pt idx="5" formatCode="0%">
                  <c:v>0.11</c:v>
                </c:pt>
                <c:pt idx="6" formatCode="0%">
                  <c:v>0.1</c:v>
                </c:pt>
                <c:pt idx="7" formatCode="0%">
                  <c:v>0.1</c:v>
                </c:pt>
                <c:pt idx="8" formatCode="0%">
                  <c:v>0.08</c:v>
                </c:pt>
              </c:numCache>
            </c:numRef>
          </c:val>
          <c:extLst>
            <c:ext xmlns:c16="http://schemas.microsoft.com/office/drawing/2014/chart" uri="{C3380CC4-5D6E-409C-BE32-E72D297353CC}">
              <c16:uniqueId val="{0000000A-E64A-4F3E-AF81-EA97879DE8BF}"/>
            </c:ext>
          </c:extLst>
        </c:ser>
        <c:dLbls>
          <c:showLegendKey val="0"/>
          <c:showVal val="0"/>
          <c:showCatName val="0"/>
          <c:showSerName val="0"/>
          <c:showPercent val="0"/>
          <c:showBubbleSize val="0"/>
        </c:dLbls>
        <c:gapWidth val="139"/>
        <c:axId val="-65627232"/>
        <c:axId val="-65624912"/>
      </c:barChart>
      <c:catAx>
        <c:axId val="-65627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24912"/>
        <c:crosses val="autoZero"/>
        <c:auto val="1"/>
        <c:lblAlgn val="ctr"/>
        <c:lblOffset val="0"/>
        <c:noMultiLvlLbl val="0"/>
      </c:catAx>
      <c:valAx>
        <c:axId val="-65624912"/>
        <c:scaling>
          <c:orientation val="minMax"/>
          <c:max val="1"/>
        </c:scaling>
        <c:delete val="1"/>
        <c:axPos val="t"/>
        <c:numFmt formatCode="0%" sourceLinked="1"/>
        <c:majorTickMark val="none"/>
        <c:minorTickMark val="none"/>
        <c:tickLblPos val="nextTo"/>
        <c:crossAx val="-65627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Nigeria</c:v>
                </c:pt>
                <c:pt idx="4">
                  <c:v>Kenya</c:v>
                </c:pt>
                <c:pt idx="5">
                  <c:v>Pakistan</c:v>
                </c:pt>
                <c:pt idx="6">
                  <c:v>Italy</c:v>
                </c:pt>
                <c:pt idx="7">
                  <c:v>South Korea</c:v>
                </c:pt>
                <c:pt idx="8">
                  <c:v>United States</c:v>
                </c:pt>
                <c:pt idx="9">
                  <c:v>Australia</c:v>
                </c:pt>
                <c:pt idx="10">
                  <c:v>Canada</c:v>
                </c:pt>
                <c:pt idx="11">
                  <c:v>Indonesia</c:v>
                </c:pt>
                <c:pt idx="12">
                  <c:v>Turkey</c:v>
                </c:pt>
                <c:pt idx="13">
                  <c:v>India</c:v>
                </c:pt>
                <c:pt idx="14">
                  <c:v>Hong Kong (China)</c:v>
                </c:pt>
                <c:pt idx="15">
                  <c:v>South Africa</c:v>
                </c:pt>
                <c:pt idx="16">
                  <c:v>China</c:v>
                </c:pt>
                <c:pt idx="17">
                  <c:v>Egypt</c:v>
                </c:pt>
                <c:pt idx="18">
                  <c:v>Brazil</c:v>
                </c:pt>
                <c:pt idx="19">
                  <c:v>Sweden</c:v>
                </c:pt>
                <c:pt idx="20">
                  <c:v>Japan</c:v>
                </c:pt>
                <c:pt idx="21">
                  <c:v>Mexico</c:v>
                </c:pt>
                <c:pt idx="22">
                  <c:v>Poland</c:v>
                </c:pt>
                <c:pt idx="23">
                  <c:v>Great Britain</c:v>
                </c:pt>
                <c:pt idx="24">
                  <c:v>France</c:v>
                </c:pt>
                <c:pt idx="25">
                  <c:v>Germany</c:v>
                </c:pt>
              </c:strCache>
            </c:strRef>
          </c:cat>
          <c:val>
            <c:numRef>
              <c:f>Sheet1!$B$2:$B$27</c:f>
              <c:numCache>
                <c:formatCode>General</c:formatCode>
                <c:ptCount val="26"/>
                <c:pt idx="0" formatCode="0%">
                  <c:v>0.19</c:v>
                </c:pt>
                <c:pt idx="2" formatCode="0%">
                  <c:v>0.35</c:v>
                </c:pt>
                <c:pt idx="3" formatCode="0%">
                  <c:v>0.33</c:v>
                </c:pt>
                <c:pt idx="4" formatCode="0%">
                  <c:v>0.31</c:v>
                </c:pt>
                <c:pt idx="5" formatCode="0%">
                  <c:v>0.25</c:v>
                </c:pt>
                <c:pt idx="6" formatCode="0%">
                  <c:v>0.16</c:v>
                </c:pt>
                <c:pt idx="7" formatCode="0%">
                  <c:v>0.13</c:v>
                </c:pt>
                <c:pt idx="8" formatCode="0%">
                  <c:v>0.13</c:v>
                </c:pt>
                <c:pt idx="9" formatCode="0%">
                  <c:v>0.12</c:v>
                </c:pt>
                <c:pt idx="10" formatCode="0%">
                  <c:v>0.11</c:v>
                </c:pt>
                <c:pt idx="11" formatCode="0%">
                  <c:v>0.11</c:v>
                </c:pt>
                <c:pt idx="12" formatCode="0%">
                  <c:v>0.1</c:v>
                </c:pt>
                <c:pt idx="13" formatCode="0%">
                  <c:v>0.1</c:v>
                </c:pt>
                <c:pt idx="14" formatCode="0%">
                  <c:v>0.1</c:v>
                </c:pt>
                <c:pt idx="15" formatCode="0%">
                  <c:v>0.09</c:v>
                </c:pt>
                <c:pt idx="16" formatCode="0%">
                  <c:v>0.09</c:v>
                </c:pt>
                <c:pt idx="17" formatCode="0%">
                  <c:v>0.09</c:v>
                </c:pt>
                <c:pt idx="18" formatCode="0%">
                  <c:v>0.08</c:v>
                </c:pt>
                <c:pt idx="19" formatCode="0%">
                  <c:v>7.0000000000000007E-2</c:v>
                </c:pt>
                <c:pt idx="20" formatCode="0%">
                  <c:v>0.06</c:v>
                </c:pt>
                <c:pt idx="21" formatCode="0%">
                  <c:v>0.05</c:v>
                </c:pt>
                <c:pt idx="22" formatCode="0%">
                  <c:v>0.05</c:v>
                </c:pt>
                <c:pt idx="23" formatCode="0%">
                  <c:v>0.05</c:v>
                </c:pt>
                <c:pt idx="24" formatCode="0%">
                  <c:v>0.04</c:v>
                </c:pt>
                <c:pt idx="25" formatCode="0%">
                  <c:v>0.02</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80167136"/>
        <c:axId val="-80566624"/>
      </c:barChart>
      <c:catAx>
        <c:axId val="-8016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566624"/>
        <c:crosses val="autoZero"/>
        <c:auto val="1"/>
        <c:lblAlgn val="ctr"/>
        <c:lblOffset val="0"/>
        <c:noMultiLvlLbl val="0"/>
      </c:catAx>
      <c:valAx>
        <c:axId val="-80566624"/>
        <c:scaling>
          <c:orientation val="minMax"/>
          <c:max val="1"/>
        </c:scaling>
        <c:delete val="1"/>
        <c:axPos val="t"/>
        <c:numFmt formatCode="0%" sourceLinked="1"/>
        <c:majorTickMark val="none"/>
        <c:minorTickMark val="none"/>
        <c:tickLblPos val="nextTo"/>
        <c:crossAx val="-8016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E64A-4F3E-AF81-EA97879DE8B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E64A-4F3E-AF81-EA97879DE8B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E64A-4F3E-AF81-EA97879DE8B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E64A-4F3E-AF81-EA97879DE8BF}"/>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E64A-4F3E-AF81-EA97879DE8B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North America</c:v>
                </c:pt>
                <c:pt idx="4">
                  <c:v>APAC</c:v>
                </c:pt>
                <c:pt idx="5">
                  <c:v>G-8 Countries</c:v>
                </c:pt>
                <c:pt idx="6">
                  <c:v>BIC</c:v>
                </c:pt>
                <c:pt idx="7">
                  <c:v>Europe</c:v>
                </c:pt>
                <c:pt idx="8">
                  <c:v>LATAM</c:v>
                </c:pt>
              </c:strCache>
            </c:strRef>
          </c:cat>
          <c:val>
            <c:numRef>
              <c:f>Sheet1!$B$2:$B$10</c:f>
              <c:numCache>
                <c:formatCode>General</c:formatCode>
                <c:ptCount val="9"/>
                <c:pt idx="0" formatCode="0%">
                  <c:v>0.19</c:v>
                </c:pt>
                <c:pt idx="2" formatCode="0%">
                  <c:v>0.16</c:v>
                </c:pt>
                <c:pt idx="3" formatCode="0%">
                  <c:v>0.11</c:v>
                </c:pt>
                <c:pt idx="4" formatCode="0%">
                  <c:v>0.1</c:v>
                </c:pt>
                <c:pt idx="5" formatCode="0%">
                  <c:v>0.09</c:v>
                </c:pt>
                <c:pt idx="6" formatCode="0%">
                  <c:v>0.08</c:v>
                </c:pt>
                <c:pt idx="7" formatCode="0%">
                  <c:v>7.0000000000000007E-2</c:v>
                </c:pt>
                <c:pt idx="8" formatCode="0%">
                  <c:v>0.06</c:v>
                </c:pt>
              </c:numCache>
            </c:numRef>
          </c:val>
          <c:extLst>
            <c:ext xmlns:c16="http://schemas.microsoft.com/office/drawing/2014/chart" uri="{C3380CC4-5D6E-409C-BE32-E72D297353CC}">
              <c16:uniqueId val="{0000000A-E64A-4F3E-AF81-EA97879DE8BF}"/>
            </c:ext>
          </c:extLst>
        </c:ser>
        <c:dLbls>
          <c:showLegendKey val="0"/>
          <c:showVal val="0"/>
          <c:showCatName val="0"/>
          <c:showSerName val="0"/>
          <c:showPercent val="0"/>
          <c:showBubbleSize val="0"/>
        </c:dLbls>
        <c:gapWidth val="139"/>
        <c:axId val="-81832528"/>
        <c:axId val="-81830208"/>
      </c:barChart>
      <c:catAx>
        <c:axId val="-81832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830208"/>
        <c:crosses val="autoZero"/>
        <c:auto val="1"/>
        <c:lblAlgn val="ctr"/>
        <c:lblOffset val="0"/>
        <c:noMultiLvlLbl val="0"/>
      </c:catAx>
      <c:valAx>
        <c:axId val="-81830208"/>
        <c:scaling>
          <c:orientation val="minMax"/>
          <c:max val="1"/>
        </c:scaling>
        <c:delete val="1"/>
        <c:axPos val="t"/>
        <c:numFmt formatCode="0%" sourceLinked="1"/>
        <c:majorTickMark val="none"/>
        <c:minorTickMark val="none"/>
        <c:tickLblPos val="nextTo"/>
        <c:crossAx val="-8183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United States</c:v>
                </c:pt>
                <c:pt idx="4">
                  <c:v>Mexico</c:v>
                </c:pt>
                <c:pt idx="5">
                  <c:v>Indonesia</c:v>
                </c:pt>
                <c:pt idx="6">
                  <c:v>Turkey</c:v>
                </c:pt>
                <c:pt idx="7">
                  <c:v>Brazil</c:v>
                </c:pt>
                <c:pt idx="8">
                  <c:v>Pakistan</c:v>
                </c:pt>
                <c:pt idx="9">
                  <c:v>France</c:v>
                </c:pt>
                <c:pt idx="10">
                  <c:v>Sweden</c:v>
                </c:pt>
                <c:pt idx="11">
                  <c:v>Canada</c:v>
                </c:pt>
                <c:pt idx="12">
                  <c:v>Germany</c:v>
                </c:pt>
                <c:pt idx="13">
                  <c:v>Australia</c:v>
                </c:pt>
                <c:pt idx="14">
                  <c:v>Italy</c:v>
                </c:pt>
                <c:pt idx="15">
                  <c:v>Poland</c:v>
                </c:pt>
                <c:pt idx="16">
                  <c:v>South Africa</c:v>
                </c:pt>
                <c:pt idx="17">
                  <c:v>Japan</c:v>
                </c:pt>
                <c:pt idx="18">
                  <c:v>Great Britain</c:v>
                </c:pt>
                <c:pt idx="19">
                  <c:v>Kenya</c:v>
                </c:pt>
                <c:pt idx="20">
                  <c:v>Tunisia</c:v>
                </c:pt>
                <c:pt idx="21">
                  <c:v>Hong Kong (China)</c:v>
                </c:pt>
                <c:pt idx="22">
                  <c:v>India</c:v>
                </c:pt>
                <c:pt idx="23">
                  <c:v>Egypt</c:v>
                </c:pt>
                <c:pt idx="24">
                  <c:v>South Korea</c:v>
                </c:pt>
                <c:pt idx="25">
                  <c:v>China</c:v>
                </c:pt>
              </c:strCache>
            </c:strRef>
          </c:cat>
          <c:val>
            <c:numRef>
              <c:f>Sheet1!$B$2:$B$27</c:f>
              <c:numCache>
                <c:formatCode>General</c:formatCode>
                <c:ptCount val="26"/>
                <c:pt idx="0" formatCode="0%">
                  <c:v>0.26</c:v>
                </c:pt>
                <c:pt idx="2" formatCode="0%">
                  <c:v>0.3</c:v>
                </c:pt>
                <c:pt idx="3" formatCode="0%">
                  <c:v>0.37</c:v>
                </c:pt>
                <c:pt idx="4" formatCode="0%">
                  <c:v>0.37</c:v>
                </c:pt>
                <c:pt idx="5" formatCode="0%">
                  <c:v>0.36</c:v>
                </c:pt>
                <c:pt idx="6" formatCode="0%">
                  <c:v>0.38</c:v>
                </c:pt>
                <c:pt idx="7" formatCode="0%">
                  <c:v>0.35</c:v>
                </c:pt>
                <c:pt idx="8" formatCode="0%">
                  <c:v>0.26</c:v>
                </c:pt>
                <c:pt idx="9" formatCode="0%">
                  <c:v>0.24</c:v>
                </c:pt>
                <c:pt idx="10" formatCode="0%">
                  <c:v>0.28000000000000003</c:v>
                </c:pt>
                <c:pt idx="11" formatCode="0%">
                  <c:v>0.28999999999999998</c:v>
                </c:pt>
                <c:pt idx="12" formatCode="0%">
                  <c:v>0.31</c:v>
                </c:pt>
                <c:pt idx="13" formatCode="0%">
                  <c:v>0.25</c:v>
                </c:pt>
                <c:pt idx="14" formatCode="0%">
                  <c:v>0.19</c:v>
                </c:pt>
                <c:pt idx="15" formatCode="0%">
                  <c:v>0.2</c:v>
                </c:pt>
                <c:pt idx="16" formatCode="0%">
                  <c:v>0.28000000000000003</c:v>
                </c:pt>
                <c:pt idx="17" formatCode="0%">
                  <c:v>0.22</c:v>
                </c:pt>
                <c:pt idx="18" formatCode="0%">
                  <c:v>0.17</c:v>
                </c:pt>
                <c:pt idx="19" formatCode="0%">
                  <c:v>0.28000000000000003</c:v>
                </c:pt>
                <c:pt idx="20" formatCode="0%">
                  <c:v>0.32</c:v>
                </c:pt>
                <c:pt idx="21" formatCode="0%">
                  <c:v>0.2</c:v>
                </c:pt>
                <c:pt idx="22" formatCode="0%">
                  <c:v>0.19</c:v>
                </c:pt>
                <c:pt idx="23" formatCode="0%">
                  <c:v>0.16</c:v>
                </c:pt>
                <c:pt idx="24" formatCode="0%">
                  <c:v>0.12</c:v>
                </c:pt>
                <c:pt idx="25" formatCode="0%">
                  <c:v>0.14000000000000001</c:v>
                </c:pt>
              </c:numCache>
            </c:numRef>
          </c:val>
          <c:extLst>
            <c:ext xmlns:c16="http://schemas.microsoft.com/office/drawing/2014/chart" uri="{C3380CC4-5D6E-409C-BE32-E72D297353CC}">
              <c16:uniqueId val="{00000000-FC74-4068-90E4-C73E38414B86}"/>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United States</c:v>
                </c:pt>
                <c:pt idx="4">
                  <c:v>Mexico</c:v>
                </c:pt>
                <c:pt idx="5">
                  <c:v>Indonesia</c:v>
                </c:pt>
                <c:pt idx="6">
                  <c:v>Turkey</c:v>
                </c:pt>
                <c:pt idx="7">
                  <c:v>Brazil</c:v>
                </c:pt>
                <c:pt idx="8">
                  <c:v>Pakistan</c:v>
                </c:pt>
                <c:pt idx="9">
                  <c:v>France</c:v>
                </c:pt>
                <c:pt idx="10">
                  <c:v>Sweden</c:v>
                </c:pt>
                <c:pt idx="11">
                  <c:v>Canada</c:v>
                </c:pt>
                <c:pt idx="12">
                  <c:v>Germany</c:v>
                </c:pt>
                <c:pt idx="13">
                  <c:v>Australia</c:v>
                </c:pt>
                <c:pt idx="14">
                  <c:v>Italy</c:v>
                </c:pt>
                <c:pt idx="15">
                  <c:v>Poland</c:v>
                </c:pt>
                <c:pt idx="16">
                  <c:v>South Africa</c:v>
                </c:pt>
                <c:pt idx="17">
                  <c:v>Japan</c:v>
                </c:pt>
                <c:pt idx="18">
                  <c:v>Great Britain</c:v>
                </c:pt>
                <c:pt idx="19">
                  <c:v>Kenya</c:v>
                </c:pt>
                <c:pt idx="20">
                  <c:v>Tunisia</c:v>
                </c:pt>
                <c:pt idx="21">
                  <c:v>Hong Kong (China)</c:v>
                </c:pt>
                <c:pt idx="22">
                  <c:v>India</c:v>
                </c:pt>
                <c:pt idx="23">
                  <c:v>Egypt</c:v>
                </c:pt>
                <c:pt idx="24">
                  <c:v>South Korea</c:v>
                </c:pt>
                <c:pt idx="25">
                  <c:v>China</c:v>
                </c:pt>
              </c:strCache>
            </c:strRef>
          </c:cat>
          <c:val>
            <c:numRef>
              <c:f>Sheet1!$C$2:$C$27</c:f>
              <c:numCache>
                <c:formatCode>General</c:formatCode>
                <c:ptCount val="26"/>
                <c:pt idx="0" formatCode="0%">
                  <c:v>0.35</c:v>
                </c:pt>
                <c:pt idx="2" formatCode="0%">
                  <c:v>0.45</c:v>
                </c:pt>
                <c:pt idx="3" formatCode="0%">
                  <c:v>0.4</c:v>
                </c:pt>
                <c:pt idx="4" formatCode="0%">
                  <c:v>0.39</c:v>
                </c:pt>
                <c:pt idx="5" formatCode="0%">
                  <c:v>0.34</c:v>
                </c:pt>
                <c:pt idx="6" formatCode="0%">
                  <c:v>0.32</c:v>
                </c:pt>
                <c:pt idx="7" formatCode="0%">
                  <c:v>0.3</c:v>
                </c:pt>
                <c:pt idx="8" formatCode="0%">
                  <c:v>0.39</c:v>
                </c:pt>
                <c:pt idx="9" formatCode="0%">
                  <c:v>0.39</c:v>
                </c:pt>
                <c:pt idx="10" formatCode="0%">
                  <c:v>0.35</c:v>
                </c:pt>
                <c:pt idx="11" formatCode="0%">
                  <c:v>0.32</c:v>
                </c:pt>
                <c:pt idx="12" formatCode="0%">
                  <c:v>0.3</c:v>
                </c:pt>
                <c:pt idx="13" formatCode="0%">
                  <c:v>0.35</c:v>
                </c:pt>
                <c:pt idx="14" formatCode="0%">
                  <c:v>0.41</c:v>
                </c:pt>
                <c:pt idx="15" formatCode="0%">
                  <c:v>0.4</c:v>
                </c:pt>
                <c:pt idx="16" formatCode="0%">
                  <c:v>0.32</c:v>
                </c:pt>
                <c:pt idx="17" formatCode="0%">
                  <c:v>0.37</c:v>
                </c:pt>
                <c:pt idx="18" formatCode="0%">
                  <c:v>0.4</c:v>
                </c:pt>
                <c:pt idx="19" formatCode="0%">
                  <c:v>0.28000000000000003</c:v>
                </c:pt>
                <c:pt idx="20" formatCode="0%">
                  <c:v>0.24</c:v>
                </c:pt>
                <c:pt idx="21" formatCode="0%">
                  <c:v>0.35</c:v>
                </c:pt>
                <c:pt idx="22" formatCode="0%">
                  <c:v>0.36</c:v>
                </c:pt>
                <c:pt idx="23" formatCode="0%">
                  <c:v>0.33</c:v>
                </c:pt>
                <c:pt idx="24" formatCode="0%">
                  <c:v>0.32</c:v>
                </c:pt>
                <c:pt idx="25" formatCode="0%">
                  <c:v>0.19</c:v>
                </c:pt>
              </c:numCache>
            </c:numRef>
          </c:val>
          <c:extLst>
            <c:ext xmlns:c16="http://schemas.microsoft.com/office/drawing/2014/chart" uri="{C3380CC4-5D6E-409C-BE32-E72D297353CC}">
              <c16:uniqueId val="{00000001-FC74-4068-90E4-C73E38414B86}"/>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United States</c:v>
                </c:pt>
                <c:pt idx="4">
                  <c:v>Mexico</c:v>
                </c:pt>
                <c:pt idx="5">
                  <c:v>Indonesia</c:v>
                </c:pt>
                <c:pt idx="6">
                  <c:v>Turkey</c:v>
                </c:pt>
                <c:pt idx="7">
                  <c:v>Brazil</c:v>
                </c:pt>
                <c:pt idx="8">
                  <c:v>Pakistan</c:v>
                </c:pt>
                <c:pt idx="9">
                  <c:v>France</c:v>
                </c:pt>
                <c:pt idx="10">
                  <c:v>Sweden</c:v>
                </c:pt>
                <c:pt idx="11">
                  <c:v>Canada</c:v>
                </c:pt>
                <c:pt idx="12">
                  <c:v>Germany</c:v>
                </c:pt>
                <c:pt idx="13">
                  <c:v>Australia</c:v>
                </c:pt>
                <c:pt idx="14">
                  <c:v>Italy</c:v>
                </c:pt>
                <c:pt idx="15">
                  <c:v>Poland</c:v>
                </c:pt>
                <c:pt idx="16">
                  <c:v>South Africa</c:v>
                </c:pt>
                <c:pt idx="17">
                  <c:v>Japan</c:v>
                </c:pt>
                <c:pt idx="18">
                  <c:v>Great Britain</c:v>
                </c:pt>
                <c:pt idx="19">
                  <c:v>Kenya</c:v>
                </c:pt>
                <c:pt idx="20">
                  <c:v>Tunisia</c:v>
                </c:pt>
                <c:pt idx="21">
                  <c:v>Hong Kong (China)</c:v>
                </c:pt>
                <c:pt idx="22">
                  <c:v>India</c:v>
                </c:pt>
                <c:pt idx="23">
                  <c:v>Egypt</c:v>
                </c:pt>
                <c:pt idx="24">
                  <c:v>South Korea</c:v>
                </c:pt>
                <c:pt idx="25">
                  <c:v>China</c:v>
                </c:pt>
              </c:strCache>
            </c:strRef>
          </c:cat>
          <c:val>
            <c:numRef>
              <c:f>Sheet1!$D$2:$D$27</c:f>
              <c:numCache>
                <c:formatCode>General</c:formatCode>
                <c:ptCount val="26"/>
                <c:pt idx="0" formatCode="0%">
                  <c:v>0.61</c:v>
                </c:pt>
                <c:pt idx="2" formatCode="0%">
                  <c:v>0.8</c:v>
                </c:pt>
                <c:pt idx="3" formatCode="0%">
                  <c:v>0.77</c:v>
                </c:pt>
                <c:pt idx="4" formatCode="0%">
                  <c:v>0.76</c:v>
                </c:pt>
                <c:pt idx="5" formatCode="0%">
                  <c:v>0.7</c:v>
                </c:pt>
                <c:pt idx="6" formatCode="0%">
                  <c:v>0.7</c:v>
                </c:pt>
                <c:pt idx="7" formatCode="0%">
                  <c:v>0.65</c:v>
                </c:pt>
                <c:pt idx="8" formatCode="0%">
                  <c:v>0.65</c:v>
                </c:pt>
                <c:pt idx="9" formatCode="0%">
                  <c:v>0.63</c:v>
                </c:pt>
                <c:pt idx="10" formatCode="0%">
                  <c:v>0.63</c:v>
                </c:pt>
                <c:pt idx="11" formatCode="0%">
                  <c:v>0.61</c:v>
                </c:pt>
                <c:pt idx="12" formatCode="0%">
                  <c:v>0.61</c:v>
                </c:pt>
                <c:pt idx="13" formatCode="0%">
                  <c:v>0.6</c:v>
                </c:pt>
                <c:pt idx="14" formatCode="0%">
                  <c:v>0.6</c:v>
                </c:pt>
                <c:pt idx="15" formatCode="0%">
                  <c:v>0.6</c:v>
                </c:pt>
                <c:pt idx="16" formatCode="0%">
                  <c:v>0.6</c:v>
                </c:pt>
                <c:pt idx="17" formatCode="0%">
                  <c:v>0.59</c:v>
                </c:pt>
                <c:pt idx="18" formatCode="0%">
                  <c:v>0.56999999999999995</c:v>
                </c:pt>
                <c:pt idx="19" formatCode="0%">
                  <c:v>0.56000000000000005</c:v>
                </c:pt>
                <c:pt idx="20" formatCode="0%">
                  <c:v>0.56000000000000005</c:v>
                </c:pt>
                <c:pt idx="21" formatCode="0%">
                  <c:v>0.55000000000000004</c:v>
                </c:pt>
                <c:pt idx="22" formatCode="0%">
                  <c:v>0.55000000000000004</c:v>
                </c:pt>
                <c:pt idx="23" formatCode="0%">
                  <c:v>0.49</c:v>
                </c:pt>
                <c:pt idx="24" formatCode="0%">
                  <c:v>0.44</c:v>
                </c:pt>
                <c:pt idx="25" formatCode="0%">
                  <c:v>0.33</c:v>
                </c:pt>
              </c:numCache>
            </c:numRef>
          </c:val>
          <c:extLst>
            <c:ext xmlns:c16="http://schemas.microsoft.com/office/drawing/2014/chart" uri="{C3380CC4-5D6E-409C-BE32-E72D297353CC}">
              <c16:uniqueId val="{00000002-FC74-4068-90E4-C73E38414B86}"/>
            </c:ext>
          </c:extLst>
        </c:ser>
        <c:dLbls>
          <c:showLegendKey val="0"/>
          <c:showVal val="0"/>
          <c:showCatName val="0"/>
          <c:showSerName val="0"/>
          <c:showPercent val="0"/>
          <c:showBubbleSize val="0"/>
        </c:dLbls>
        <c:gapWidth val="40"/>
        <c:overlap val="100"/>
        <c:axId val="-87625664"/>
        <c:axId val="-87228576"/>
      </c:barChart>
      <c:catAx>
        <c:axId val="-8762566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228576"/>
        <c:crosses val="autoZero"/>
        <c:auto val="1"/>
        <c:lblAlgn val="ctr"/>
        <c:lblOffset val="0"/>
        <c:noMultiLvlLbl val="0"/>
      </c:catAx>
      <c:valAx>
        <c:axId val="-87228576"/>
        <c:scaling>
          <c:orientation val="minMax"/>
          <c:max val="1"/>
        </c:scaling>
        <c:delete val="1"/>
        <c:axPos val="t"/>
        <c:numFmt formatCode="0%" sourceLinked="1"/>
        <c:majorTickMark val="none"/>
        <c:minorTickMark val="none"/>
        <c:tickLblPos val="nextTo"/>
        <c:crossAx val="-87625664"/>
        <c:crosses val="autoZero"/>
        <c:crossBetween val="between"/>
      </c:valAx>
      <c:spPr>
        <a:noFill/>
        <a:ln>
          <a:noFill/>
        </a:ln>
        <a:effectLst/>
      </c:spPr>
    </c:plotArea>
    <c:legend>
      <c:legendPos val="b"/>
      <c:layout>
        <c:manualLayout>
          <c:xMode val="edge"/>
          <c:yMode val="edge"/>
          <c:x val="0.12958679644211099"/>
          <c:y val="0.93770259649747201"/>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South Korea</c:v>
                </c:pt>
                <c:pt idx="4">
                  <c:v>Indonesia</c:v>
                </c:pt>
                <c:pt idx="5">
                  <c:v>Poland</c:v>
                </c:pt>
                <c:pt idx="6">
                  <c:v>India</c:v>
                </c:pt>
                <c:pt idx="7">
                  <c:v>Australia</c:v>
                </c:pt>
                <c:pt idx="8">
                  <c:v>Japan</c:v>
                </c:pt>
                <c:pt idx="9">
                  <c:v>Egypt</c:v>
                </c:pt>
                <c:pt idx="10">
                  <c:v>Sweden</c:v>
                </c:pt>
                <c:pt idx="11">
                  <c:v>Turkey</c:v>
                </c:pt>
                <c:pt idx="12">
                  <c:v>Hong Kong (China)</c:v>
                </c:pt>
                <c:pt idx="13">
                  <c:v>Nigeria</c:v>
                </c:pt>
                <c:pt idx="14">
                  <c:v>United States</c:v>
                </c:pt>
                <c:pt idx="15">
                  <c:v>Germany</c:v>
                </c:pt>
                <c:pt idx="16">
                  <c:v>Mexico</c:v>
                </c:pt>
                <c:pt idx="17">
                  <c:v>South Africa</c:v>
                </c:pt>
                <c:pt idx="18">
                  <c:v>Pakistan</c:v>
                </c:pt>
                <c:pt idx="19">
                  <c:v>Brazil</c:v>
                </c:pt>
                <c:pt idx="20">
                  <c:v>Canada</c:v>
                </c:pt>
                <c:pt idx="21">
                  <c:v>Kenya</c:v>
                </c:pt>
                <c:pt idx="22">
                  <c:v>China</c:v>
                </c:pt>
                <c:pt idx="23">
                  <c:v>France</c:v>
                </c:pt>
                <c:pt idx="24">
                  <c:v>Italy</c:v>
                </c:pt>
                <c:pt idx="25">
                  <c:v>Great Britain</c:v>
                </c:pt>
              </c:strCache>
            </c:strRef>
          </c:cat>
          <c:val>
            <c:numRef>
              <c:f>Sheet1!$B$2:$B$27</c:f>
              <c:numCache>
                <c:formatCode>General</c:formatCode>
                <c:ptCount val="26"/>
                <c:pt idx="0" formatCode="0%">
                  <c:v>0.17</c:v>
                </c:pt>
                <c:pt idx="2" formatCode="0%">
                  <c:v>0.39</c:v>
                </c:pt>
                <c:pt idx="3" formatCode="0%">
                  <c:v>0.24</c:v>
                </c:pt>
                <c:pt idx="4" formatCode="0%">
                  <c:v>0.21</c:v>
                </c:pt>
                <c:pt idx="5" formatCode="0%">
                  <c:v>0.17</c:v>
                </c:pt>
                <c:pt idx="6" formatCode="0%">
                  <c:v>0.17</c:v>
                </c:pt>
                <c:pt idx="7" formatCode="0%">
                  <c:v>0.16</c:v>
                </c:pt>
                <c:pt idx="8" formatCode="0%">
                  <c:v>0.16</c:v>
                </c:pt>
                <c:pt idx="9" formatCode="0%">
                  <c:v>0.16</c:v>
                </c:pt>
                <c:pt idx="10" formatCode="0%">
                  <c:v>0.15</c:v>
                </c:pt>
                <c:pt idx="11" formatCode="0%">
                  <c:v>0.15</c:v>
                </c:pt>
                <c:pt idx="12" formatCode="0%">
                  <c:v>0.15</c:v>
                </c:pt>
                <c:pt idx="13" formatCode="0%">
                  <c:v>0.15</c:v>
                </c:pt>
                <c:pt idx="14" formatCode="0%">
                  <c:v>0.14000000000000001</c:v>
                </c:pt>
                <c:pt idx="15" formatCode="0%">
                  <c:v>0.13</c:v>
                </c:pt>
                <c:pt idx="16" formatCode="0%">
                  <c:v>0.12</c:v>
                </c:pt>
                <c:pt idx="17" formatCode="0%">
                  <c:v>0.12</c:v>
                </c:pt>
                <c:pt idx="18" formatCode="0%">
                  <c:v>0.12</c:v>
                </c:pt>
                <c:pt idx="19" formatCode="0%">
                  <c:v>0.11</c:v>
                </c:pt>
                <c:pt idx="20" formatCode="0%">
                  <c:v>0.11</c:v>
                </c:pt>
                <c:pt idx="21" formatCode="0%">
                  <c:v>0.11</c:v>
                </c:pt>
                <c:pt idx="22" formatCode="0%">
                  <c:v>0.1</c:v>
                </c:pt>
                <c:pt idx="23" formatCode="0%">
                  <c:v>0.08</c:v>
                </c:pt>
                <c:pt idx="24" formatCode="0%">
                  <c:v>0.08</c:v>
                </c:pt>
                <c:pt idx="25" formatCode="0%">
                  <c:v>7.0000000000000007E-2</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80261520"/>
        <c:axId val="-80259200"/>
      </c:barChart>
      <c:catAx>
        <c:axId val="-80261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259200"/>
        <c:crosses val="autoZero"/>
        <c:auto val="1"/>
        <c:lblAlgn val="ctr"/>
        <c:lblOffset val="0"/>
        <c:noMultiLvlLbl val="0"/>
      </c:catAx>
      <c:valAx>
        <c:axId val="-80259200"/>
        <c:scaling>
          <c:orientation val="minMax"/>
          <c:max val="1"/>
        </c:scaling>
        <c:delete val="1"/>
        <c:axPos val="t"/>
        <c:numFmt formatCode="0%" sourceLinked="1"/>
        <c:majorTickMark val="none"/>
        <c:minorTickMark val="none"/>
        <c:tickLblPos val="nextTo"/>
        <c:crossAx val="-80261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E64A-4F3E-AF81-EA97879DE8B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E64A-4F3E-AF81-EA97879DE8B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E64A-4F3E-AF81-EA97879DE8B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E64A-4F3E-AF81-EA97879DE8BF}"/>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E64A-4F3E-AF81-EA97879DE8B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Middle East/Africa</c:v>
                </c:pt>
                <c:pt idx="4">
                  <c:v>North America</c:v>
                </c:pt>
                <c:pt idx="5">
                  <c:v>LATAM</c:v>
                </c:pt>
                <c:pt idx="6">
                  <c:v>BIC</c:v>
                </c:pt>
                <c:pt idx="7">
                  <c:v>Europe</c:v>
                </c:pt>
                <c:pt idx="8">
                  <c:v>G-8 Countries</c:v>
                </c:pt>
              </c:strCache>
            </c:strRef>
          </c:cat>
          <c:val>
            <c:numRef>
              <c:f>Sheet1!$B$2:$B$10</c:f>
              <c:numCache>
                <c:formatCode>General</c:formatCode>
                <c:ptCount val="9"/>
                <c:pt idx="0" formatCode="0%">
                  <c:v>0.17</c:v>
                </c:pt>
                <c:pt idx="2" formatCode="0%">
                  <c:v>0.17</c:v>
                </c:pt>
                <c:pt idx="3" formatCode="0%">
                  <c:v>0.13</c:v>
                </c:pt>
                <c:pt idx="4" formatCode="0%">
                  <c:v>0.12</c:v>
                </c:pt>
                <c:pt idx="5" formatCode="0%">
                  <c:v>0.12</c:v>
                </c:pt>
                <c:pt idx="6" formatCode="0%">
                  <c:v>0.12</c:v>
                </c:pt>
                <c:pt idx="7" formatCode="0%">
                  <c:v>0.11</c:v>
                </c:pt>
                <c:pt idx="8" formatCode="0%">
                  <c:v>0.11</c:v>
                </c:pt>
              </c:numCache>
            </c:numRef>
          </c:val>
          <c:extLst>
            <c:ext xmlns:c16="http://schemas.microsoft.com/office/drawing/2014/chart" uri="{C3380CC4-5D6E-409C-BE32-E72D297353CC}">
              <c16:uniqueId val="{0000000A-E64A-4F3E-AF81-EA97879DE8BF}"/>
            </c:ext>
          </c:extLst>
        </c:ser>
        <c:dLbls>
          <c:showLegendKey val="0"/>
          <c:showVal val="0"/>
          <c:showCatName val="0"/>
          <c:showSerName val="0"/>
          <c:showPercent val="0"/>
          <c:showBubbleSize val="0"/>
        </c:dLbls>
        <c:gapWidth val="139"/>
        <c:axId val="-64836624"/>
        <c:axId val="-81862160"/>
      </c:barChart>
      <c:catAx>
        <c:axId val="-64836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862160"/>
        <c:crosses val="autoZero"/>
        <c:auto val="1"/>
        <c:lblAlgn val="ctr"/>
        <c:lblOffset val="0"/>
        <c:noMultiLvlLbl val="0"/>
      </c:catAx>
      <c:valAx>
        <c:axId val="-81862160"/>
        <c:scaling>
          <c:orientation val="minMax"/>
          <c:max val="1"/>
        </c:scaling>
        <c:delete val="1"/>
        <c:axPos val="t"/>
        <c:numFmt formatCode="0%" sourceLinked="1"/>
        <c:majorTickMark val="none"/>
        <c:minorTickMark val="none"/>
        <c:tickLblPos val="nextTo"/>
        <c:crossAx val="-6483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Tunisia</c:v>
                </c:pt>
                <c:pt idx="3">
                  <c:v>India</c:v>
                </c:pt>
                <c:pt idx="4">
                  <c:v>Mexico</c:v>
                </c:pt>
                <c:pt idx="5">
                  <c:v>Indonesia</c:v>
                </c:pt>
                <c:pt idx="6">
                  <c:v>Kenya</c:v>
                </c:pt>
                <c:pt idx="7">
                  <c:v>South Africa</c:v>
                </c:pt>
                <c:pt idx="8">
                  <c:v>Egypt</c:v>
                </c:pt>
                <c:pt idx="9">
                  <c:v>Hong Kong (China)</c:v>
                </c:pt>
                <c:pt idx="10">
                  <c:v>Brazil</c:v>
                </c:pt>
                <c:pt idx="11">
                  <c:v>Pakistan</c:v>
                </c:pt>
                <c:pt idx="12">
                  <c:v>Turkey</c:v>
                </c:pt>
                <c:pt idx="13">
                  <c:v>Australia</c:v>
                </c:pt>
                <c:pt idx="14">
                  <c:v>Italy</c:v>
                </c:pt>
                <c:pt idx="15">
                  <c:v>China</c:v>
                </c:pt>
                <c:pt idx="16">
                  <c:v>United States</c:v>
                </c:pt>
                <c:pt idx="17">
                  <c:v>Poland</c:v>
                </c:pt>
                <c:pt idx="18">
                  <c:v>South Korea</c:v>
                </c:pt>
                <c:pt idx="19">
                  <c:v>Sweden</c:v>
                </c:pt>
                <c:pt idx="20">
                  <c:v>Canada</c:v>
                </c:pt>
                <c:pt idx="21">
                  <c:v>Great Britain</c:v>
                </c:pt>
                <c:pt idx="22">
                  <c:v>France</c:v>
                </c:pt>
                <c:pt idx="23">
                  <c:v>Germany</c:v>
                </c:pt>
                <c:pt idx="24">
                  <c:v>Japan</c:v>
                </c:pt>
              </c:strCache>
            </c:strRef>
          </c:cat>
          <c:val>
            <c:numRef>
              <c:f>Sheet1!$B$2:$B$26</c:f>
              <c:numCache>
                <c:formatCode>General</c:formatCode>
                <c:ptCount val="25"/>
                <c:pt idx="0" formatCode="0%">
                  <c:v>0.08</c:v>
                </c:pt>
                <c:pt idx="2" formatCode="0%">
                  <c:v>0.25</c:v>
                </c:pt>
                <c:pt idx="3" formatCode="0%">
                  <c:v>0.15</c:v>
                </c:pt>
                <c:pt idx="4" formatCode="0%">
                  <c:v>0.13</c:v>
                </c:pt>
                <c:pt idx="5" formatCode="0%">
                  <c:v>0.11</c:v>
                </c:pt>
                <c:pt idx="6" formatCode="0%">
                  <c:v>0.08</c:v>
                </c:pt>
                <c:pt idx="7" formatCode="0%">
                  <c:v>7.0000000000000007E-2</c:v>
                </c:pt>
                <c:pt idx="8" formatCode="0%">
                  <c:v>7.0000000000000007E-2</c:v>
                </c:pt>
                <c:pt idx="9" formatCode="0%">
                  <c:v>0.06</c:v>
                </c:pt>
                <c:pt idx="10" formatCode="0%">
                  <c:v>0.05</c:v>
                </c:pt>
                <c:pt idx="11" formatCode="0%">
                  <c:v>0.05</c:v>
                </c:pt>
                <c:pt idx="12" formatCode="0%">
                  <c:v>0.04</c:v>
                </c:pt>
                <c:pt idx="13" formatCode="0%">
                  <c:v>0.04</c:v>
                </c:pt>
                <c:pt idx="14" formatCode="0%">
                  <c:v>0.04</c:v>
                </c:pt>
                <c:pt idx="15" formatCode="0%">
                  <c:v>0.03</c:v>
                </c:pt>
                <c:pt idx="16" formatCode="0%">
                  <c:v>0.03</c:v>
                </c:pt>
                <c:pt idx="17" formatCode="0%">
                  <c:v>0.02</c:v>
                </c:pt>
                <c:pt idx="18" formatCode="0%">
                  <c:v>0.02</c:v>
                </c:pt>
                <c:pt idx="19" formatCode="0%">
                  <c:v>0.02</c:v>
                </c:pt>
                <c:pt idx="20" formatCode="0%">
                  <c:v>0.02</c:v>
                </c:pt>
                <c:pt idx="21" formatCode="0%">
                  <c:v>0.02</c:v>
                </c:pt>
                <c:pt idx="22" formatCode="0%">
                  <c:v>0.01</c:v>
                </c:pt>
                <c:pt idx="23" formatCode="0%">
                  <c:v>0.01</c:v>
                </c:pt>
                <c:pt idx="24" formatCode="0%">
                  <c:v>0</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64521904"/>
        <c:axId val="-64519696"/>
      </c:barChart>
      <c:catAx>
        <c:axId val="-64521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519696"/>
        <c:crosses val="autoZero"/>
        <c:auto val="1"/>
        <c:lblAlgn val="ctr"/>
        <c:lblOffset val="0"/>
        <c:noMultiLvlLbl val="0"/>
      </c:catAx>
      <c:valAx>
        <c:axId val="-64519696"/>
        <c:scaling>
          <c:orientation val="minMax"/>
          <c:max val="1"/>
        </c:scaling>
        <c:delete val="1"/>
        <c:axPos val="t"/>
        <c:numFmt formatCode="0%" sourceLinked="1"/>
        <c:majorTickMark val="none"/>
        <c:minorTickMark val="none"/>
        <c:tickLblPos val="nextTo"/>
        <c:crossAx val="-64521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E64A-4F3E-AF81-EA97879DE8B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E64A-4F3E-AF81-EA97879DE8B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E64A-4F3E-AF81-EA97879DE8B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E64A-4F3E-AF81-EA97879DE8BF}"/>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E64A-4F3E-AF81-EA97879DE8B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Sheet1!$B$2:$B$10</c:f>
              <c:numCache>
                <c:formatCode>General</c:formatCode>
                <c:ptCount val="9"/>
                <c:pt idx="0" formatCode="0%">
                  <c:v>0.08</c:v>
                </c:pt>
                <c:pt idx="2" formatCode="0%">
                  <c:v>0.1</c:v>
                </c:pt>
                <c:pt idx="3" formatCode="0%">
                  <c:v>0.06</c:v>
                </c:pt>
                <c:pt idx="4" formatCode="0%">
                  <c:v>0.06</c:v>
                </c:pt>
                <c:pt idx="5" formatCode="0%">
                  <c:v>0.05</c:v>
                </c:pt>
                <c:pt idx="6" formatCode="0%">
                  <c:v>0.03</c:v>
                </c:pt>
                <c:pt idx="7" formatCode="0%">
                  <c:v>0.02</c:v>
                </c:pt>
                <c:pt idx="8" formatCode="0%">
                  <c:v>0.02</c:v>
                </c:pt>
              </c:numCache>
            </c:numRef>
          </c:val>
          <c:extLst>
            <c:ext xmlns:c16="http://schemas.microsoft.com/office/drawing/2014/chart" uri="{C3380CC4-5D6E-409C-BE32-E72D297353CC}">
              <c16:uniqueId val="{0000000A-E64A-4F3E-AF81-EA97879DE8BF}"/>
            </c:ext>
          </c:extLst>
        </c:ser>
        <c:dLbls>
          <c:showLegendKey val="0"/>
          <c:showVal val="0"/>
          <c:showCatName val="0"/>
          <c:showSerName val="0"/>
          <c:showPercent val="0"/>
          <c:showBubbleSize val="0"/>
        </c:dLbls>
        <c:gapWidth val="139"/>
        <c:axId val="-80225760"/>
        <c:axId val="-66517024"/>
      </c:barChart>
      <c:catAx>
        <c:axId val="-80225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17024"/>
        <c:crosses val="autoZero"/>
        <c:auto val="1"/>
        <c:lblAlgn val="ctr"/>
        <c:lblOffset val="0"/>
        <c:noMultiLvlLbl val="0"/>
      </c:catAx>
      <c:valAx>
        <c:axId val="-66517024"/>
        <c:scaling>
          <c:orientation val="minMax"/>
          <c:max val="1"/>
        </c:scaling>
        <c:delete val="1"/>
        <c:axPos val="t"/>
        <c:numFmt formatCode="0%" sourceLinked="1"/>
        <c:majorTickMark val="none"/>
        <c:minorTickMark val="none"/>
        <c:tickLblPos val="nextTo"/>
        <c:crossAx val="-802257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Tunisia</c:v>
                </c:pt>
                <c:pt idx="3">
                  <c:v>India</c:v>
                </c:pt>
                <c:pt idx="4">
                  <c:v>Turkey</c:v>
                </c:pt>
                <c:pt idx="5">
                  <c:v>South Korea</c:v>
                </c:pt>
                <c:pt idx="6">
                  <c:v>Brazil</c:v>
                </c:pt>
                <c:pt idx="7">
                  <c:v>Egypt</c:v>
                </c:pt>
                <c:pt idx="8">
                  <c:v>Kenya</c:v>
                </c:pt>
                <c:pt idx="9">
                  <c:v>South Africa</c:v>
                </c:pt>
                <c:pt idx="10">
                  <c:v>Australia</c:v>
                </c:pt>
                <c:pt idx="11">
                  <c:v>United States</c:v>
                </c:pt>
                <c:pt idx="12">
                  <c:v>Hong Kong (China)</c:v>
                </c:pt>
                <c:pt idx="13">
                  <c:v>Poland</c:v>
                </c:pt>
                <c:pt idx="14">
                  <c:v>Canada</c:v>
                </c:pt>
                <c:pt idx="15">
                  <c:v>Japan</c:v>
                </c:pt>
                <c:pt idx="16">
                  <c:v>Pakistan</c:v>
                </c:pt>
                <c:pt idx="17">
                  <c:v>Mexico</c:v>
                </c:pt>
                <c:pt idx="18">
                  <c:v>Sweden</c:v>
                </c:pt>
                <c:pt idx="19">
                  <c:v>China</c:v>
                </c:pt>
                <c:pt idx="20">
                  <c:v>Germany</c:v>
                </c:pt>
                <c:pt idx="21">
                  <c:v>Italy</c:v>
                </c:pt>
                <c:pt idx="22">
                  <c:v>Indonesia</c:v>
                </c:pt>
                <c:pt idx="23">
                  <c:v>France</c:v>
                </c:pt>
                <c:pt idx="24">
                  <c:v>Great Britain</c:v>
                </c:pt>
              </c:strCache>
            </c:strRef>
          </c:cat>
          <c:val>
            <c:numRef>
              <c:f>Sheet1!$B$2:$B$26</c:f>
              <c:numCache>
                <c:formatCode>General</c:formatCode>
                <c:ptCount val="25"/>
                <c:pt idx="0" formatCode="0%">
                  <c:v>0.08</c:v>
                </c:pt>
                <c:pt idx="2" formatCode="0%">
                  <c:v>0.37</c:v>
                </c:pt>
                <c:pt idx="3" formatCode="0%">
                  <c:v>0.22</c:v>
                </c:pt>
                <c:pt idx="4" formatCode="0%">
                  <c:v>0.1</c:v>
                </c:pt>
                <c:pt idx="5" formatCode="0%">
                  <c:v>0.06</c:v>
                </c:pt>
                <c:pt idx="6" formatCode="0%">
                  <c:v>0.05</c:v>
                </c:pt>
                <c:pt idx="7" formatCode="0%">
                  <c:v>0.04</c:v>
                </c:pt>
                <c:pt idx="8" formatCode="0%">
                  <c:v>0.04</c:v>
                </c:pt>
                <c:pt idx="9" formatCode="0%">
                  <c:v>0.03</c:v>
                </c:pt>
                <c:pt idx="10" formatCode="0%">
                  <c:v>0.03</c:v>
                </c:pt>
                <c:pt idx="11" formatCode="0%">
                  <c:v>0.03</c:v>
                </c:pt>
                <c:pt idx="12" formatCode="0%">
                  <c:v>0.03</c:v>
                </c:pt>
                <c:pt idx="13" formatCode="0%">
                  <c:v>0.02</c:v>
                </c:pt>
                <c:pt idx="14" formatCode="0%">
                  <c:v>0.02</c:v>
                </c:pt>
                <c:pt idx="15" formatCode="0%">
                  <c:v>0.02</c:v>
                </c:pt>
                <c:pt idx="16" formatCode="0%">
                  <c:v>0.02</c:v>
                </c:pt>
                <c:pt idx="17" formatCode="0%">
                  <c:v>0.01</c:v>
                </c:pt>
                <c:pt idx="18" formatCode="0%">
                  <c:v>0.01</c:v>
                </c:pt>
                <c:pt idx="19" formatCode="0%">
                  <c:v>0.01</c:v>
                </c:pt>
                <c:pt idx="20" formatCode="0%">
                  <c:v>0.01</c:v>
                </c:pt>
                <c:pt idx="21" formatCode="0%">
                  <c:v>0.01</c:v>
                </c:pt>
                <c:pt idx="22" formatCode="0%">
                  <c:v>0.01</c:v>
                </c:pt>
                <c:pt idx="23" formatCode="0%">
                  <c:v>0</c:v>
                </c:pt>
                <c:pt idx="24" formatCode="0%">
                  <c:v>0</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83401232"/>
        <c:axId val="-196337200"/>
      </c:barChart>
      <c:catAx>
        <c:axId val="-83401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337200"/>
        <c:crosses val="autoZero"/>
        <c:auto val="1"/>
        <c:lblAlgn val="ctr"/>
        <c:lblOffset val="0"/>
        <c:noMultiLvlLbl val="0"/>
      </c:catAx>
      <c:valAx>
        <c:axId val="-196337200"/>
        <c:scaling>
          <c:orientation val="minMax"/>
          <c:max val="1"/>
        </c:scaling>
        <c:delete val="1"/>
        <c:axPos val="t"/>
        <c:numFmt formatCode="0%" sourceLinked="1"/>
        <c:majorTickMark val="none"/>
        <c:minorTickMark val="none"/>
        <c:tickLblPos val="nextTo"/>
        <c:crossAx val="-8340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E64A-4F3E-AF81-EA97879DE8B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E64A-4F3E-AF81-EA97879DE8B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E64A-4F3E-AF81-EA97879DE8B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E64A-4F3E-AF81-EA97879DE8BF}"/>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E64A-4F3E-AF81-EA97879DE8B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Middle East/Africa</c:v>
                </c:pt>
                <c:pt idx="5">
                  <c:v>G-8 Countries</c:v>
                </c:pt>
                <c:pt idx="6">
                  <c:v>North America</c:v>
                </c:pt>
                <c:pt idx="7">
                  <c:v>LATAM</c:v>
                </c:pt>
                <c:pt idx="8">
                  <c:v>Europe</c:v>
                </c:pt>
              </c:strCache>
            </c:strRef>
          </c:cat>
          <c:val>
            <c:numRef>
              <c:f>Sheet1!$B$2:$B$10</c:f>
              <c:numCache>
                <c:formatCode>General</c:formatCode>
                <c:ptCount val="9"/>
                <c:pt idx="0" formatCode="0%">
                  <c:v>0.08</c:v>
                </c:pt>
                <c:pt idx="2" formatCode="0%">
                  <c:v>7.0000000000000007E-2</c:v>
                </c:pt>
                <c:pt idx="3" formatCode="0%">
                  <c:v>0.04</c:v>
                </c:pt>
                <c:pt idx="4" formatCode="0%">
                  <c:v>0.04</c:v>
                </c:pt>
                <c:pt idx="5" formatCode="0%">
                  <c:v>0.02</c:v>
                </c:pt>
                <c:pt idx="6" formatCode="0%">
                  <c:v>0.02</c:v>
                </c:pt>
                <c:pt idx="7" formatCode="0%">
                  <c:v>0.02</c:v>
                </c:pt>
                <c:pt idx="8" formatCode="0%">
                  <c:v>0.01</c:v>
                </c:pt>
              </c:numCache>
            </c:numRef>
          </c:val>
          <c:extLst>
            <c:ext xmlns:c16="http://schemas.microsoft.com/office/drawing/2014/chart" uri="{C3380CC4-5D6E-409C-BE32-E72D297353CC}">
              <c16:uniqueId val="{0000000A-E64A-4F3E-AF81-EA97879DE8BF}"/>
            </c:ext>
          </c:extLst>
        </c:ser>
        <c:dLbls>
          <c:showLegendKey val="0"/>
          <c:showVal val="0"/>
          <c:showCatName val="0"/>
          <c:showSerName val="0"/>
          <c:showPercent val="0"/>
          <c:showBubbleSize val="0"/>
        </c:dLbls>
        <c:gapWidth val="139"/>
        <c:axId val="-65377488"/>
        <c:axId val="-65573040"/>
      </c:barChart>
      <c:catAx>
        <c:axId val="-65377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573040"/>
        <c:crosses val="autoZero"/>
        <c:auto val="1"/>
        <c:lblAlgn val="ctr"/>
        <c:lblOffset val="0"/>
        <c:noMultiLvlLbl val="0"/>
      </c:catAx>
      <c:valAx>
        <c:axId val="-65573040"/>
        <c:scaling>
          <c:orientation val="minMax"/>
          <c:max val="1"/>
        </c:scaling>
        <c:delete val="1"/>
        <c:axPos val="t"/>
        <c:numFmt formatCode="0%" sourceLinked="1"/>
        <c:majorTickMark val="none"/>
        <c:minorTickMark val="none"/>
        <c:tickLblPos val="nextTo"/>
        <c:crossAx val="-6537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China</c:v>
                </c:pt>
                <c:pt idx="3">
                  <c:v>Germany</c:v>
                </c:pt>
                <c:pt idx="4">
                  <c:v>Japan</c:v>
                </c:pt>
                <c:pt idx="5">
                  <c:v>Sweden</c:v>
                </c:pt>
                <c:pt idx="6">
                  <c:v>Great Britain</c:v>
                </c:pt>
                <c:pt idx="7">
                  <c:v>Canada</c:v>
                </c:pt>
                <c:pt idx="8">
                  <c:v>Italy</c:v>
                </c:pt>
                <c:pt idx="9">
                  <c:v>United States</c:v>
                </c:pt>
                <c:pt idx="10">
                  <c:v>Australia</c:v>
                </c:pt>
                <c:pt idx="11">
                  <c:v>France</c:v>
                </c:pt>
                <c:pt idx="12">
                  <c:v>South Korea</c:v>
                </c:pt>
                <c:pt idx="13">
                  <c:v>Brazil</c:v>
                </c:pt>
                <c:pt idx="14">
                  <c:v>South Africa</c:v>
                </c:pt>
                <c:pt idx="15">
                  <c:v>Hong Kong (China)</c:v>
                </c:pt>
                <c:pt idx="16">
                  <c:v>Kenya</c:v>
                </c:pt>
                <c:pt idx="17">
                  <c:v>Poland</c:v>
                </c:pt>
                <c:pt idx="18">
                  <c:v>Turkey</c:v>
                </c:pt>
                <c:pt idx="19">
                  <c:v>Indonesia</c:v>
                </c:pt>
                <c:pt idx="20">
                  <c:v>Egypt</c:v>
                </c:pt>
                <c:pt idx="21">
                  <c:v>Mexico</c:v>
                </c:pt>
                <c:pt idx="22">
                  <c:v>India</c:v>
                </c:pt>
                <c:pt idx="23">
                  <c:v>Pakistan</c:v>
                </c:pt>
                <c:pt idx="24">
                  <c:v>Tunisia</c:v>
                </c:pt>
              </c:strCache>
            </c:strRef>
          </c:cat>
          <c:val>
            <c:numRef>
              <c:f>Sheet1!$B$2:$B$26</c:f>
              <c:numCache>
                <c:formatCode>General</c:formatCode>
                <c:ptCount val="25"/>
                <c:pt idx="0" formatCode="0%">
                  <c:v>0.14000000000000001</c:v>
                </c:pt>
                <c:pt idx="2" formatCode="0%">
                  <c:v>0.48</c:v>
                </c:pt>
                <c:pt idx="3" formatCode="0%">
                  <c:v>0.44</c:v>
                </c:pt>
                <c:pt idx="4" formatCode="0%">
                  <c:v>0.43</c:v>
                </c:pt>
                <c:pt idx="5" formatCode="0%">
                  <c:v>0.41</c:v>
                </c:pt>
                <c:pt idx="6" formatCode="0%">
                  <c:v>0.32</c:v>
                </c:pt>
                <c:pt idx="7" formatCode="0%">
                  <c:v>0.31</c:v>
                </c:pt>
                <c:pt idx="8" formatCode="0%">
                  <c:v>0.28000000000000003</c:v>
                </c:pt>
                <c:pt idx="9" formatCode="0%">
                  <c:v>0.28000000000000003</c:v>
                </c:pt>
                <c:pt idx="10" formatCode="0%">
                  <c:v>0.27</c:v>
                </c:pt>
                <c:pt idx="11" formatCode="0%">
                  <c:v>0.27</c:v>
                </c:pt>
                <c:pt idx="12" formatCode="0%">
                  <c:v>0.23</c:v>
                </c:pt>
                <c:pt idx="13" formatCode="0%">
                  <c:v>0.23</c:v>
                </c:pt>
                <c:pt idx="14" formatCode="0%">
                  <c:v>0.17</c:v>
                </c:pt>
                <c:pt idx="15" formatCode="0%">
                  <c:v>0.12</c:v>
                </c:pt>
                <c:pt idx="16" formatCode="0%">
                  <c:v>0.12</c:v>
                </c:pt>
                <c:pt idx="17" formatCode="0%">
                  <c:v>0.11</c:v>
                </c:pt>
                <c:pt idx="18" formatCode="0%">
                  <c:v>0.11</c:v>
                </c:pt>
                <c:pt idx="19" formatCode="0%">
                  <c:v>0.11</c:v>
                </c:pt>
                <c:pt idx="20" formatCode="0%">
                  <c:v>0.1</c:v>
                </c:pt>
                <c:pt idx="21" formatCode="0%">
                  <c:v>0.08</c:v>
                </c:pt>
                <c:pt idx="22" formatCode="0%">
                  <c:v>0.08</c:v>
                </c:pt>
                <c:pt idx="23" formatCode="0%">
                  <c:v>7.0000000000000007E-2</c:v>
                </c:pt>
                <c:pt idx="24" formatCode="0%">
                  <c:v>0.05</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65351472"/>
        <c:axId val="-65349152"/>
      </c:barChart>
      <c:catAx>
        <c:axId val="-65351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49152"/>
        <c:crosses val="autoZero"/>
        <c:auto val="1"/>
        <c:lblAlgn val="ctr"/>
        <c:lblOffset val="0"/>
        <c:noMultiLvlLbl val="0"/>
      </c:catAx>
      <c:valAx>
        <c:axId val="-65349152"/>
        <c:scaling>
          <c:orientation val="minMax"/>
          <c:max val="1"/>
        </c:scaling>
        <c:delete val="1"/>
        <c:axPos val="t"/>
        <c:numFmt formatCode="0%" sourceLinked="1"/>
        <c:majorTickMark val="none"/>
        <c:minorTickMark val="none"/>
        <c:tickLblPos val="nextTo"/>
        <c:crossAx val="-65351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E64A-4F3E-AF81-EA97879DE8BF}"/>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E64A-4F3E-AF81-EA97879DE8BF}"/>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E64A-4F3E-AF81-EA97879DE8BF}"/>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E64A-4F3E-AF81-EA97879DE8BF}"/>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E64A-4F3E-AF81-EA97879DE8B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G-8 Countries</c:v>
                </c:pt>
                <c:pt idx="3">
                  <c:v>North America</c:v>
                </c:pt>
                <c:pt idx="4">
                  <c:v>Europe</c:v>
                </c:pt>
                <c:pt idx="5">
                  <c:v>APAC</c:v>
                </c:pt>
                <c:pt idx="6">
                  <c:v>BIC</c:v>
                </c:pt>
                <c:pt idx="7">
                  <c:v>LATAM</c:v>
                </c:pt>
                <c:pt idx="8">
                  <c:v>Middle East/Africa</c:v>
                </c:pt>
              </c:strCache>
            </c:strRef>
          </c:cat>
          <c:val>
            <c:numRef>
              <c:f>Sheet1!$B$2:$B$10</c:f>
              <c:numCache>
                <c:formatCode>General</c:formatCode>
                <c:ptCount val="9"/>
                <c:pt idx="0" formatCode="0%">
                  <c:v>0.14000000000000001</c:v>
                </c:pt>
                <c:pt idx="2" formatCode="0%">
                  <c:v>0.32</c:v>
                </c:pt>
                <c:pt idx="3" formatCode="0%">
                  <c:v>0.3</c:v>
                </c:pt>
                <c:pt idx="4" formatCode="0%">
                  <c:v>0.28999999999999998</c:v>
                </c:pt>
                <c:pt idx="5" formatCode="0%">
                  <c:v>0.25</c:v>
                </c:pt>
                <c:pt idx="6" formatCode="0%">
                  <c:v>0.24</c:v>
                </c:pt>
                <c:pt idx="7" formatCode="0%">
                  <c:v>0.14000000000000001</c:v>
                </c:pt>
                <c:pt idx="8" formatCode="0%">
                  <c:v>0.11</c:v>
                </c:pt>
              </c:numCache>
            </c:numRef>
          </c:val>
          <c:extLst>
            <c:ext xmlns:c16="http://schemas.microsoft.com/office/drawing/2014/chart" uri="{C3380CC4-5D6E-409C-BE32-E72D297353CC}">
              <c16:uniqueId val="{0000000A-E64A-4F3E-AF81-EA97879DE8BF}"/>
            </c:ext>
          </c:extLst>
        </c:ser>
        <c:dLbls>
          <c:showLegendKey val="0"/>
          <c:showVal val="0"/>
          <c:showCatName val="0"/>
          <c:showSerName val="0"/>
          <c:showPercent val="0"/>
          <c:showBubbleSize val="0"/>
        </c:dLbls>
        <c:gapWidth val="139"/>
        <c:axId val="-80834768"/>
        <c:axId val="-80832992"/>
      </c:barChart>
      <c:catAx>
        <c:axId val="-80834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32992"/>
        <c:crosses val="autoZero"/>
        <c:auto val="1"/>
        <c:lblAlgn val="ctr"/>
        <c:lblOffset val="0"/>
        <c:noMultiLvlLbl val="0"/>
      </c:catAx>
      <c:valAx>
        <c:axId val="-80832992"/>
        <c:scaling>
          <c:orientation val="minMax"/>
          <c:max val="1"/>
        </c:scaling>
        <c:delete val="1"/>
        <c:axPos val="t"/>
        <c:numFmt formatCode="0%" sourceLinked="1"/>
        <c:majorTickMark val="none"/>
        <c:minorTickMark val="none"/>
        <c:tickLblPos val="nextTo"/>
        <c:crossAx val="-80834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9928-45C7-8653-4A00A01D5511}"/>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9928-45C7-8653-4A00A01D5511}"/>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9928-45C7-8653-4A00A01D5511}"/>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9928-45C7-8653-4A00A01D5511}"/>
              </c:ext>
            </c:extLst>
          </c:dPt>
          <c:dPt>
            <c:idx val="8"/>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2E23-4468-955B-71B9C35A5A9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Saves time</c:v>
                </c:pt>
                <c:pt idx="1">
                  <c:v>Convenient and flexible</c:v>
                </c:pt>
                <c:pt idx="2">
                  <c:v>Easy to use</c:v>
                </c:pt>
                <c:pt idx="3">
                  <c:v>Flexibility of prices</c:v>
                </c:pt>
                <c:pt idx="4">
                  <c:v>Wide range of choices</c:v>
                </c:pt>
                <c:pt idx="5">
                  <c:v>Able to purchase items you cannot buy elsewhere</c:v>
                </c:pt>
                <c:pt idx="6">
                  <c:v>Fun doing shopping on the web</c:v>
                </c:pt>
                <c:pt idx="7">
                  <c:v>Security</c:v>
                </c:pt>
                <c:pt idx="8">
                  <c:v>Other</c:v>
                </c:pt>
              </c:strCache>
            </c:strRef>
          </c:cat>
          <c:val>
            <c:numRef>
              <c:f>Sheet1!$B$2:$B$10</c:f>
              <c:numCache>
                <c:formatCode>0%</c:formatCode>
                <c:ptCount val="9"/>
                <c:pt idx="0">
                  <c:v>0.59</c:v>
                </c:pt>
                <c:pt idx="1">
                  <c:v>0.51</c:v>
                </c:pt>
                <c:pt idx="2">
                  <c:v>0.49</c:v>
                </c:pt>
                <c:pt idx="3">
                  <c:v>0.49</c:v>
                </c:pt>
                <c:pt idx="4">
                  <c:v>0.47</c:v>
                </c:pt>
                <c:pt idx="5">
                  <c:v>0.45</c:v>
                </c:pt>
                <c:pt idx="6">
                  <c:v>0.23</c:v>
                </c:pt>
                <c:pt idx="7">
                  <c:v>0.1</c:v>
                </c:pt>
                <c:pt idx="8">
                  <c:v>0.03</c:v>
                </c:pt>
              </c:numCache>
            </c:numRef>
          </c:val>
          <c:extLst>
            <c:ext xmlns:c16="http://schemas.microsoft.com/office/drawing/2014/chart" uri="{C3380CC4-5D6E-409C-BE32-E72D297353CC}">
              <c16:uniqueId val="{00000008-9928-45C7-8653-4A00A01D5511}"/>
            </c:ext>
          </c:extLst>
        </c:ser>
        <c:dLbls>
          <c:showLegendKey val="0"/>
          <c:showVal val="0"/>
          <c:showCatName val="0"/>
          <c:showSerName val="0"/>
          <c:showPercent val="0"/>
          <c:showBubbleSize val="0"/>
        </c:dLbls>
        <c:gapWidth val="139"/>
        <c:axId val="-82016464"/>
        <c:axId val="-82014144"/>
      </c:barChart>
      <c:catAx>
        <c:axId val="-82016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014144"/>
        <c:crosses val="autoZero"/>
        <c:auto val="1"/>
        <c:lblAlgn val="ctr"/>
        <c:lblOffset val="0"/>
        <c:noMultiLvlLbl val="0"/>
      </c:catAx>
      <c:valAx>
        <c:axId val="-82014144"/>
        <c:scaling>
          <c:orientation val="minMax"/>
          <c:max val="1"/>
        </c:scaling>
        <c:delete val="1"/>
        <c:axPos val="t"/>
        <c:numFmt formatCode="0%" sourceLinked="1"/>
        <c:majorTickMark val="none"/>
        <c:minorTickMark val="none"/>
        <c:tickLblPos val="nextTo"/>
        <c:crossAx val="-8201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07D-4E91-BFAB-4A7E932981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Indonesia</c:v>
                </c:pt>
                <c:pt idx="4">
                  <c:v>Pakistan</c:v>
                </c:pt>
                <c:pt idx="5">
                  <c:v>Nigeria</c:v>
                </c:pt>
                <c:pt idx="6">
                  <c:v>Great Britain</c:v>
                </c:pt>
                <c:pt idx="7">
                  <c:v>Kenya</c:v>
                </c:pt>
                <c:pt idx="8">
                  <c:v>India</c:v>
                </c:pt>
                <c:pt idx="9">
                  <c:v>Germany</c:v>
                </c:pt>
                <c:pt idx="10">
                  <c:v>China</c:v>
                </c:pt>
                <c:pt idx="11">
                  <c:v>South Africa</c:v>
                </c:pt>
                <c:pt idx="12">
                  <c:v>France</c:v>
                </c:pt>
                <c:pt idx="13">
                  <c:v>Poland</c:v>
                </c:pt>
                <c:pt idx="14">
                  <c:v>South Korea</c:v>
                </c:pt>
                <c:pt idx="15">
                  <c:v>Australia</c:v>
                </c:pt>
                <c:pt idx="16">
                  <c:v>Hong Kong (China)</c:v>
                </c:pt>
                <c:pt idx="17">
                  <c:v>Turkey</c:v>
                </c:pt>
                <c:pt idx="18">
                  <c:v>United States</c:v>
                </c:pt>
                <c:pt idx="19">
                  <c:v>Canada</c:v>
                </c:pt>
                <c:pt idx="20">
                  <c:v>Sweden</c:v>
                </c:pt>
                <c:pt idx="21">
                  <c:v>Brazil</c:v>
                </c:pt>
                <c:pt idx="22">
                  <c:v>Egypt</c:v>
                </c:pt>
                <c:pt idx="23">
                  <c:v>Mexico</c:v>
                </c:pt>
                <c:pt idx="24">
                  <c:v>Italy</c:v>
                </c:pt>
                <c:pt idx="25">
                  <c:v>Japan</c:v>
                </c:pt>
              </c:strCache>
            </c:strRef>
          </c:cat>
          <c:val>
            <c:numRef>
              <c:f>Sheet1!$B$2:$B$27</c:f>
              <c:numCache>
                <c:formatCode>General</c:formatCode>
                <c:ptCount val="26"/>
                <c:pt idx="0" formatCode="0%">
                  <c:v>0.59</c:v>
                </c:pt>
                <c:pt idx="2" formatCode="0%">
                  <c:v>0.94</c:v>
                </c:pt>
                <c:pt idx="3" formatCode="0%">
                  <c:v>0.78</c:v>
                </c:pt>
                <c:pt idx="4" formatCode="0%">
                  <c:v>0.76</c:v>
                </c:pt>
                <c:pt idx="5" formatCode="0%">
                  <c:v>0.74</c:v>
                </c:pt>
                <c:pt idx="6" formatCode="0%">
                  <c:v>0.67</c:v>
                </c:pt>
                <c:pt idx="7" formatCode="0%">
                  <c:v>0.67</c:v>
                </c:pt>
                <c:pt idx="8" formatCode="0%">
                  <c:v>0.65</c:v>
                </c:pt>
                <c:pt idx="9" formatCode="0%">
                  <c:v>0.64</c:v>
                </c:pt>
                <c:pt idx="10" formatCode="0%">
                  <c:v>0.63</c:v>
                </c:pt>
                <c:pt idx="11" formatCode="0%">
                  <c:v>0.62</c:v>
                </c:pt>
                <c:pt idx="12" formatCode="0%">
                  <c:v>0.62</c:v>
                </c:pt>
                <c:pt idx="13" formatCode="0%">
                  <c:v>0.59</c:v>
                </c:pt>
                <c:pt idx="14" formatCode="0%">
                  <c:v>0.59</c:v>
                </c:pt>
                <c:pt idx="15" formatCode="0%">
                  <c:v>0.59</c:v>
                </c:pt>
                <c:pt idx="16" formatCode="0%">
                  <c:v>0.59</c:v>
                </c:pt>
                <c:pt idx="17" formatCode="0%">
                  <c:v>0.57999999999999996</c:v>
                </c:pt>
                <c:pt idx="18" formatCode="0%">
                  <c:v>0.56999999999999995</c:v>
                </c:pt>
                <c:pt idx="19" formatCode="0%">
                  <c:v>0.53</c:v>
                </c:pt>
                <c:pt idx="20" formatCode="0%">
                  <c:v>0.52</c:v>
                </c:pt>
                <c:pt idx="21" formatCode="0%">
                  <c:v>0.52</c:v>
                </c:pt>
                <c:pt idx="22" formatCode="0%">
                  <c:v>0.51</c:v>
                </c:pt>
                <c:pt idx="23" formatCode="0%">
                  <c:v>0.5</c:v>
                </c:pt>
                <c:pt idx="24" formatCode="0%">
                  <c:v>0.48</c:v>
                </c:pt>
                <c:pt idx="25" formatCode="0%">
                  <c:v>0.28999999999999998</c:v>
                </c:pt>
              </c:numCache>
            </c:numRef>
          </c:val>
          <c:extLst>
            <c:ext xmlns:c16="http://schemas.microsoft.com/office/drawing/2014/chart" uri="{C3380CC4-5D6E-409C-BE32-E72D297353CC}">
              <c16:uniqueId val="{00000002-607D-4E91-BFAB-4A7E932981B7}"/>
            </c:ext>
          </c:extLst>
        </c:ser>
        <c:dLbls>
          <c:showLegendKey val="0"/>
          <c:showVal val="0"/>
          <c:showCatName val="0"/>
          <c:showSerName val="0"/>
          <c:showPercent val="0"/>
          <c:showBubbleSize val="0"/>
        </c:dLbls>
        <c:gapWidth val="115"/>
        <c:axId val="-64988112"/>
        <c:axId val="-64985792"/>
      </c:barChart>
      <c:catAx>
        <c:axId val="-64988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985792"/>
        <c:crosses val="autoZero"/>
        <c:auto val="1"/>
        <c:lblAlgn val="ctr"/>
        <c:lblOffset val="0"/>
        <c:noMultiLvlLbl val="0"/>
      </c:catAx>
      <c:valAx>
        <c:axId val="-64985792"/>
        <c:scaling>
          <c:orientation val="minMax"/>
          <c:max val="1"/>
        </c:scaling>
        <c:delete val="1"/>
        <c:axPos val="t"/>
        <c:numFmt formatCode="0%" sourceLinked="1"/>
        <c:majorTickMark val="none"/>
        <c:minorTickMark val="none"/>
        <c:tickLblPos val="nextTo"/>
        <c:crossAx val="-64988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North America</c:v>
                </c:pt>
                <c:pt idx="4">
                  <c:v>G-8 Countries</c:v>
                </c:pt>
                <c:pt idx="5">
                  <c:v>Europe</c:v>
                </c:pt>
                <c:pt idx="6">
                  <c:v>Middle East/Africa</c:v>
                </c:pt>
                <c:pt idx="7">
                  <c:v>APAC</c:v>
                </c:pt>
                <c:pt idx="8">
                  <c:v>BIC</c:v>
                </c:pt>
              </c:strCache>
            </c:strRef>
          </c:cat>
          <c:val>
            <c:numRef>
              <c:f>Sheet1!$B$2:$B$10</c:f>
              <c:numCache>
                <c:formatCode>General</c:formatCode>
                <c:ptCount val="9"/>
                <c:pt idx="0" formatCode="0%">
                  <c:v>0.26</c:v>
                </c:pt>
                <c:pt idx="2" formatCode="0%">
                  <c:v>0.36</c:v>
                </c:pt>
                <c:pt idx="3" formatCode="0%">
                  <c:v>0.33</c:v>
                </c:pt>
                <c:pt idx="4" formatCode="0%">
                  <c:v>0.26</c:v>
                </c:pt>
                <c:pt idx="5" formatCode="0%">
                  <c:v>0.23</c:v>
                </c:pt>
                <c:pt idx="6" formatCode="0%">
                  <c:v>0.26</c:v>
                </c:pt>
                <c:pt idx="7" formatCode="0%">
                  <c:v>0.21</c:v>
                </c:pt>
                <c:pt idx="8" formatCode="0%">
                  <c:v>0.23</c:v>
                </c:pt>
              </c:numCache>
            </c:numRef>
          </c:val>
          <c:extLst>
            <c:ext xmlns:c16="http://schemas.microsoft.com/office/drawing/2014/chart" uri="{C3380CC4-5D6E-409C-BE32-E72D297353CC}">
              <c16:uniqueId val="{00000000-B071-48B1-98F0-0420DC6FA45B}"/>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North America</c:v>
                </c:pt>
                <c:pt idx="4">
                  <c:v>G-8 Countries</c:v>
                </c:pt>
                <c:pt idx="5">
                  <c:v>Europe</c:v>
                </c:pt>
                <c:pt idx="6">
                  <c:v>Middle East/Africa</c:v>
                </c:pt>
                <c:pt idx="7">
                  <c:v>APAC</c:v>
                </c:pt>
                <c:pt idx="8">
                  <c:v>BIC</c:v>
                </c:pt>
              </c:strCache>
            </c:strRef>
          </c:cat>
          <c:val>
            <c:numRef>
              <c:f>Sheet1!$C$2:$C$10</c:f>
              <c:numCache>
                <c:formatCode>General</c:formatCode>
                <c:ptCount val="9"/>
                <c:pt idx="0" formatCode="0%">
                  <c:v>0.35</c:v>
                </c:pt>
                <c:pt idx="2" formatCode="0%">
                  <c:v>0.34</c:v>
                </c:pt>
                <c:pt idx="3" formatCode="0%">
                  <c:v>0.36</c:v>
                </c:pt>
                <c:pt idx="4" formatCode="0%">
                  <c:v>0.37</c:v>
                </c:pt>
                <c:pt idx="5" formatCode="0%">
                  <c:v>0.38</c:v>
                </c:pt>
                <c:pt idx="6" formatCode="0%">
                  <c:v>0.33</c:v>
                </c:pt>
                <c:pt idx="7" formatCode="0%">
                  <c:v>0.33</c:v>
                </c:pt>
                <c:pt idx="8" formatCode="0%">
                  <c:v>0.28999999999999998</c:v>
                </c:pt>
              </c:numCache>
            </c:numRef>
          </c:val>
          <c:extLst>
            <c:ext xmlns:c16="http://schemas.microsoft.com/office/drawing/2014/chart" uri="{C3380CC4-5D6E-409C-BE32-E72D297353CC}">
              <c16:uniqueId val="{00000001-B071-48B1-98F0-0420DC6FA45B}"/>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North America</c:v>
                </c:pt>
                <c:pt idx="4">
                  <c:v>G-8 Countries</c:v>
                </c:pt>
                <c:pt idx="5">
                  <c:v>Europe</c:v>
                </c:pt>
                <c:pt idx="6">
                  <c:v>Middle East/Africa</c:v>
                </c:pt>
                <c:pt idx="7">
                  <c:v>APAC</c:v>
                </c:pt>
                <c:pt idx="8">
                  <c:v>BIC</c:v>
                </c:pt>
              </c:strCache>
            </c:strRef>
          </c:cat>
          <c:val>
            <c:numRef>
              <c:f>Sheet1!$D$2:$D$10</c:f>
              <c:numCache>
                <c:formatCode>General</c:formatCode>
                <c:ptCount val="9"/>
                <c:pt idx="0" formatCode="0%">
                  <c:v>0.61</c:v>
                </c:pt>
                <c:pt idx="2" formatCode="0%">
                  <c:v>0.7</c:v>
                </c:pt>
                <c:pt idx="3" formatCode="0%">
                  <c:v>0.69</c:v>
                </c:pt>
                <c:pt idx="4" formatCode="0%">
                  <c:v>0.63</c:v>
                </c:pt>
                <c:pt idx="5" formatCode="0%">
                  <c:v>0.61</c:v>
                </c:pt>
                <c:pt idx="6" formatCode="0%">
                  <c:v>0.59</c:v>
                </c:pt>
                <c:pt idx="7" formatCode="0%">
                  <c:v>0.54</c:v>
                </c:pt>
                <c:pt idx="8" formatCode="0%">
                  <c:v>0.52</c:v>
                </c:pt>
              </c:numCache>
            </c:numRef>
          </c:val>
          <c:extLst>
            <c:ext xmlns:c16="http://schemas.microsoft.com/office/drawing/2014/chart" uri="{C3380CC4-5D6E-409C-BE32-E72D297353CC}">
              <c16:uniqueId val="{00000002-B071-48B1-98F0-0420DC6FA45B}"/>
            </c:ext>
          </c:extLst>
        </c:ser>
        <c:dLbls>
          <c:showLegendKey val="0"/>
          <c:showVal val="0"/>
          <c:showCatName val="0"/>
          <c:showSerName val="0"/>
          <c:showPercent val="0"/>
          <c:showBubbleSize val="0"/>
        </c:dLbls>
        <c:gapWidth val="94"/>
        <c:overlap val="100"/>
        <c:axId val="-82742000"/>
        <c:axId val="-82738736"/>
      </c:barChart>
      <c:catAx>
        <c:axId val="-82742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738736"/>
        <c:crosses val="autoZero"/>
        <c:auto val="1"/>
        <c:lblAlgn val="ctr"/>
        <c:lblOffset val="0"/>
        <c:noMultiLvlLbl val="0"/>
      </c:catAx>
      <c:valAx>
        <c:axId val="-82738736"/>
        <c:scaling>
          <c:orientation val="minMax"/>
          <c:max val="1"/>
        </c:scaling>
        <c:delete val="1"/>
        <c:axPos val="t"/>
        <c:numFmt formatCode="0%" sourceLinked="1"/>
        <c:majorTickMark val="none"/>
        <c:minorTickMark val="none"/>
        <c:tickLblPos val="nextTo"/>
        <c:crossAx val="-82742000"/>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133561429821"/>
          <c:y val="1.8115942028985501E-2"/>
          <c:w val="0.80967860788234802"/>
          <c:h val="0.94867149758454095"/>
        </c:manualLayout>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8FA-46A6-B6DE-778C57F0A69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8FA-46A6-B6DE-778C57F0A69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8FA-46A6-B6DE-778C57F0A69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8FA-46A6-B6DE-778C57F0A69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28FA-46A6-B6DE-778C57F0A69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Europe</c:v>
                </c:pt>
                <c:pt idx="4">
                  <c:v>APAC</c:v>
                </c:pt>
                <c:pt idx="5">
                  <c:v>Middle East/Africa</c:v>
                </c:pt>
                <c:pt idx="6">
                  <c:v>G-8 Countries</c:v>
                </c:pt>
                <c:pt idx="7">
                  <c:v>North America</c:v>
                </c:pt>
                <c:pt idx="8">
                  <c:v>LATAM</c:v>
                </c:pt>
              </c:strCache>
            </c:strRef>
          </c:cat>
          <c:val>
            <c:numRef>
              <c:f>Sheet1!$B$2:$B$10</c:f>
              <c:numCache>
                <c:formatCode>General</c:formatCode>
                <c:ptCount val="9"/>
                <c:pt idx="0" formatCode="0%">
                  <c:v>0.59</c:v>
                </c:pt>
                <c:pt idx="2" formatCode="0%">
                  <c:v>0.6</c:v>
                </c:pt>
                <c:pt idx="3" formatCode="0%">
                  <c:v>0.59</c:v>
                </c:pt>
                <c:pt idx="4" formatCode="0%">
                  <c:v>0.59</c:v>
                </c:pt>
                <c:pt idx="5" formatCode="0%">
                  <c:v>0.57999999999999996</c:v>
                </c:pt>
                <c:pt idx="6" formatCode="0%">
                  <c:v>0.55000000000000004</c:v>
                </c:pt>
                <c:pt idx="7" formatCode="0%">
                  <c:v>0.55000000000000004</c:v>
                </c:pt>
                <c:pt idx="8" formatCode="0%">
                  <c:v>0.51</c:v>
                </c:pt>
              </c:numCache>
            </c:numRef>
          </c:val>
          <c:extLst>
            <c:ext xmlns:c16="http://schemas.microsoft.com/office/drawing/2014/chart" uri="{C3380CC4-5D6E-409C-BE32-E72D297353CC}">
              <c16:uniqueId val="{0000000A-28FA-46A6-B6DE-778C57F0A698}"/>
            </c:ext>
          </c:extLst>
        </c:ser>
        <c:dLbls>
          <c:showLegendKey val="0"/>
          <c:showVal val="0"/>
          <c:showCatName val="0"/>
          <c:showSerName val="0"/>
          <c:showPercent val="0"/>
          <c:showBubbleSize val="0"/>
        </c:dLbls>
        <c:gapWidth val="139"/>
        <c:axId val="-82311104"/>
        <c:axId val="-82309056"/>
      </c:barChart>
      <c:catAx>
        <c:axId val="-82311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09056"/>
        <c:crosses val="autoZero"/>
        <c:auto val="1"/>
        <c:lblAlgn val="ctr"/>
        <c:lblOffset val="0"/>
        <c:noMultiLvlLbl val="0"/>
      </c:catAx>
      <c:valAx>
        <c:axId val="-82309056"/>
        <c:scaling>
          <c:orientation val="minMax"/>
          <c:max val="1"/>
        </c:scaling>
        <c:delete val="1"/>
        <c:axPos val="t"/>
        <c:numFmt formatCode="0%" sourceLinked="1"/>
        <c:majorTickMark val="none"/>
        <c:minorTickMark val="none"/>
        <c:tickLblPos val="nextTo"/>
        <c:crossAx val="-8231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07D-4E91-BFAB-4A7E932981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Great Britain</c:v>
                </c:pt>
                <c:pt idx="4">
                  <c:v>Australia</c:v>
                </c:pt>
                <c:pt idx="5">
                  <c:v>South Africa</c:v>
                </c:pt>
                <c:pt idx="6">
                  <c:v>Germany</c:v>
                </c:pt>
                <c:pt idx="7">
                  <c:v>United States</c:v>
                </c:pt>
                <c:pt idx="8">
                  <c:v>Hong Kong (China)</c:v>
                </c:pt>
                <c:pt idx="9">
                  <c:v>India</c:v>
                </c:pt>
                <c:pt idx="10">
                  <c:v>Mexico</c:v>
                </c:pt>
                <c:pt idx="11">
                  <c:v>Canada</c:v>
                </c:pt>
                <c:pt idx="12">
                  <c:v>Poland</c:v>
                </c:pt>
                <c:pt idx="13">
                  <c:v>Sweden</c:v>
                </c:pt>
                <c:pt idx="14">
                  <c:v>China</c:v>
                </c:pt>
                <c:pt idx="15">
                  <c:v>Indonesia</c:v>
                </c:pt>
                <c:pt idx="16">
                  <c:v>Nigeria</c:v>
                </c:pt>
                <c:pt idx="17">
                  <c:v>South Korea</c:v>
                </c:pt>
                <c:pt idx="18">
                  <c:v>Italy</c:v>
                </c:pt>
                <c:pt idx="19">
                  <c:v>France</c:v>
                </c:pt>
                <c:pt idx="20">
                  <c:v>Kenya</c:v>
                </c:pt>
                <c:pt idx="21">
                  <c:v>Turkey</c:v>
                </c:pt>
                <c:pt idx="22">
                  <c:v>Brazil</c:v>
                </c:pt>
                <c:pt idx="23">
                  <c:v>Egypt</c:v>
                </c:pt>
                <c:pt idx="24">
                  <c:v>Pakistan</c:v>
                </c:pt>
                <c:pt idx="25">
                  <c:v>Japan</c:v>
                </c:pt>
              </c:strCache>
            </c:strRef>
          </c:cat>
          <c:val>
            <c:numRef>
              <c:f>Sheet1!$B$2:$B$27</c:f>
              <c:numCache>
                <c:formatCode>General</c:formatCode>
                <c:ptCount val="26"/>
                <c:pt idx="0" formatCode="0%">
                  <c:v>0.51</c:v>
                </c:pt>
                <c:pt idx="2" formatCode="0%">
                  <c:v>0.91</c:v>
                </c:pt>
                <c:pt idx="3" formatCode="0%">
                  <c:v>0.69</c:v>
                </c:pt>
                <c:pt idx="4" formatCode="0%">
                  <c:v>0.61</c:v>
                </c:pt>
                <c:pt idx="5" formatCode="0%">
                  <c:v>0.6</c:v>
                </c:pt>
                <c:pt idx="6" formatCode="0%">
                  <c:v>0.57999999999999996</c:v>
                </c:pt>
                <c:pt idx="7" formatCode="0%">
                  <c:v>0.57999999999999996</c:v>
                </c:pt>
                <c:pt idx="8" formatCode="0%">
                  <c:v>0.57999999999999996</c:v>
                </c:pt>
                <c:pt idx="9" formatCode="0%">
                  <c:v>0.56999999999999995</c:v>
                </c:pt>
                <c:pt idx="10" formatCode="0%">
                  <c:v>0.55000000000000004</c:v>
                </c:pt>
                <c:pt idx="11" formatCode="0%">
                  <c:v>0.54</c:v>
                </c:pt>
                <c:pt idx="12" formatCode="0%">
                  <c:v>0.53</c:v>
                </c:pt>
                <c:pt idx="13" formatCode="0%">
                  <c:v>0.53</c:v>
                </c:pt>
                <c:pt idx="14" formatCode="0%">
                  <c:v>0.51</c:v>
                </c:pt>
                <c:pt idx="15" formatCode="0%">
                  <c:v>0.5</c:v>
                </c:pt>
                <c:pt idx="16" formatCode="0%">
                  <c:v>0.5</c:v>
                </c:pt>
                <c:pt idx="17" formatCode="0%">
                  <c:v>0.49</c:v>
                </c:pt>
                <c:pt idx="18" formatCode="0%">
                  <c:v>0.47</c:v>
                </c:pt>
                <c:pt idx="19" formatCode="0%">
                  <c:v>0.46</c:v>
                </c:pt>
                <c:pt idx="20" formatCode="0%">
                  <c:v>0.45</c:v>
                </c:pt>
                <c:pt idx="21" formatCode="0%">
                  <c:v>0.39</c:v>
                </c:pt>
                <c:pt idx="22" formatCode="0%">
                  <c:v>0.35</c:v>
                </c:pt>
                <c:pt idx="23" formatCode="0%">
                  <c:v>0.3</c:v>
                </c:pt>
                <c:pt idx="24" formatCode="0%">
                  <c:v>0.28000000000000003</c:v>
                </c:pt>
                <c:pt idx="25" formatCode="0%">
                  <c:v>0.19</c:v>
                </c:pt>
              </c:numCache>
            </c:numRef>
          </c:val>
          <c:extLst>
            <c:ext xmlns:c16="http://schemas.microsoft.com/office/drawing/2014/chart" uri="{C3380CC4-5D6E-409C-BE32-E72D297353CC}">
              <c16:uniqueId val="{00000002-607D-4E91-BFAB-4A7E932981B7}"/>
            </c:ext>
          </c:extLst>
        </c:ser>
        <c:dLbls>
          <c:showLegendKey val="0"/>
          <c:showVal val="0"/>
          <c:showCatName val="0"/>
          <c:showSerName val="0"/>
          <c:showPercent val="0"/>
          <c:showBubbleSize val="0"/>
        </c:dLbls>
        <c:gapWidth val="115"/>
        <c:axId val="-81675040"/>
        <c:axId val="-87310944"/>
      </c:barChart>
      <c:catAx>
        <c:axId val="-81675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310944"/>
        <c:crosses val="autoZero"/>
        <c:auto val="1"/>
        <c:lblAlgn val="ctr"/>
        <c:lblOffset val="0"/>
        <c:noMultiLvlLbl val="0"/>
      </c:catAx>
      <c:valAx>
        <c:axId val="-87310944"/>
        <c:scaling>
          <c:orientation val="minMax"/>
          <c:max val="1"/>
        </c:scaling>
        <c:delete val="1"/>
        <c:axPos val="t"/>
        <c:numFmt formatCode="0%" sourceLinked="1"/>
        <c:majorTickMark val="none"/>
        <c:minorTickMark val="none"/>
        <c:tickLblPos val="nextTo"/>
        <c:crossAx val="-8167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8FA-46A6-B6DE-778C57F0A69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8FA-46A6-B6DE-778C57F0A69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8FA-46A6-B6DE-778C57F0A69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8FA-46A6-B6DE-778C57F0A69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28FA-46A6-B6DE-778C57F0A69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Europe</c:v>
                </c:pt>
                <c:pt idx="4">
                  <c:v>G-8 Countries</c:v>
                </c:pt>
                <c:pt idx="5">
                  <c:v>APAC</c:v>
                </c:pt>
                <c:pt idx="6">
                  <c:v>BIC</c:v>
                </c:pt>
                <c:pt idx="7">
                  <c:v>LATAM</c:v>
                </c:pt>
                <c:pt idx="8">
                  <c:v>Middle East/Africa</c:v>
                </c:pt>
              </c:strCache>
            </c:strRef>
          </c:cat>
          <c:val>
            <c:numRef>
              <c:f>Sheet1!$B$2:$B$10</c:f>
              <c:numCache>
                <c:formatCode>General</c:formatCode>
                <c:ptCount val="9"/>
                <c:pt idx="0" formatCode="0%">
                  <c:v>0.51</c:v>
                </c:pt>
                <c:pt idx="2" formatCode="0%">
                  <c:v>0.56000000000000005</c:v>
                </c:pt>
                <c:pt idx="3" formatCode="0%">
                  <c:v>0.55000000000000004</c:v>
                </c:pt>
                <c:pt idx="4" formatCode="0%">
                  <c:v>0.51</c:v>
                </c:pt>
                <c:pt idx="5" formatCode="0%">
                  <c:v>0.49</c:v>
                </c:pt>
                <c:pt idx="6" formatCode="0%">
                  <c:v>0.48</c:v>
                </c:pt>
                <c:pt idx="7" formatCode="0%">
                  <c:v>0.44</c:v>
                </c:pt>
                <c:pt idx="8" formatCode="0%">
                  <c:v>0.42</c:v>
                </c:pt>
              </c:numCache>
            </c:numRef>
          </c:val>
          <c:extLst>
            <c:ext xmlns:c16="http://schemas.microsoft.com/office/drawing/2014/chart" uri="{C3380CC4-5D6E-409C-BE32-E72D297353CC}">
              <c16:uniqueId val="{0000000A-28FA-46A6-B6DE-778C57F0A698}"/>
            </c:ext>
          </c:extLst>
        </c:ser>
        <c:dLbls>
          <c:showLegendKey val="0"/>
          <c:showVal val="0"/>
          <c:showCatName val="0"/>
          <c:showSerName val="0"/>
          <c:showPercent val="0"/>
          <c:showBubbleSize val="0"/>
        </c:dLbls>
        <c:gapWidth val="139"/>
        <c:axId val="-65758864"/>
        <c:axId val="-65756544"/>
      </c:barChart>
      <c:catAx>
        <c:axId val="-6575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756544"/>
        <c:crosses val="autoZero"/>
        <c:auto val="1"/>
        <c:lblAlgn val="ctr"/>
        <c:lblOffset val="0"/>
        <c:noMultiLvlLbl val="0"/>
      </c:catAx>
      <c:valAx>
        <c:axId val="-65756544"/>
        <c:scaling>
          <c:orientation val="minMax"/>
          <c:max val="1"/>
        </c:scaling>
        <c:delete val="1"/>
        <c:axPos val="t"/>
        <c:numFmt formatCode="0%" sourceLinked="1"/>
        <c:majorTickMark val="none"/>
        <c:minorTickMark val="none"/>
        <c:tickLblPos val="nextTo"/>
        <c:crossAx val="-65758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07D-4E91-BFAB-4A7E932981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Great Britain</c:v>
                </c:pt>
                <c:pt idx="4">
                  <c:v>United States</c:v>
                </c:pt>
                <c:pt idx="5">
                  <c:v>India</c:v>
                </c:pt>
                <c:pt idx="6">
                  <c:v>Kenya</c:v>
                </c:pt>
                <c:pt idx="7">
                  <c:v>South Africa</c:v>
                </c:pt>
                <c:pt idx="8">
                  <c:v>Nigeria</c:v>
                </c:pt>
                <c:pt idx="9">
                  <c:v>Australia</c:v>
                </c:pt>
                <c:pt idx="10">
                  <c:v>Japan</c:v>
                </c:pt>
                <c:pt idx="11">
                  <c:v>South Korea</c:v>
                </c:pt>
                <c:pt idx="12">
                  <c:v>Egypt</c:v>
                </c:pt>
                <c:pt idx="13">
                  <c:v>Pakistan</c:v>
                </c:pt>
                <c:pt idx="14">
                  <c:v>Mexico</c:v>
                </c:pt>
                <c:pt idx="15">
                  <c:v>Canada</c:v>
                </c:pt>
                <c:pt idx="16">
                  <c:v>Indonesia</c:v>
                </c:pt>
                <c:pt idx="17">
                  <c:v>Poland</c:v>
                </c:pt>
                <c:pt idx="18">
                  <c:v>Germany</c:v>
                </c:pt>
                <c:pt idx="19">
                  <c:v>Sweden</c:v>
                </c:pt>
                <c:pt idx="20">
                  <c:v>Brazil</c:v>
                </c:pt>
                <c:pt idx="21">
                  <c:v>France</c:v>
                </c:pt>
                <c:pt idx="22">
                  <c:v>Turkey</c:v>
                </c:pt>
                <c:pt idx="23">
                  <c:v>Hong Kong (China)</c:v>
                </c:pt>
                <c:pt idx="24">
                  <c:v>Italy</c:v>
                </c:pt>
                <c:pt idx="25">
                  <c:v>China</c:v>
                </c:pt>
              </c:strCache>
            </c:strRef>
          </c:cat>
          <c:val>
            <c:numRef>
              <c:f>Sheet1!$B$2:$B$27</c:f>
              <c:numCache>
                <c:formatCode>General</c:formatCode>
                <c:ptCount val="26"/>
                <c:pt idx="0" formatCode="0%">
                  <c:v>0.49</c:v>
                </c:pt>
                <c:pt idx="2" formatCode="0%">
                  <c:v>0.94</c:v>
                </c:pt>
                <c:pt idx="3" formatCode="0%">
                  <c:v>0.62</c:v>
                </c:pt>
                <c:pt idx="4" formatCode="0%">
                  <c:v>0.62</c:v>
                </c:pt>
                <c:pt idx="5" formatCode="0%">
                  <c:v>0.6</c:v>
                </c:pt>
                <c:pt idx="6" formatCode="0%">
                  <c:v>0.56999999999999995</c:v>
                </c:pt>
                <c:pt idx="7" formatCode="0%">
                  <c:v>0.56000000000000005</c:v>
                </c:pt>
                <c:pt idx="8" formatCode="0%">
                  <c:v>0.55000000000000004</c:v>
                </c:pt>
                <c:pt idx="9" formatCode="0%">
                  <c:v>0.54</c:v>
                </c:pt>
                <c:pt idx="10" formatCode="0%">
                  <c:v>0.54</c:v>
                </c:pt>
                <c:pt idx="11" formatCode="0%">
                  <c:v>0.53</c:v>
                </c:pt>
                <c:pt idx="12" formatCode="0%">
                  <c:v>0.53</c:v>
                </c:pt>
                <c:pt idx="13" formatCode="0%">
                  <c:v>0.53</c:v>
                </c:pt>
                <c:pt idx="14" formatCode="0%">
                  <c:v>0.51</c:v>
                </c:pt>
                <c:pt idx="15" formatCode="0%">
                  <c:v>0.51</c:v>
                </c:pt>
                <c:pt idx="16" formatCode="0%">
                  <c:v>0.5</c:v>
                </c:pt>
                <c:pt idx="17" formatCode="0%">
                  <c:v>0.45</c:v>
                </c:pt>
                <c:pt idx="18" formatCode="0%">
                  <c:v>0.45</c:v>
                </c:pt>
                <c:pt idx="19" formatCode="0%">
                  <c:v>0.44</c:v>
                </c:pt>
                <c:pt idx="20" formatCode="0%">
                  <c:v>0.43</c:v>
                </c:pt>
                <c:pt idx="21" formatCode="0%">
                  <c:v>0.43</c:v>
                </c:pt>
                <c:pt idx="22" formatCode="0%">
                  <c:v>0.41</c:v>
                </c:pt>
                <c:pt idx="23" formatCode="0%">
                  <c:v>0.39</c:v>
                </c:pt>
                <c:pt idx="24" formatCode="0%">
                  <c:v>0.36</c:v>
                </c:pt>
                <c:pt idx="25" formatCode="0%">
                  <c:v>0.33</c:v>
                </c:pt>
              </c:numCache>
            </c:numRef>
          </c:val>
          <c:extLst>
            <c:ext xmlns:c16="http://schemas.microsoft.com/office/drawing/2014/chart" uri="{C3380CC4-5D6E-409C-BE32-E72D297353CC}">
              <c16:uniqueId val="{00000002-607D-4E91-BFAB-4A7E932981B7}"/>
            </c:ext>
          </c:extLst>
        </c:ser>
        <c:dLbls>
          <c:showLegendKey val="0"/>
          <c:showVal val="0"/>
          <c:showCatName val="0"/>
          <c:showSerName val="0"/>
          <c:showPercent val="0"/>
          <c:showBubbleSize val="0"/>
        </c:dLbls>
        <c:gapWidth val="115"/>
        <c:axId val="-77174048"/>
        <c:axId val="-77172000"/>
      </c:barChart>
      <c:catAx>
        <c:axId val="-77174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172000"/>
        <c:crosses val="autoZero"/>
        <c:auto val="1"/>
        <c:lblAlgn val="ctr"/>
        <c:lblOffset val="0"/>
        <c:noMultiLvlLbl val="0"/>
      </c:catAx>
      <c:valAx>
        <c:axId val="-77172000"/>
        <c:scaling>
          <c:orientation val="minMax"/>
          <c:max val="1"/>
        </c:scaling>
        <c:delete val="1"/>
        <c:axPos val="t"/>
        <c:numFmt formatCode="0%" sourceLinked="1"/>
        <c:majorTickMark val="none"/>
        <c:minorTickMark val="none"/>
        <c:tickLblPos val="nextTo"/>
        <c:crossAx val="-7717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8FA-46A6-B6DE-778C57F0A69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8FA-46A6-B6DE-778C57F0A69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8FA-46A6-B6DE-778C57F0A69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8FA-46A6-B6DE-778C57F0A69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28FA-46A6-B6DE-778C57F0A69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APAC</c:v>
                </c:pt>
                <c:pt idx="5">
                  <c:v>Middle East/Africa</c:v>
                </c:pt>
                <c:pt idx="6">
                  <c:v>Europe</c:v>
                </c:pt>
                <c:pt idx="7">
                  <c:v>LATAM</c:v>
                </c:pt>
                <c:pt idx="8">
                  <c:v>BIC</c:v>
                </c:pt>
              </c:strCache>
            </c:strRef>
          </c:cat>
          <c:val>
            <c:numRef>
              <c:f>Sheet1!$B$2:$B$10</c:f>
              <c:numCache>
                <c:formatCode>General</c:formatCode>
                <c:ptCount val="9"/>
                <c:pt idx="0" formatCode="0%">
                  <c:v>0.49</c:v>
                </c:pt>
                <c:pt idx="2" formatCode="0%">
                  <c:v>0.56999999999999995</c:v>
                </c:pt>
                <c:pt idx="3" formatCode="0%">
                  <c:v>0.5</c:v>
                </c:pt>
                <c:pt idx="4" formatCode="0%">
                  <c:v>0.49</c:v>
                </c:pt>
                <c:pt idx="5" formatCode="0%">
                  <c:v>0.49</c:v>
                </c:pt>
                <c:pt idx="6" formatCode="0%">
                  <c:v>0.46</c:v>
                </c:pt>
                <c:pt idx="7" formatCode="0%">
                  <c:v>0.46</c:v>
                </c:pt>
                <c:pt idx="8" formatCode="0%">
                  <c:v>0.45</c:v>
                </c:pt>
              </c:numCache>
            </c:numRef>
          </c:val>
          <c:extLst>
            <c:ext xmlns:c16="http://schemas.microsoft.com/office/drawing/2014/chart" uri="{C3380CC4-5D6E-409C-BE32-E72D297353CC}">
              <c16:uniqueId val="{0000000A-28FA-46A6-B6DE-778C57F0A698}"/>
            </c:ext>
          </c:extLst>
        </c:ser>
        <c:dLbls>
          <c:showLegendKey val="0"/>
          <c:showVal val="0"/>
          <c:showCatName val="0"/>
          <c:showSerName val="0"/>
          <c:showPercent val="0"/>
          <c:showBubbleSize val="0"/>
        </c:dLbls>
        <c:gapWidth val="139"/>
        <c:axId val="-66163184"/>
        <c:axId val="-66160976"/>
      </c:barChart>
      <c:catAx>
        <c:axId val="-66163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160976"/>
        <c:crosses val="autoZero"/>
        <c:auto val="1"/>
        <c:lblAlgn val="ctr"/>
        <c:lblOffset val="0"/>
        <c:noMultiLvlLbl val="0"/>
      </c:catAx>
      <c:valAx>
        <c:axId val="-66160976"/>
        <c:scaling>
          <c:orientation val="minMax"/>
          <c:max val="1"/>
        </c:scaling>
        <c:delete val="1"/>
        <c:axPos val="t"/>
        <c:numFmt formatCode="0%" sourceLinked="1"/>
        <c:majorTickMark val="none"/>
        <c:minorTickMark val="none"/>
        <c:tickLblPos val="nextTo"/>
        <c:crossAx val="-6616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07D-4E91-BFAB-4A7E932981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India</c:v>
                </c:pt>
                <c:pt idx="4">
                  <c:v>Turkey</c:v>
                </c:pt>
                <c:pt idx="5">
                  <c:v>Brazil</c:v>
                </c:pt>
                <c:pt idx="6">
                  <c:v>France</c:v>
                </c:pt>
                <c:pt idx="7">
                  <c:v>Great Britain</c:v>
                </c:pt>
                <c:pt idx="8">
                  <c:v>Australia</c:v>
                </c:pt>
                <c:pt idx="9">
                  <c:v>Canada</c:v>
                </c:pt>
                <c:pt idx="10">
                  <c:v>United States</c:v>
                </c:pt>
                <c:pt idx="11">
                  <c:v>Indonesia</c:v>
                </c:pt>
                <c:pt idx="12">
                  <c:v>Poland</c:v>
                </c:pt>
                <c:pt idx="13">
                  <c:v>China</c:v>
                </c:pt>
                <c:pt idx="14">
                  <c:v>South Korea</c:v>
                </c:pt>
                <c:pt idx="15">
                  <c:v>Mexico</c:v>
                </c:pt>
                <c:pt idx="16">
                  <c:v>Germany</c:v>
                </c:pt>
                <c:pt idx="17">
                  <c:v>Italy</c:v>
                </c:pt>
                <c:pt idx="18">
                  <c:v>Hong Kong (China)</c:v>
                </c:pt>
                <c:pt idx="19">
                  <c:v>South Africa</c:v>
                </c:pt>
                <c:pt idx="20">
                  <c:v>Japan</c:v>
                </c:pt>
                <c:pt idx="21">
                  <c:v>Sweden</c:v>
                </c:pt>
                <c:pt idx="22">
                  <c:v>Egypt</c:v>
                </c:pt>
                <c:pt idx="23">
                  <c:v>Pakistan</c:v>
                </c:pt>
                <c:pt idx="24">
                  <c:v>Nigeria</c:v>
                </c:pt>
                <c:pt idx="25">
                  <c:v>Kenya</c:v>
                </c:pt>
              </c:strCache>
            </c:strRef>
          </c:cat>
          <c:val>
            <c:numRef>
              <c:f>Sheet1!$B$2:$B$27</c:f>
              <c:numCache>
                <c:formatCode>General</c:formatCode>
                <c:ptCount val="26"/>
                <c:pt idx="0" formatCode="0%">
                  <c:v>0.49</c:v>
                </c:pt>
                <c:pt idx="2" formatCode="0%">
                  <c:v>0.76</c:v>
                </c:pt>
                <c:pt idx="3" formatCode="0%">
                  <c:v>0.57999999999999996</c:v>
                </c:pt>
                <c:pt idx="4" formatCode="0%">
                  <c:v>0.56000000000000005</c:v>
                </c:pt>
                <c:pt idx="5" formatCode="0%">
                  <c:v>0.55000000000000004</c:v>
                </c:pt>
                <c:pt idx="6" formatCode="0%">
                  <c:v>0.55000000000000004</c:v>
                </c:pt>
                <c:pt idx="7" formatCode="0%">
                  <c:v>0.55000000000000004</c:v>
                </c:pt>
                <c:pt idx="8" formatCode="0%">
                  <c:v>0.52</c:v>
                </c:pt>
                <c:pt idx="9" formatCode="0%">
                  <c:v>0.51</c:v>
                </c:pt>
                <c:pt idx="10" formatCode="0%">
                  <c:v>0.51</c:v>
                </c:pt>
                <c:pt idx="11" formatCode="0%">
                  <c:v>0.51</c:v>
                </c:pt>
                <c:pt idx="12" formatCode="0%">
                  <c:v>0.5</c:v>
                </c:pt>
                <c:pt idx="13" formatCode="0%">
                  <c:v>0.5</c:v>
                </c:pt>
                <c:pt idx="14" formatCode="0%">
                  <c:v>0.48</c:v>
                </c:pt>
                <c:pt idx="15" formatCode="0%">
                  <c:v>0.46</c:v>
                </c:pt>
                <c:pt idx="16" formatCode="0%">
                  <c:v>0.46</c:v>
                </c:pt>
                <c:pt idx="17" formatCode="0%">
                  <c:v>0.46</c:v>
                </c:pt>
                <c:pt idx="18" formatCode="0%">
                  <c:v>0.46</c:v>
                </c:pt>
                <c:pt idx="19" formatCode="0%">
                  <c:v>0.43</c:v>
                </c:pt>
                <c:pt idx="20" formatCode="0%">
                  <c:v>0.43</c:v>
                </c:pt>
                <c:pt idx="21" formatCode="0%">
                  <c:v>0.41</c:v>
                </c:pt>
                <c:pt idx="22" formatCode="0%">
                  <c:v>0.4</c:v>
                </c:pt>
                <c:pt idx="23" formatCode="0%">
                  <c:v>0.38</c:v>
                </c:pt>
                <c:pt idx="24" formatCode="0%">
                  <c:v>0.38</c:v>
                </c:pt>
                <c:pt idx="25" formatCode="0%">
                  <c:v>0.34</c:v>
                </c:pt>
              </c:numCache>
            </c:numRef>
          </c:val>
          <c:extLst>
            <c:ext xmlns:c16="http://schemas.microsoft.com/office/drawing/2014/chart" uri="{C3380CC4-5D6E-409C-BE32-E72D297353CC}">
              <c16:uniqueId val="{00000002-607D-4E91-BFAB-4A7E932981B7}"/>
            </c:ext>
          </c:extLst>
        </c:ser>
        <c:dLbls>
          <c:showLegendKey val="0"/>
          <c:showVal val="0"/>
          <c:showCatName val="0"/>
          <c:showSerName val="0"/>
          <c:showPercent val="0"/>
          <c:showBubbleSize val="0"/>
        </c:dLbls>
        <c:gapWidth val="115"/>
        <c:axId val="-66113600"/>
        <c:axId val="-64886208"/>
      </c:barChart>
      <c:catAx>
        <c:axId val="-66113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886208"/>
        <c:crosses val="autoZero"/>
        <c:auto val="1"/>
        <c:lblAlgn val="ctr"/>
        <c:lblOffset val="0"/>
        <c:noMultiLvlLbl val="0"/>
      </c:catAx>
      <c:valAx>
        <c:axId val="-64886208"/>
        <c:scaling>
          <c:orientation val="minMax"/>
          <c:max val="1"/>
        </c:scaling>
        <c:delete val="1"/>
        <c:axPos val="t"/>
        <c:numFmt formatCode="0%" sourceLinked="1"/>
        <c:majorTickMark val="none"/>
        <c:minorTickMark val="none"/>
        <c:tickLblPos val="nextTo"/>
        <c:crossAx val="-6611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8FA-46A6-B6DE-778C57F0A69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8FA-46A6-B6DE-778C57F0A69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8FA-46A6-B6DE-778C57F0A69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8FA-46A6-B6DE-778C57F0A69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28FA-46A6-B6DE-778C57F0A69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North America</c:v>
                </c:pt>
                <c:pt idx="4">
                  <c:v>LATAM</c:v>
                </c:pt>
                <c:pt idx="5">
                  <c:v>APAC</c:v>
                </c:pt>
                <c:pt idx="6">
                  <c:v>G-8 Countries</c:v>
                </c:pt>
                <c:pt idx="7">
                  <c:v>Europe</c:v>
                </c:pt>
                <c:pt idx="8">
                  <c:v>Middle East/Africa</c:v>
                </c:pt>
              </c:strCache>
            </c:strRef>
          </c:cat>
          <c:val>
            <c:numRef>
              <c:f>Sheet1!$B$2:$B$10</c:f>
              <c:numCache>
                <c:formatCode>General</c:formatCode>
                <c:ptCount val="9"/>
                <c:pt idx="0" formatCode="0%">
                  <c:v>0.49</c:v>
                </c:pt>
                <c:pt idx="2" formatCode="0%">
                  <c:v>0.54</c:v>
                </c:pt>
                <c:pt idx="3" formatCode="0%">
                  <c:v>0.51</c:v>
                </c:pt>
                <c:pt idx="4" formatCode="0%">
                  <c:v>0.51</c:v>
                </c:pt>
                <c:pt idx="5" formatCode="0%">
                  <c:v>0.5</c:v>
                </c:pt>
                <c:pt idx="6" formatCode="0%">
                  <c:v>0.5</c:v>
                </c:pt>
                <c:pt idx="7" formatCode="0%">
                  <c:v>0.49</c:v>
                </c:pt>
                <c:pt idx="8" formatCode="0%">
                  <c:v>0.46</c:v>
                </c:pt>
              </c:numCache>
            </c:numRef>
          </c:val>
          <c:extLst>
            <c:ext xmlns:c16="http://schemas.microsoft.com/office/drawing/2014/chart" uri="{C3380CC4-5D6E-409C-BE32-E72D297353CC}">
              <c16:uniqueId val="{0000000A-28FA-46A6-B6DE-778C57F0A698}"/>
            </c:ext>
          </c:extLst>
        </c:ser>
        <c:dLbls>
          <c:showLegendKey val="0"/>
          <c:showVal val="0"/>
          <c:showCatName val="0"/>
          <c:showSerName val="0"/>
          <c:showPercent val="0"/>
          <c:showBubbleSize val="0"/>
        </c:dLbls>
        <c:gapWidth val="139"/>
        <c:axId val="-77685136"/>
        <c:axId val="-77683360"/>
      </c:barChart>
      <c:catAx>
        <c:axId val="-77685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683360"/>
        <c:crosses val="autoZero"/>
        <c:auto val="1"/>
        <c:lblAlgn val="ctr"/>
        <c:lblOffset val="0"/>
        <c:noMultiLvlLbl val="0"/>
      </c:catAx>
      <c:valAx>
        <c:axId val="-77683360"/>
        <c:scaling>
          <c:orientation val="minMax"/>
          <c:max val="1"/>
        </c:scaling>
        <c:delete val="1"/>
        <c:axPos val="t"/>
        <c:numFmt formatCode="0%" sourceLinked="1"/>
        <c:majorTickMark val="none"/>
        <c:minorTickMark val="none"/>
        <c:tickLblPos val="nextTo"/>
        <c:crossAx val="-7768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07D-4E91-BFAB-4A7E932981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Germany</c:v>
                </c:pt>
                <c:pt idx="4">
                  <c:v>Indonesia</c:v>
                </c:pt>
                <c:pt idx="5">
                  <c:v>Poland</c:v>
                </c:pt>
                <c:pt idx="6">
                  <c:v>India</c:v>
                </c:pt>
                <c:pt idx="7">
                  <c:v>Great Britain</c:v>
                </c:pt>
                <c:pt idx="8">
                  <c:v>South Africa</c:v>
                </c:pt>
                <c:pt idx="9">
                  <c:v>Sweden</c:v>
                </c:pt>
                <c:pt idx="10">
                  <c:v>China</c:v>
                </c:pt>
                <c:pt idx="11">
                  <c:v>France</c:v>
                </c:pt>
                <c:pt idx="12">
                  <c:v>United States</c:v>
                </c:pt>
                <c:pt idx="13">
                  <c:v>Turkey</c:v>
                </c:pt>
                <c:pt idx="14">
                  <c:v>Australia</c:v>
                </c:pt>
                <c:pt idx="15">
                  <c:v>Brazil</c:v>
                </c:pt>
                <c:pt idx="16">
                  <c:v>Canada</c:v>
                </c:pt>
                <c:pt idx="17">
                  <c:v>Mexico</c:v>
                </c:pt>
                <c:pt idx="18">
                  <c:v>Egypt</c:v>
                </c:pt>
                <c:pt idx="19">
                  <c:v>Italy</c:v>
                </c:pt>
                <c:pt idx="20">
                  <c:v>Pakistan</c:v>
                </c:pt>
                <c:pt idx="21">
                  <c:v>Hong Kong (China)</c:v>
                </c:pt>
                <c:pt idx="22">
                  <c:v>South Korea</c:v>
                </c:pt>
                <c:pt idx="23">
                  <c:v>Kenya</c:v>
                </c:pt>
                <c:pt idx="24">
                  <c:v>Japan</c:v>
                </c:pt>
                <c:pt idx="25">
                  <c:v>Nigeria</c:v>
                </c:pt>
              </c:strCache>
            </c:strRef>
          </c:cat>
          <c:val>
            <c:numRef>
              <c:f>Sheet1!$B$2:$B$27</c:f>
              <c:numCache>
                <c:formatCode>General</c:formatCode>
                <c:ptCount val="26"/>
                <c:pt idx="0" formatCode="0%">
                  <c:v>0.47</c:v>
                </c:pt>
                <c:pt idx="2" formatCode="0%">
                  <c:v>0.91</c:v>
                </c:pt>
                <c:pt idx="3" formatCode="0%">
                  <c:v>0.61</c:v>
                </c:pt>
                <c:pt idx="4" formatCode="0%">
                  <c:v>0.59</c:v>
                </c:pt>
                <c:pt idx="5" formatCode="0%">
                  <c:v>0.57999999999999996</c:v>
                </c:pt>
                <c:pt idx="6" formatCode="0%">
                  <c:v>0.57999999999999996</c:v>
                </c:pt>
                <c:pt idx="7" formatCode="0%">
                  <c:v>0.55000000000000004</c:v>
                </c:pt>
                <c:pt idx="8" formatCode="0%">
                  <c:v>0.48</c:v>
                </c:pt>
                <c:pt idx="9" formatCode="0%">
                  <c:v>0.48</c:v>
                </c:pt>
                <c:pt idx="10" formatCode="0%">
                  <c:v>0.48</c:v>
                </c:pt>
                <c:pt idx="11" formatCode="0%">
                  <c:v>0.48</c:v>
                </c:pt>
                <c:pt idx="12" formatCode="0%">
                  <c:v>0.48</c:v>
                </c:pt>
                <c:pt idx="13" formatCode="0%">
                  <c:v>0.47</c:v>
                </c:pt>
                <c:pt idx="14" formatCode="0%">
                  <c:v>0.47</c:v>
                </c:pt>
                <c:pt idx="15" formatCode="0%">
                  <c:v>0.47</c:v>
                </c:pt>
                <c:pt idx="16" formatCode="0%">
                  <c:v>0.47</c:v>
                </c:pt>
                <c:pt idx="17" formatCode="0%">
                  <c:v>0.42</c:v>
                </c:pt>
                <c:pt idx="18" formatCode="0%">
                  <c:v>0.42</c:v>
                </c:pt>
                <c:pt idx="19" formatCode="0%">
                  <c:v>0.41</c:v>
                </c:pt>
                <c:pt idx="20" formatCode="0%">
                  <c:v>0.4</c:v>
                </c:pt>
                <c:pt idx="21" formatCode="0%">
                  <c:v>0.38</c:v>
                </c:pt>
                <c:pt idx="22" formatCode="0%">
                  <c:v>0.36</c:v>
                </c:pt>
                <c:pt idx="23" formatCode="0%">
                  <c:v>0.34</c:v>
                </c:pt>
                <c:pt idx="24" formatCode="0%">
                  <c:v>0.28000000000000003</c:v>
                </c:pt>
                <c:pt idx="25" formatCode="0%">
                  <c:v>0.21</c:v>
                </c:pt>
              </c:numCache>
            </c:numRef>
          </c:val>
          <c:extLst>
            <c:ext xmlns:c16="http://schemas.microsoft.com/office/drawing/2014/chart" uri="{C3380CC4-5D6E-409C-BE32-E72D297353CC}">
              <c16:uniqueId val="{00000002-607D-4E91-BFAB-4A7E932981B7}"/>
            </c:ext>
          </c:extLst>
        </c:ser>
        <c:dLbls>
          <c:showLegendKey val="0"/>
          <c:showVal val="0"/>
          <c:showCatName val="0"/>
          <c:showSerName val="0"/>
          <c:showPercent val="0"/>
          <c:showBubbleSize val="0"/>
        </c:dLbls>
        <c:gapWidth val="115"/>
        <c:axId val="-77707536"/>
        <c:axId val="-77718048"/>
      </c:barChart>
      <c:catAx>
        <c:axId val="-77707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718048"/>
        <c:crosses val="autoZero"/>
        <c:auto val="1"/>
        <c:lblAlgn val="ctr"/>
        <c:lblOffset val="0"/>
        <c:noMultiLvlLbl val="0"/>
      </c:catAx>
      <c:valAx>
        <c:axId val="-77718048"/>
        <c:scaling>
          <c:orientation val="minMax"/>
          <c:max val="1"/>
        </c:scaling>
        <c:delete val="1"/>
        <c:axPos val="t"/>
        <c:numFmt formatCode="0%" sourceLinked="1"/>
        <c:majorTickMark val="none"/>
        <c:minorTickMark val="none"/>
        <c:tickLblPos val="nextTo"/>
        <c:crossAx val="-7770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8FA-46A6-B6DE-778C57F0A69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8FA-46A6-B6DE-778C57F0A69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8FA-46A6-B6DE-778C57F0A69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8FA-46A6-B6DE-778C57F0A69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28FA-46A6-B6DE-778C57F0A69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Europe</c:v>
                </c:pt>
                <c:pt idx="3">
                  <c:v>BIC</c:v>
                </c:pt>
                <c:pt idx="4">
                  <c:v>North America</c:v>
                </c:pt>
                <c:pt idx="5">
                  <c:v>G-8 Countries</c:v>
                </c:pt>
                <c:pt idx="6">
                  <c:v>LATAM</c:v>
                </c:pt>
                <c:pt idx="7">
                  <c:v>APAC</c:v>
                </c:pt>
                <c:pt idx="8">
                  <c:v>Middle East/Africa</c:v>
                </c:pt>
              </c:strCache>
            </c:strRef>
          </c:cat>
          <c:val>
            <c:numRef>
              <c:f>Sheet1!$B$2:$B$10</c:f>
              <c:numCache>
                <c:formatCode>General</c:formatCode>
                <c:ptCount val="9"/>
                <c:pt idx="0" formatCode="0%">
                  <c:v>0.47</c:v>
                </c:pt>
                <c:pt idx="2" formatCode="0%">
                  <c:v>0.52</c:v>
                </c:pt>
                <c:pt idx="3" formatCode="0%">
                  <c:v>0.51</c:v>
                </c:pt>
                <c:pt idx="4" formatCode="0%">
                  <c:v>0.47</c:v>
                </c:pt>
                <c:pt idx="5" formatCode="0%">
                  <c:v>0.47</c:v>
                </c:pt>
                <c:pt idx="6" formatCode="0%">
                  <c:v>0.45</c:v>
                </c:pt>
                <c:pt idx="7" formatCode="0%">
                  <c:v>0.45</c:v>
                </c:pt>
                <c:pt idx="8" formatCode="0%">
                  <c:v>0.45</c:v>
                </c:pt>
              </c:numCache>
            </c:numRef>
          </c:val>
          <c:extLst>
            <c:ext xmlns:c16="http://schemas.microsoft.com/office/drawing/2014/chart" uri="{C3380CC4-5D6E-409C-BE32-E72D297353CC}">
              <c16:uniqueId val="{0000000A-28FA-46A6-B6DE-778C57F0A698}"/>
            </c:ext>
          </c:extLst>
        </c:ser>
        <c:dLbls>
          <c:showLegendKey val="0"/>
          <c:showVal val="0"/>
          <c:showCatName val="0"/>
          <c:showSerName val="0"/>
          <c:showPercent val="0"/>
          <c:showBubbleSize val="0"/>
        </c:dLbls>
        <c:gapWidth val="139"/>
        <c:axId val="-77277344"/>
        <c:axId val="-77266768"/>
      </c:barChart>
      <c:catAx>
        <c:axId val="-7727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66768"/>
        <c:crosses val="autoZero"/>
        <c:auto val="1"/>
        <c:lblAlgn val="ctr"/>
        <c:lblOffset val="0"/>
        <c:noMultiLvlLbl val="0"/>
      </c:catAx>
      <c:valAx>
        <c:axId val="-77266768"/>
        <c:scaling>
          <c:orientation val="minMax"/>
          <c:max val="1"/>
        </c:scaling>
        <c:delete val="1"/>
        <c:axPos val="t"/>
        <c:numFmt formatCode="0%" sourceLinked="1"/>
        <c:majorTickMark val="none"/>
        <c:minorTickMark val="none"/>
        <c:tickLblPos val="nextTo"/>
        <c:crossAx val="-7727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07D-4E91-BFAB-4A7E932981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Indonesia</c:v>
                </c:pt>
                <c:pt idx="4">
                  <c:v>Australia</c:v>
                </c:pt>
                <c:pt idx="5">
                  <c:v>France</c:v>
                </c:pt>
                <c:pt idx="6">
                  <c:v>Mexico</c:v>
                </c:pt>
                <c:pt idx="7">
                  <c:v>Canada</c:v>
                </c:pt>
                <c:pt idx="8">
                  <c:v>South Africa</c:v>
                </c:pt>
                <c:pt idx="9">
                  <c:v>Great Britain</c:v>
                </c:pt>
                <c:pt idx="10">
                  <c:v>Poland</c:v>
                </c:pt>
                <c:pt idx="11">
                  <c:v>Hong Kong (China)</c:v>
                </c:pt>
                <c:pt idx="12">
                  <c:v>Sweden</c:v>
                </c:pt>
                <c:pt idx="13">
                  <c:v>Egypt</c:v>
                </c:pt>
                <c:pt idx="14">
                  <c:v>Brazil</c:v>
                </c:pt>
                <c:pt idx="15">
                  <c:v>Italy</c:v>
                </c:pt>
                <c:pt idx="16">
                  <c:v>United States</c:v>
                </c:pt>
                <c:pt idx="17">
                  <c:v>Turkey</c:v>
                </c:pt>
                <c:pt idx="18">
                  <c:v>Germany</c:v>
                </c:pt>
                <c:pt idx="19">
                  <c:v>India</c:v>
                </c:pt>
                <c:pt idx="20">
                  <c:v>Japan</c:v>
                </c:pt>
                <c:pt idx="21">
                  <c:v>China</c:v>
                </c:pt>
                <c:pt idx="22">
                  <c:v>Pakistan</c:v>
                </c:pt>
                <c:pt idx="23">
                  <c:v>Kenya</c:v>
                </c:pt>
                <c:pt idx="24">
                  <c:v>South Korea</c:v>
                </c:pt>
                <c:pt idx="25">
                  <c:v>Nigeria</c:v>
                </c:pt>
              </c:strCache>
            </c:strRef>
          </c:cat>
          <c:val>
            <c:numRef>
              <c:f>Sheet1!$B$2:$B$27</c:f>
              <c:numCache>
                <c:formatCode>General</c:formatCode>
                <c:ptCount val="26"/>
                <c:pt idx="0" formatCode="0%">
                  <c:v>0.45</c:v>
                </c:pt>
                <c:pt idx="2" formatCode="0%">
                  <c:v>0.92</c:v>
                </c:pt>
                <c:pt idx="3" formatCode="0%">
                  <c:v>0.57999999999999996</c:v>
                </c:pt>
                <c:pt idx="4" formatCode="0%">
                  <c:v>0.56000000000000005</c:v>
                </c:pt>
                <c:pt idx="5" formatCode="0%">
                  <c:v>0.56000000000000005</c:v>
                </c:pt>
                <c:pt idx="6" formatCode="0%">
                  <c:v>0.55000000000000004</c:v>
                </c:pt>
                <c:pt idx="7" formatCode="0%">
                  <c:v>0.55000000000000004</c:v>
                </c:pt>
                <c:pt idx="8" formatCode="0%">
                  <c:v>0.53</c:v>
                </c:pt>
                <c:pt idx="9" formatCode="0%">
                  <c:v>0.5</c:v>
                </c:pt>
                <c:pt idx="10" formatCode="0%">
                  <c:v>0.49</c:v>
                </c:pt>
                <c:pt idx="11" formatCode="0%">
                  <c:v>0.49</c:v>
                </c:pt>
                <c:pt idx="12" formatCode="0%">
                  <c:v>0.48</c:v>
                </c:pt>
                <c:pt idx="13" formatCode="0%">
                  <c:v>0.45</c:v>
                </c:pt>
                <c:pt idx="14" formatCode="0%">
                  <c:v>0.43</c:v>
                </c:pt>
                <c:pt idx="15" formatCode="0%">
                  <c:v>0.43</c:v>
                </c:pt>
                <c:pt idx="16" formatCode="0%">
                  <c:v>0.43</c:v>
                </c:pt>
                <c:pt idx="17" formatCode="0%">
                  <c:v>0.42</c:v>
                </c:pt>
                <c:pt idx="18" formatCode="0%">
                  <c:v>0.42</c:v>
                </c:pt>
                <c:pt idx="19" formatCode="0%">
                  <c:v>0.39</c:v>
                </c:pt>
                <c:pt idx="20" formatCode="0%">
                  <c:v>0.38</c:v>
                </c:pt>
                <c:pt idx="21" formatCode="0%">
                  <c:v>0.36</c:v>
                </c:pt>
                <c:pt idx="22" formatCode="0%">
                  <c:v>0.32</c:v>
                </c:pt>
                <c:pt idx="23" formatCode="0%">
                  <c:v>0.28000000000000003</c:v>
                </c:pt>
                <c:pt idx="24" formatCode="0%">
                  <c:v>0.2</c:v>
                </c:pt>
                <c:pt idx="25" formatCode="0%">
                  <c:v>0.16</c:v>
                </c:pt>
              </c:numCache>
            </c:numRef>
          </c:val>
          <c:extLst>
            <c:ext xmlns:c16="http://schemas.microsoft.com/office/drawing/2014/chart" uri="{C3380CC4-5D6E-409C-BE32-E72D297353CC}">
              <c16:uniqueId val="{00000002-607D-4E91-BFAB-4A7E932981B7}"/>
            </c:ext>
          </c:extLst>
        </c:ser>
        <c:dLbls>
          <c:showLegendKey val="0"/>
          <c:showVal val="0"/>
          <c:showCatName val="0"/>
          <c:showSerName val="0"/>
          <c:showPercent val="0"/>
          <c:showBubbleSize val="0"/>
        </c:dLbls>
        <c:gapWidth val="115"/>
        <c:axId val="-75664464"/>
        <c:axId val="-75667792"/>
      </c:barChart>
      <c:catAx>
        <c:axId val="-75664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67792"/>
        <c:crosses val="autoZero"/>
        <c:auto val="1"/>
        <c:lblAlgn val="ctr"/>
        <c:lblOffset val="0"/>
        <c:noMultiLvlLbl val="0"/>
      </c:catAx>
      <c:valAx>
        <c:axId val="-75667792"/>
        <c:scaling>
          <c:orientation val="minMax"/>
          <c:max val="1"/>
        </c:scaling>
        <c:delete val="1"/>
        <c:axPos val="t"/>
        <c:numFmt formatCode="0%" sourceLinked="1"/>
        <c:majorTickMark val="none"/>
        <c:minorTickMark val="none"/>
        <c:tickLblPos val="nextTo"/>
        <c:crossAx val="-7566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South Africa</c:v>
                </c:pt>
                <c:pt idx="4">
                  <c:v>France</c:v>
                </c:pt>
                <c:pt idx="5">
                  <c:v>Indonesia</c:v>
                </c:pt>
                <c:pt idx="6">
                  <c:v>India</c:v>
                </c:pt>
                <c:pt idx="7">
                  <c:v>South Korea</c:v>
                </c:pt>
                <c:pt idx="8">
                  <c:v>Italy</c:v>
                </c:pt>
                <c:pt idx="9">
                  <c:v>Japan</c:v>
                </c:pt>
                <c:pt idx="10">
                  <c:v>United States</c:v>
                </c:pt>
                <c:pt idx="11">
                  <c:v>Brazil</c:v>
                </c:pt>
                <c:pt idx="12">
                  <c:v>Hong Kong (China)</c:v>
                </c:pt>
                <c:pt idx="13">
                  <c:v>Canada</c:v>
                </c:pt>
                <c:pt idx="14">
                  <c:v>Mexico</c:v>
                </c:pt>
                <c:pt idx="15">
                  <c:v>Australia</c:v>
                </c:pt>
                <c:pt idx="16">
                  <c:v>Egypt</c:v>
                </c:pt>
                <c:pt idx="17">
                  <c:v>Great Britain</c:v>
                </c:pt>
                <c:pt idx="18">
                  <c:v>Kenya</c:v>
                </c:pt>
                <c:pt idx="19">
                  <c:v>Tunisia</c:v>
                </c:pt>
                <c:pt idx="20">
                  <c:v>Turkey</c:v>
                </c:pt>
                <c:pt idx="21">
                  <c:v>China</c:v>
                </c:pt>
                <c:pt idx="22">
                  <c:v>Sweden</c:v>
                </c:pt>
                <c:pt idx="23">
                  <c:v>Pakistan</c:v>
                </c:pt>
                <c:pt idx="24">
                  <c:v>Germany</c:v>
                </c:pt>
                <c:pt idx="25">
                  <c:v>Poland</c:v>
                </c:pt>
              </c:strCache>
            </c:strRef>
          </c:cat>
          <c:val>
            <c:numRef>
              <c:f>Sheet1!$B$2:$B$27</c:f>
              <c:numCache>
                <c:formatCode>General</c:formatCode>
                <c:ptCount val="26"/>
                <c:pt idx="0" formatCode="0%">
                  <c:v>0.35</c:v>
                </c:pt>
                <c:pt idx="2" formatCode="0%">
                  <c:v>0.39</c:v>
                </c:pt>
                <c:pt idx="3" formatCode="0%">
                  <c:v>0.49</c:v>
                </c:pt>
                <c:pt idx="4" formatCode="0%">
                  <c:v>0.39</c:v>
                </c:pt>
                <c:pt idx="5" formatCode="0%">
                  <c:v>0.38</c:v>
                </c:pt>
                <c:pt idx="6" formatCode="0%">
                  <c:v>0.39</c:v>
                </c:pt>
                <c:pt idx="7" formatCode="0%">
                  <c:v>0.31</c:v>
                </c:pt>
                <c:pt idx="8" formatCode="0%">
                  <c:v>0.23</c:v>
                </c:pt>
                <c:pt idx="9" formatCode="0%">
                  <c:v>0.24</c:v>
                </c:pt>
                <c:pt idx="10" formatCode="0%">
                  <c:v>0.34</c:v>
                </c:pt>
                <c:pt idx="11" formatCode="0%">
                  <c:v>0.46</c:v>
                </c:pt>
                <c:pt idx="12" formatCode="0%">
                  <c:v>0.36</c:v>
                </c:pt>
                <c:pt idx="13" formatCode="0%">
                  <c:v>0.32</c:v>
                </c:pt>
                <c:pt idx="14" formatCode="0%">
                  <c:v>0.44</c:v>
                </c:pt>
                <c:pt idx="15" formatCode="0%">
                  <c:v>0.32</c:v>
                </c:pt>
                <c:pt idx="16" formatCode="0%">
                  <c:v>0.37</c:v>
                </c:pt>
                <c:pt idx="17" formatCode="0%">
                  <c:v>0.25</c:v>
                </c:pt>
                <c:pt idx="18" formatCode="0%">
                  <c:v>0.42</c:v>
                </c:pt>
                <c:pt idx="19" formatCode="0%">
                  <c:v>0.47</c:v>
                </c:pt>
                <c:pt idx="20" formatCode="0%">
                  <c:v>0.34</c:v>
                </c:pt>
                <c:pt idx="21" formatCode="0%">
                  <c:v>0.32</c:v>
                </c:pt>
                <c:pt idx="22" formatCode="0%">
                  <c:v>0.28999999999999998</c:v>
                </c:pt>
                <c:pt idx="23" formatCode="0%">
                  <c:v>0.28000000000000003</c:v>
                </c:pt>
                <c:pt idx="24" formatCode="0%">
                  <c:v>0.25</c:v>
                </c:pt>
                <c:pt idx="25" formatCode="0%">
                  <c:v>0.2</c:v>
                </c:pt>
              </c:numCache>
            </c:numRef>
          </c:val>
          <c:extLst>
            <c:ext xmlns:c16="http://schemas.microsoft.com/office/drawing/2014/chart" uri="{C3380CC4-5D6E-409C-BE32-E72D297353CC}">
              <c16:uniqueId val="{00000000-3B20-4E19-B17B-8529A5141ED1}"/>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South Africa</c:v>
                </c:pt>
                <c:pt idx="4">
                  <c:v>France</c:v>
                </c:pt>
                <c:pt idx="5">
                  <c:v>Indonesia</c:v>
                </c:pt>
                <c:pt idx="6">
                  <c:v>India</c:v>
                </c:pt>
                <c:pt idx="7">
                  <c:v>South Korea</c:v>
                </c:pt>
                <c:pt idx="8">
                  <c:v>Italy</c:v>
                </c:pt>
                <c:pt idx="9">
                  <c:v>Japan</c:v>
                </c:pt>
                <c:pt idx="10">
                  <c:v>United States</c:v>
                </c:pt>
                <c:pt idx="11">
                  <c:v>Brazil</c:v>
                </c:pt>
                <c:pt idx="12">
                  <c:v>Hong Kong (China)</c:v>
                </c:pt>
                <c:pt idx="13">
                  <c:v>Canada</c:v>
                </c:pt>
                <c:pt idx="14">
                  <c:v>Mexico</c:v>
                </c:pt>
                <c:pt idx="15">
                  <c:v>Australia</c:v>
                </c:pt>
                <c:pt idx="16">
                  <c:v>Egypt</c:v>
                </c:pt>
                <c:pt idx="17">
                  <c:v>Great Britain</c:v>
                </c:pt>
                <c:pt idx="18">
                  <c:v>Kenya</c:v>
                </c:pt>
                <c:pt idx="19">
                  <c:v>Tunisia</c:v>
                </c:pt>
                <c:pt idx="20">
                  <c:v>Turkey</c:v>
                </c:pt>
                <c:pt idx="21">
                  <c:v>China</c:v>
                </c:pt>
                <c:pt idx="22">
                  <c:v>Sweden</c:v>
                </c:pt>
                <c:pt idx="23">
                  <c:v>Pakistan</c:v>
                </c:pt>
                <c:pt idx="24">
                  <c:v>Germany</c:v>
                </c:pt>
                <c:pt idx="25">
                  <c:v>Poland</c:v>
                </c:pt>
              </c:strCache>
            </c:strRef>
          </c:cat>
          <c:val>
            <c:numRef>
              <c:f>Sheet1!$C$2:$C$27</c:f>
              <c:numCache>
                <c:formatCode>General</c:formatCode>
                <c:ptCount val="26"/>
                <c:pt idx="0" formatCode="0%">
                  <c:v>0.39</c:v>
                </c:pt>
                <c:pt idx="2" formatCode="0%">
                  <c:v>0.46</c:v>
                </c:pt>
                <c:pt idx="3" formatCode="0%">
                  <c:v>0.34</c:v>
                </c:pt>
                <c:pt idx="4" formatCode="0%">
                  <c:v>0.41</c:v>
                </c:pt>
                <c:pt idx="5" formatCode="0%">
                  <c:v>0.42</c:v>
                </c:pt>
                <c:pt idx="6" formatCode="0%">
                  <c:v>0.4</c:v>
                </c:pt>
                <c:pt idx="7" formatCode="0%">
                  <c:v>0.47</c:v>
                </c:pt>
                <c:pt idx="8" formatCode="0%">
                  <c:v>0.52</c:v>
                </c:pt>
                <c:pt idx="9" formatCode="0%">
                  <c:v>0.51</c:v>
                </c:pt>
                <c:pt idx="10" formatCode="0%">
                  <c:v>0.41</c:v>
                </c:pt>
                <c:pt idx="11" formatCode="0%">
                  <c:v>0.28000000000000003</c:v>
                </c:pt>
                <c:pt idx="12" formatCode="0%">
                  <c:v>0.38</c:v>
                </c:pt>
                <c:pt idx="13" formatCode="0%">
                  <c:v>0.41</c:v>
                </c:pt>
                <c:pt idx="14" formatCode="0%">
                  <c:v>0.28000000000000003</c:v>
                </c:pt>
                <c:pt idx="15" formatCode="0%">
                  <c:v>0.39</c:v>
                </c:pt>
                <c:pt idx="16" formatCode="0%">
                  <c:v>0.34</c:v>
                </c:pt>
                <c:pt idx="17" formatCode="0%">
                  <c:v>0.46</c:v>
                </c:pt>
                <c:pt idx="18" formatCode="0%">
                  <c:v>0.28999999999999998</c:v>
                </c:pt>
                <c:pt idx="19" formatCode="0%">
                  <c:v>0.24</c:v>
                </c:pt>
                <c:pt idx="20" formatCode="0%">
                  <c:v>0.36</c:v>
                </c:pt>
                <c:pt idx="21" formatCode="0%">
                  <c:v>0.37</c:v>
                </c:pt>
                <c:pt idx="22" formatCode="0%">
                  <c:v>0.4</c:v>
                </c:pt>
                <c:pt idx="23" formatCode="0%">
                  <c:v>0.4</c:v>
                </c:pt>
                <c:pt idx="24" formatCode="0%">
                  <c:v>0.37</c:v>
                </c:pt>
                <c:pt idx="25" formatCode="0%">
                  <c:v>0.39</c:v>
                </c:pt>
              </c:numCache>
            </c:numRef>
          </c:val>
          <c:extLst>
            <c:ext xmlns:c16="http://schemas.microsoft.com/office/drawing/2014/chart" uri="{C3380CC4-5D6E-409C-BE32-E72D297353CC}">
              <c16:uniqueId val="{00000001-3B20-4E19-B17B-8529A5141ED1}"/>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South Africa</c:v>
                </c:pt>
                <c:pt idx="4">
                  <c:v>France</c:v>
                </c:pt>
                <c:pt idx="5">
                  <c:v>Indonesia</c:v>
                </c:pt>
                <c:pt idx="6">
                  <c:v>India</c:v>
                </c:pt>
                <c:pt idx="7">
                  <c:v>South Korea</c:v>
                </c:pt>
                <c:pt idx="8">
                  <c:v>Italy</c:v>
                </c:pt>
                <c:pt idx="9">
                  <c:v>Japan</c:v>
                </c:pt>
                <c:pt idx="10">
                  <c:v>United States</c:v>
                </c:pt>
                <c:pt idx="11">
                  <c:v>Brazil</c:v>
                </c:pt>
                <c:pt idx="12">
                  <c:v>Hong Kong (China)</c:v>
                </c:pt>
                <c:pt idx="13">
                  <c:v>Canada</c:v>
                </c:pt>
                <c:pt idx="14">
                  <c:v>Mexico</c:v>
                </c:pt>
                <c:pt idx="15">
                  <c:v>Australia</c:v>
                </c:pt>
                <c:pt idx="16">
                  <c:v>Egypt</c:v>
                </c:pt>
                <c:pt idx="17">
                  <c:v>Great Britain</c:v>
                </c:pt>
                <c:pt idx="18">
                  <c:v>Kenya</c:v>
                </c:pt>
                <c:pt idx="19">
                  <c:v>Tunisia</c:v>
                </c:pt>
                <c:pt idx="20">
                  <c:v>Turkey</c:v>
                </c:pt>
                <c:pt idx="21">
                  <c:v>China</c:v>
                </c:pt>
                <c:pt idx="22">
                  <c:v>Sweden</c:v>
                </c:pt>
                <c:pt idx="23">
                  <c:v>Pakistan</c:v>
                </c:pt>
                <c:pt idx="24">
                  <c:v>Germany</c:v>
                </c:pt>
                <c:pt idx="25">
                  <c:v>Poland</c:v>
                </c:pt>
              </c:strCache>
            </c:strRef>
          </c:cat>
          <c:val>
            <c:numRef>
              <c:f>Sheet1!$D$2:$D$27</c:f>
              <c:numCache>
                <c:formatCode>General</c:formatCode>
                <c:ptCount val="26"/>
                <c:pt idx="0" formatCode="0%">
                  <c:v>0.74</c:v>
                </c:pt>
                <c:pt idx="2" formatCode="0%">
                  <c:v>0.85</c:v>
                </c:pt>
                <c:pt idx="3" formatCode="0%">
                  <c:v>0.83</c:v>
                </c:pt>
                <c:pt idx="4" formatCode="0%">
                  <c:v>0.8</c:v>
                </c:pt>
                <c:pt idx="5" formatCode="0%">
                  <c:v>0.8</c:v>
                </c:pt>
                <c:pt idx="6" formatCode="0%">
                  <c:v>0.79</c:v>
                </c:pt>
                <c:pt idx="7" formatCode="0%">
                  <c:v>0.78</c:v>
                </c:pt>
                <c:pt idx="8" formatCode="0%">
                  <c:v>0.75</c:v>
                </c:pt>
                <c:pt idx="9" formatCode="0%">
                  <c:v>0.75</c:v>
                </c:pt>
                <c:pt idx="10" formatCode="0%">
                  <c:v>0.75</c:v>
                </c:pt>
                <c:pt idx="11" formatCode="0%">
                  <c:v>0.74</c:v>
                </c:pt>
                <c:pt idx="12" formatCode="0%">
                  <c:v>0.74</c:v>
                </c:pt>
                <c:pt idx="13" formatCode="0%">
                  <c:v>0.73</c:v>
                </c:pt>
                <c:pt idx="14" formatCode="0%">
                  <c:v>0.72</c:v>
                </c:pt>
                <c:pt idx="15" formatCode="0%">
                  <c:v>0.71</c:v>
                </c:pt>
                <c:pt idx="16" formatCode="0%">
                  <c:v>0.71</c:v>
                </c:pt>
                <c:pt idx="17" formatCode="0%">
                  <c:v>0.71</c:v>
                </c:pt>
                <c:pt idx="18" formatCode="0%">
                  <c:v>0.71</c:v>
                </c:pt>
                <c:pt idx="19" formatCode="0%">
                  <c:v>0.71</c:v>
                </c:pt>
                <c:pt idx="20" formatCode="0%">
                  <c:v>0.7</c:v>
                </c:pt>
                <c:pt idx="21" formatCode="0%">
                  <c:v>0.69</c:v>
                </c:pt>
                <c:pt idx="22" formatCode="0%">
                  <c:v>0.69</c:v>
                </c:pt>
                <c:pt idx="23" formatCode="0%">
                  <c:v>0.68</c:v>
                </c:pt>
                <c:pt idx="24" formatCode="0%">
                  <c:v>0.62</c:v>
                </c:pt>
                <c:pt idx="25" formatCode="0%">
                  <c:v>0.59</c:v>
                </c:pt>
              </c:numCache>
            </c:numRef>
          </c:val>
          <c:extLst>
            <c:ext xmlns:c16="http://schemas.microsoft.com/office/drawing/2014/chart" uri="{C3380CC4-5D6E-409C-BE32-E72D297353CC}">
              <c16:uniqueId val="{00000002-3B20-4E19-B17B-8529A5141ED1}"/>
            </c:ext>
          </c:extLst>
        </c:ser>
        <c:dLbls>
          <c:showLegendKey val="0"/>
          <c:showVal val="0"/>
          <c:showCatName val="0"/>
          <c:showSerName val="0"/>
          <c:showPercent val="0"/>
          <c:showBubbleSize val="0"/>
        </c:dLbls>
        <c:gapWidth val="40"/>
        <c:overlap val="100"/>
        <c:axId val="-83319072"/>
        <c:axId val="-83316352"/>
      </c:barChart>
      <c:catAx>
        <c:axId val="-8331907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316352"/>
        <c:crosses val="autoZero"/>
        <c:auto val="1"/>
        <c:lblAlgn val="ctr"/>
        <c:lblOffset val="0"/>
        <c:noMultiLvlLbl val="0"/>
      </c:catAx>
      <c:valAx>
        <c:axId val="-83316352"/>
        <c:scaling>
          <c:orientation val="minMax"/>
          <c:max val="1"/>
        </c:scaling>
        <c:delete val="1"/>
        <c:axPos val="t"/>
        <c:numFmt formatCode="0%" sourceLinked="1"/>
        <c:majorTickMark val="none"/>
        <c:minorTickMark val="none"/>
        <c:tickLblPos val="nextTo"/>
        <c:crossAx val="-83319072"/>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8FA-46A6-B6DE-778C57F0A69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8FA-46A6-B6DE-778C57F0A69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8FA-46A6-B6DE-778C57F0A69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8FA-46A6-B6DE-778C57F0A69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28FA-46A6-B6DE-778C57F0A69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Europe</c:v>
                </c:pt>
                <c:pt idx="5">
                  <c:v>G-8 Countries</c:v>
                </c:pt>
                <c:pt idx="6">
                  <c:v>Middle East/Africa</c:v>
                </c:pt>
                <c:pt idx="7">
                  <c:v>APAC</c:v>
                </c:pt>
                <c:pt idx="8">
                  <c:v>BIC</c:v>
                </c:pt>
              </c:strCache>
            </c:strRef>
          </c:cat>
          <c:val>
            <c:numRef>
              <c:f>Sheet1!$B$2:$B$10</c:f>
              <c:numCache>
                <c:formatCode>General</c:formatCode>
                <c:ptCount val="9"/>
                <c:pt idx="0" formatCode="0%">
                  <c:v>0.45</c:v>
                </c:pt>
                <c:pt idx="2" formatCode="0%">
                  <c:v>0.49</c:v>
                </c:pt>
                <c:pt idx="3" formatCode="0%">
                  <c:v>0.49</c:v>
                </c:pt>
                <c:pt idx="4" formatCode="0%">
                  <c:v>0.48</c:v>
                </c:pt>
                <c:pt idx="5" formatCode="0%">
                  <c:v>0.47</c:v>
                </c:pt>
                <c:pt idx="6" formatCode="0%">
                  <c:v>0.46</c:v>
                </c:pt>
                <c:pt idx="7" formatCode="0%">
                  <c:v>0.42</c:v>
                </c:pt>
                <c:pt idx="8" formatCode="0%">
                  <c:v>0.39</c:v>
                </c:pt>
              </c:numCache>
            </c:numRef>
          </c:val>
          <c:extLst>
            <c:ext xmlns:c16="http://schemas.microsoft.com/office/drawing/2014/chart" uri="{C3380CC4-5D6E-409C-BE32-E72D297353CC}">
              <c16:uniqueId val="{0000000A-28FA-46A6-B6DE-778C57F0A698}"/>
            </c:ext>
          </c:extLst>
        </c:ser>
        <c:dLbls>
          <c:showLegendKey val="0"/>
          <c:showVal val="0"/>
          <c:showCatName val="0"/>
          <c:showSerName val="0"/>
          <c:showPercent val="0"/>
          <c:showBubbleSize val="0"/>
        </c:dLbls>
        <c:gapWidth val="139"/>
        <c:axId val="-75775824"/>
        <c:axId val="-75789520"/>
      </c:barChart>
      <c:catAx>
        <c:axId val="-75775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789520"/>
        <c:crosses val="autoZero"/>
        <c:auto val="1"/>
        <c:lblAlgn val="ctr"/>
        <c:lblOffset val="0"/>
        <c:noMultiLvlLbl val="0"/>
      </c:catAx>
      <c:valAx>
        <c:axId val="-75789520"/>
        <c:scaling>
          <c:orientation val="minMax"/>
          <c:max val="1"/>
        </c:scaling>
        <c:delete val="1"/>
        <c:axPos val="t"/>
        <c:numFmt formatCode="0%" sourceLinked="1"/>
        <c:majorTickMark val="none"/>
        <c:minorTickMark val="none"/>
        <c:tickLblPos val="nextTo"/>
        <c:crossAx val="-7577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07D-4E91-BFAB-4A7E932981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Egypt</c:v>
                </c:pt>
                <c:pt idx="5">
                  <c:v>Indonesia</c:v>
                </c:pt>
                <c:pt idx="6">
                  <c:v>India</c:v>
                </c:pt>
                <c:pt idx="7">
                  <c:v>Turkey</c:v>
                </c:pt>
                <c:pt idx="8">
                  <c:v>South Africa</c:v>
                </c:pt>
                <c:pt idx="9">
                  <c:v>China</c:v>
                </c:pt>
                <c:pt idx="10">
                  <c:v>Germany</c:v>
                </c:pt>
                <c:pt idx="11">
                  <c:v>Australia</c:v>
                </c:pt>
                <c:pt idx="12">
                  <c:v>Canada</c:v>
                </c:pt>
                <c:pt idx="13">
                  <c:v>Hong Kong (China)</c:v>
                </c:pt>
                <c:pt idx="14">
                  <c:v>United States</c:v>
                </c:pt>
                <c:pt idx="15">
                  <c:v>Sweden</c:v>
                </c:pt>
                <c:pt idx="16">
                  <c:v>Kenya</c:v>
                </c:pt>
                <c:pt idx="17">
                  <c:v>Poland</c:v>
                </c:pt>
                <c:pt idx="18">
                  <c:v>France</c:v>
                </c:pt>
                <c:pt idx="19">
                  <c:v>Nigeria</c:v>
                </c:pt>
                <c:pt idx="20">
                  <c:v>Japan</c:v>
                </c:pt>
                <c:pt idx="21">
                  <c:v>Mexico</c:v>
                </c:pt>
                <c:pt idx="22">
                  <c:v>Great Britain</c:v>
                </c:pt>
                <c:pt idx="23">
                  <c:v>Italy</c:v>
                </c:pt>
                <c:pt idx="24">
                  <c:v>South Korea</c:v>
                </c:pt>
                <c:pt idx="25">
                  <c:v>Brazil</c:v>
                </c:pt>
              </c:strCache>
            </c:strRef>
          </c:cat>
          <c:val>
            <c:numRef>
              <c:f>Sheet1!$B$2:$B$27</c:f>
              <c:numCache>
                <c:formatCode>General</c:formatCode>
                <c:ptCount val="26"/>
                <c:pt idx="0" formatCode="0%">
                  <c:v>0.23</c:v>
                </c:pt>
                <c:pt idx="2" formatCode="0%">
                  <c:v>0.77</c:v>
                </c:pt>
                <c:pt idx="3" formatCode="0%">
                  <c:v>0.42</c:v>
                </c:pt>
                <c:pt idx="4" formatCode="0%">
                  <c:v>0.32</c:v>
                </c:pt>
                <c:pt idx="5" formatCode="0%">
                  <c:v>0.31</c:v>
                </c:pt>
                <c:pt idx="6" formatCode="0%">
                  <c:v>0.3</c:v>
                </c:pt>
                <c:pt idx="7" formatCode="0%">
                  <c:v>0.28000000000000003</c:v>
                </c:pt>
                <c:pt idx="8" formatCode="0%">
                  <c:v>0.27</c:v>
                </c:pt>
                <c:pt idx="9" formatCode="0%">
                  <c:v>0.27</c:v>
                </c:pt>
                <c:pt idx="10" formatCode="0%">
                  <c:v>0.26</c:v>
                </c:pt>
                <c:pt idx="11" formatCode="0%">
                  <c:v>0.24</c:v>
                </c:pt>
                <c:pt idx="12" formatCode="0%">
                  <c:v>0.24</c:v>
                </c:pt>
                <c:pt idx="13" formatCode="0%">
                  <c:v>0.23</c:v>
                </c:pt>
                <c:pt idx="14" formatCode="0%">
                  <c:v>0.22</c:v>
                </c:pt>
                <c:pt idx="15" formatCode="0%">
                  <c:v>0.21</c:v>
                </c:pt>
                <c:pt idx="16" formatCode="0%">
                  <c:v>0.21</c:v>
                </c:pt>
                <c:pt idx="17" formatCode="0%">
                  <c:v>0.2</c:v>
                </c:pt>
                <c:pt idx="18" formatCode="0%">
                  <c:v>0.2</c:v>
                </c:pt>
                <c:pt idx="19" formatCode="0%">
                  <c:v>0.2</c:v>
                </c:pt>
                <c:pt idx="20" formatCode="0%">
                  <c:v>0.19</c:v>
                </c:pt>
                <c:pt idx="21" formatCode="0%">
                  <c:v>0.18</c:v>
                </c:pt>
                <c:pt idx="22" formatCode="0%">
                  <c:v>0.18</c:v>
                </c:pt>
                <c:pt idx="23" formatCode="0%">
                  <c:v>0.17</c:v>
                </c:pt>
                <c:pt idx="24" formatCode="0%">
                  <c:v>0.15</c:v>
                </c:pt>
                <c:pt idx="25" formatCode="0%">
                  <c:v>0.13</c:v>
                </c:pt>
              </c:numCache>
            </c:numRef>
          </c:val>
          <c:extLst>
            <c:ext xmlns:c16="http://schemas.microsoft.com/office/drawing/2014/chart" uri="{C3380CC4-5D6E-409C-BE32-E72D297353CC}">
              <c16:uniqueId val="{00000002-607D-4E91-BFAB-4A7E932981B7}"/>
            </c:ext>
          </c:extLst>
        </c:ser>
        <c:dLbls>
          <c:showLegendKey val="0"/>
          <c:showVal val="0"/>
          <c:showCatName val="0"/>
          <c:showSerName val="0"/>
          <c:showPercent val="0"/>
          <c:showBubbleSize val="0"/>
        </c:dLbls>
        <c:gapWidth val="115"/>
        <c:axId val="-66872688"/>
        <c:axId val="-66809488"/>
      </c:barChart>
      <c:catAx>
        <c:axId val="-66872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09488"/>
        <c:crosses val="autoZero"/>
        <c:auto val="1"/>
        <c:lblAlgn val="ctr"/>
        <c:lblOffset val="0"/>
        <c:noMultiLvlLbl val="0"/>
      </c:catAx>
      <c:valAx>
        <c:axId val="-66809488"/>
        <c:scaling>
          <c:orientation val="minMax"/>
          <c:max val="1"/>
        </c:scaling>
        <c:delete val="1"/>
        <c:axPos val="t"/>
        <c:numFmt formatCode="0%" sourceLinked="1"/>
        <c:majorTickMark val="none"/>
        <c:minorTickMark val="none"/>
        <c:tickLblPos val="nextTo"/>
        <c:crossAx val="-6687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8FA-46A6-B6DE-778C57F0A69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8FA-46A6-B6DE-778C57F0A69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8FA-46A6-B6DE-778C57F0A69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8FA-46A6-B6DE-778C57F0A69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28FA-46A6-B6DE-778C57F0A69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APAC</c:v>
                </c:pt>
                <c:pt idx="4">
                  <c:v>BIC</c:v>
                </c:pt>
                <c:pt idx="5">
                  <c:v>North America</c:v>
                </c:pt>
                <c:pt idx="6">
                  <c:v>G-8 Countries</c:v>
                </c:pt>
                <c:pt idx="7">
                  <c:v>Europe</c:v>
                </c:pt>
                <c:pt idx="8">
                  <c:v>LATAM</c:v>
                </c:pt>
              </c:strCache>
            </c:strRef>
          </c:cat>
          <c:val>
            <c:numRef>
              <c:f>Sheet1!$B$2:$B$10</c:f>
              <c:numCache>
                <c:formatCode>General</c:formatCode>
                <c:ptCount val="9"/>
                <c:pt idx="0" formatCode="0%">
                  <c:v>0.23</c:v>
                </c:pt>
                <c:pt idx="2" formatCode="0%">
                  <c:v>0.3</c:v>
                </c:pt>
                <c:pt idx="3" formatCode="0%">
                  <c:v>0.24</c:v>
                </c:pt>
                <c:pt idx="4" formatCode="0%">
                  <c:v>0.24</c:v>
                </c:pt>
                <c:pt idx="5" formatCode="0%">
                  <c:v>0.23</c:v>
                </c:pt>
                <c:pt idx="6" formatCode="0%">
                  <c:v>0.21</c:v>
                </c:pt>
                <c:pt idx="7" formatCode="0%">
                  <c:v>0.2</c:v>
                </c:pt>
                <c:pt idx="8" formatCode="0%">
                  <c:v>0.15</c:v>
                </c:pt>
              </c:numCache>
            </c:numRef>
          </c:val>
          <c:extLst>
            <c:ext xmlns:c16="http://schemas.microsoft.com/office/drawing/2014/chart" uri="{C3380CC4-5D6E-409C-BE32-E72D297353CC}">
              <c16:uniqueId val="{0000000A-28FA-46A6-B6DE-778C57F0A698}"/>
            </c:ext>
          </c:extLst>
        </c:ser>
        <c:dLbls>
          <c:showLegendKey val="0"/>
          <c:showVal val="0"/>
          <c:showCatName val="0"/>
          <c:showSerName val="0"/>
          <c:showPercent val="0"/>
          <c:showBubbleSize val="0"/>
        </c:dLbls>
        <c:gapWidth val="139"/>
        <c:axId val="-66858560"/>
        <c:axId val="-66856240"/>
      </c:barChart>
      <c:catAx>
        <c:axId val="-66858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56240"/>
        <c:crosses val="autoZero"/>
        <c:auto val="1"/>
        <c:lblAlgn val="ctr"/>
        <c:lblOffset val="0"/>
        <c:noMultiLvlLbl val="0"/>
      </c:catAx>
      <c:valAx>
        <c:axId val="-66856240"/>
        <c:scaling>
          <c:orientation val="minMax"/>
          <c:max val="1"/>
        </c:scaling>
        <c:delete val="1"/>
        <c:axPos val="t"/>
        <c:numFmt formatCode="0%" sourceLinked="1"/>
        <c:majorTickMark val="none"/>
        <c:minorTickMark val="none"/>
        <c:tickLblPos val="nextTo"/>
        <c:crossAx val="-66858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07D-4E91-BFAB-4A7E932981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India</c:v>
                </c:pt>
                <c:pt idx="6">
                  <c:v>Nigeria</c:v>
                </c:pt>
                <c:pt idx="7">
                  <c:v>Brazil</c:v>
                </c:pt>
                <c:pt idx="8">
                  <c:v>Egypt</c:v>
                </c:pt>
                <c:pt idx="9">
                  <c:v>China</c:v>
                </c:pt>
                <c:pt idx="10">
                  <c:v>Indonesia</c:v>
                </c:pt>
                <c:pt idx="11">
                  <c:v>United States</c:v>
                </c:pt>
                <c:pt idx="12">
                  <c:v>Mexico</c:v>
                </c:pt>
                <c:pt idx="13">
                  <c:v>South Africa</c:v>
                </c:pt>
                <c:pt idx="14">
                  <c:v>Italy</c:v>
                </c:pt>
                <c:pt idx="15">
                  <c:v>Turkey</c:v>
                </c:pt>
                <c:pt idx="16">
                  <c:v>France</c:v>
                </c:pt>
                <c:pt idx="17">
                  <c:v>Sweden</c:v>
                </c:pt>
                <c:pt idx="18">
                  <c:v>Australia</c:v>
                </c:pt>
                <c:pt idx="19">
                  <c:v>Great Britain</c:v>
                </c:pt>
                <c:pt idx="20">
                  <c:v>Canada</c:v>
                </c:pt>
                <c:pt idx="21">
                  <c:v>Germany</c:v>
                </c:pt>
                <c:pt idx="22">
                  <c:v>Hong Kong (China)</c:v>
                </c:pt>
                <c:pt idx="23">
                  <c:v>Poland</c:v>
                </c:pt>
                <c:pt idx="24">
                  <c:v>Japan</c:v>
                </c:pt>
                <c:pt idx="25">
                  <c:v>South Korea</c:v>
                </c:pt>
              </c:strCache>
            </c:strRef>
          </c:cat>
          <c:val>
            <c:numRef>
              <c:f>Sheet1!$B$2:$B$27</c:f>
              <c:numCache>
                <c:formatCode>General</c:formatCode>
                <c:ptCount val="26"/>
                <c:pt idx="0" formatCode="0%">
                  <c:v>0.1</c:v>
                </c:pt>
                <c:pt idx="2" formatCode="0%">
                  <c:v>0.65</c:v>
                </c:pt>
                <c:pt idx="3" formatCode="0%">
                  <c:v>0.32</c:v>
                </c:pt>
                <c:pt idx="4" formatCode="0%">
                  <c:v>0.23</c:v>
                </c:pt>
                <c:pt idx="5" formatCode="0%">
                  <c:v>0.19</c:v>
                </c:pt>
                <c:pt idx="6" formatCode="0%">
                  <c:v>0.17</c:v>
                </c:pt>
                <c:pt idx="7" formatCode="0%">
                  <c:v>0.14000000000000001</c:v>
                </c:pt>
                <c:pt idx="8" formatCode="0%">
                  <c:v>0.14000000000000001</c:v>
                </c:pt>
                <c:pt idx="9" formatCode="0%">
                  <c:v>0.12</c:v>
                </c:pt>
                <c:pt idx="10" formatCode="0%">
                  <c:v>0.12</c:v>
                </c:pt>
                <c:pt idx="11" formatCode="0%">
                  <c:v>0.11</c:v>
                </c:pt>
                <c:pt idx="12" formatCode="0%">
                  <c:v>0.1</c:v>
                </c:pt>
                <c:pt idx="13" formatCode="0%">
                  <c:v>0.1</c:v>
                </c:pt>
                <c:pt idx="14" formatCode="0%">
                  <c:v>0.1</c:v>
                </c:pt>
                <c:pt idx="15" formatCode="0%">
                  <c:v>0.09</c:v>
                </c:pt>
                <c:pt idx="16" formatCode="0%">
                  <c:v>0.09</c:v>
                </c:pt>
                <c:pt idx="17" formatCode="0%">
                  <c:v>0.06</c:v>
                </c:pt>
                <c:pt idx="18" formatCode="0%">
                  <c:v>0.06</c:v>
                </c:pt>
                <c:pt idx="19" formatCode="0%">
                  <c:v>0.06</c:v>
                </c:pt>
                <c:pt idx="20" formatCode="0%">
                  <c:v>0.05</c:v>
                </c:pt>
                <c:pt idx="21" formatCode="0%">
                  <c:v>0.05</c:v>
                </c:pt>
                <c:pt idx="22" formatCode="0%">
                  <c:v>0.05</c:v>
                </c:pt>
                <c:pt idx="23" formatCode="0%">
                  <c:v>0.04</c:v>
                </c:pt>
                <c:pt idx="24" formatCode="0%">
                  <c:v>0.04</c:v>
                </c:pt>
                <c:pt idx="25" formatCode="0%">
                  <c:v>0.02</c:v>
                </c:pt>
              </c:numCache>
            </c:numRef>
          </c:val>
          <c:extLst>
            <c:ext xmlns:c16="http://schemas.microsoft.com/office/drawing/2014/chart" uri="{C3380CC4-5D6E-409C-BE32-E72D297353CC}">
              <c16:uniqueId val="{00000002-607D-4E91-BFAB-4A7E932981B7}"/>
            </c:ext>
          </c:extLst>
        </c:ser>
        <c:dLbls>
          <c:showLegendKey val="0"/>
          <c:showVal val="0"/>
          <c:showCatName val="0"/>
          <c:showSerName val="0"/>
          <c:showPercent val="0"/>
          <c:showBubbleSize val="0"/>
        </c:dLbls>
        <c:gapWidth val="115"/>
        <c:axId val="-81287792"/>
        <c:axId val="-77519904"/>
      </c:barChart>
      <c:catAx>
        <c:axId val="-81287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19904"/>
        <c:crosses val="autoZero"/>
        <c:auto val="1"/>
        <c:lblAlgn val="ctr"/>
        <c:lblOffset val="0"/>
        <c:noMultiLvlLbl val="0"/>
      </c:catAx>
      <c:valAx>
        <c:axId val="-77519904"/>
        <c:scaling>
          <c:orientation val="minMax"/>
          <c:max val="1"/>
        </c:scaling>
        <c:delete val="1"/>
        <c:axPos val="t"/>
        <c:numFmt formatCode="0%" sourceLinked="1"/>
        <c:majorTickMark val="none"/>
        <c:minorTickMark val="none"/>
        <c:tickLblPos val="nextTo"/>
        <c:crossAx val="-8128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8FA-46A6-B6DE-778C57F0A69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8FA-46A6-B6DE-778C57F0A69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8FA-46A6-B6DE-778C57F0A69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8FA-46A6-B6DE-778C57F0A69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28FA-46A6-B6DE-778C57F0A69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Europe</c:v>
                </c:pt>
                <c:pt idx="8">
                  <c:v>G-8 Countries</c:v>
                </c:pt>
              </c:strCache>
            </c:strRef>
          </c:cat>
          <c:val>
            <c:numRef>
              <c:f>Sheet1!$B$2:$B$10</c:f>
              <c:numCache>
                <c:formatCode>General</c:formatCode>
                <c:ptCount val="9"/>
                <c:pt idx="0" formatCode="0%">
                  <c:v>0.1</c:v>
                </c:pt>
                <c:pt idx="2" formatCode="0%">
                  <c:v>0.15</c:v>
                </c:pt>
                <c:pt idx="3" formatCode="0%">
                  <c:v>0.12</c:v>
                </c:pt>
                <c:pt idx="4" formatCode="0%">
                  <c:v>0.12</c:v>
                </c:pt>
                <c:pt idx="5" formatCode="0%">
                  <c:v>0.09</c:v>
                </c:pt>
                <c:pt idx="6" formatCode="0%">
                  <c:v>0.08</c:v>
                </c:pt>
                <c:pt idx="7" formatCode="0%">
                  <c:v>7.0000000000000007E-2</c:v>
                </c:pt>
                <c:pt idx="8" formatCode="0%">
                  <c:v>7.0000000000000007E-2</c:v>
                </c:pt>
              </c:numCache>
            </c:numRef>
          </c:val>
          <c:extLst>
            <c:ext xmlns:c16="http://schemas.microsoft.com/office/drawing/2014/chart" uri="{C3380CC4-5D6E-409C-BE32-E72D297353CC}">
              <c16:uniqueId val="{0000000A-28FA-46A6-B6DE-778C57F0A698}"/>
            </c:ext>
          </c:extLst>
        </c:ser>
        <c:dLbls>
          <c:showLegendKey val="0"/>
          <c:showVal val="0"/>
          <c:showCatName val="0"/>
          <c:showSerName val="0"/>
          <c:showPercent val="0"/>
          <c:showBubbleSize val="0"/>
        </c:dLbls>
        <c:gapWidth val="139"/>
        <c:axId val="-81497488"/>
        <c:axId val="-81357888"/>
      </c:barChart>
      <c:catAx>
        <c:axId val="-81497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357888"/>
        <c:crosses val="autoZero"/>
        <c:auto val="1"/>
        <c:lblAlgn val="ctr"/>
        <c:lblOffset val="0"/>
        <c:noMultiLvlLbl val="0"/>
      </c:catAx>
      <c:valAx>
        <c:axId val="-81357888"/>
        <c:scaling>
          <c:orientation val="minMax"/>
          <c:max val="1"/>
        </c:scaling>
        <c:delete val="1"/>
        <c:axPos val="t"/>
        <c:numFmt formatCode="0%" sourceLinked="1"/>
        <c:majorTickMark val="none"/>
        <c:minorTickMark val="none"/>
        <c:tickLblPos val="nextTo"/>
        <c:crossAx val="-8149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561678863974097E-2"/>
          <c:y val="4.2318647195399198E-2"/>
          <c:w val="0.91942500391363902"/>
          <c:h val="0.94827720898340095"/>
        </c:manualLayout>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07D-4E91-BFAB-4A7E932981B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Japan</c:v>
                </c:pt>
                <c:pt idx="3">
                  <c:v>France</c:v>
                </c:pt>
                <c:pt idx="4">
                  <c:v>Germany</c:v>
                </c:pt>
                <c:pt idx="5">
                  <c:v>Sweden</c:v>
                </c:pt>
                <c:pt idx="6">
                  <c:v>Brazil</c:v>
                </c:pt>
                <c:pt idx="7">
                  <c:v>Canada</c:v>
                </c:pt>
                <c:pt idx="8">
                  <c:v>United States</c:v>
                </c:pt>
                <c:pt idx="9">
                  <c:v>Indonesia</c:v>
                </c:pt>
                <c:pt idx="10">
                  <c:v>Poland</c:v>
                </c:pt>
                <c:pt idx="11">
                  <c:v>South Africa</c:v>
                </c:pt>
                <c:pt idx="12">
                  <c:v>Turkey</c:v>
                </c:pt>
                <c:pt idx="13">
                  <c:v>Australia</c:v>
                </c:pt>
                <c:pt idx="14">
                  <c:v>Great Britain</c:v>
                </c:pt>
                <c:pt idx="15">
                  <c:v>India</c:v>
                </c:pt>
                <c:pt idx="16">
                  <c:v>Italy</c:v>
                </c:pt>
                <c:pt idx="17">
                  <c:v>Egypt</c:v>
                </c:pt>
                <c:pt idx="18">
                  <c:v>Hong Kong (China)</c:v>
                </c:pt>
                <c:pt idx="19">
                  <c:v>Kenya</c:v>
                </c:pt>
                <c:pt idx="20">
                  <c:v>Nigeria</c:v>
                </c:pt>
                <c:pt idx="21">
                  <c:v>Mexico</c:v>
                </c:pt>
                <c:pt idx="22">
                  <c:v>South Korea</c:v>
                </c:pt>
                <c:pt idx="23">
                  <c:v>China</c:v>
                </c:pt>
                <c:pt idx="24">
                  <c:v>Pakistan</c:v>
                </c:pt>
                <c:pt idx="25">
                  <c:v>Tunisia</c:v>
                </c:pt>
              </c:strCache>
            </c:strRef>
          </c:cat>
          <c:val>
            <c:numRef>
              <c:f>Sheet1!$B$2:$B$27</c:f>
              <c:numCache>
                <c:formatCode>General</c:formatCode>
                <c:ptCount val="26"/>
                <c:pt idx="0" formatCode="0%">
                  <c:v>0.03</c:v>
                </c:pt>
                <c:pt idx="2" formatCode="0%">
                  <c:v>0.06</c:v>
                </c:pt>
                <c:pt idx="3" formatCode="0%">
                  <c:v>0.05</c:v>
                </c:pt>
                <c:pt idx="4" formatCode="0%">
                  <c:v>0.05</c:v>
                </c:pt>
                <c:pt idx="5" formatCode="0%">
                  <c:v>0.04</c:v>
                </c:pt>
                <c:pt idx="6" formatCode="0%">
                  <c:v>0.04</c:v>
                </c:pt>
                <c:pt idx="7" formatCode="0%">
                  <c:v>0.04</c:v>
                </c:pt>
                <c:pt idx="8" formatCode="0%">
                  <c:v>0.03</c:v>
                </c:pt>
                <c:pt idx="9" formatCode="0%">
                  <c:v>0.03</c:v>
                </c:pt>
                <c:pt idx="10" formatCode="0%">
                  <c:v>0.02</c:v>
                </c:pt>
                <c:pt idx="11" formatCode="0%">
                  <c:v>0.02</c:v>
                </c:pt>
                <c:pt idx="12" formatCode="0%">
                  <c:v>0.02</c:v>
                </c:pt>
                <c:pt idx="13" formatCode="0%">
                  <c:v>0.02</c:v>
                </c:pt>
                <c:pt idx="14" formatCode="0%">
                  <c:v>0.02</c:v>
                </c:pt>
                <c:pt idx="15" formatCode="0%">
                  <c:v>0.02</c:v>
                </c:pt>
                <c:pt idx="16" formatCode="0%">
                  <c:v>0.02</c:v>
                </c:pt>
                <c:pt idx="17" formatCode="0%">
                  <c:v>0.02</c:v>
                </c:pt>
                <c:pt idx="18" formatCode="0%">
                  <c:v>0.02</c:v>
                </c:pt>
                <c:pt idx="19" formatCode="0%">
                  <c:v>0.02</c:v>
                </c:pt>
                <c:pt idx="20" formatCode="0%">
                  <c:v>0.02</c:v>
                </c:pt>
                <c:pt idx="21" formatCode="0%">
                  <c:v>0.01</c:v>
                </c:pt>
                <c:pt idx="22" formatCode="0%">
                  <c:v>0.01</c:v>
                </c:pt>
                <c:pt idx="23" formatCode="0%">
                  <c:v>0.01</c:v>
                </c:pt>
                <c:pt idx="24" formatCode="0%">
                  <c:v>0.01</c:v>
                </c:pt>
                <c:pt idx="25" formatCode="0%">
                  <c:v>0</c:v>
                </c:pt>
              </c:numCache>
            </c:numRef>
          </c:val>
          <c:extLst>
            <c:ext xmlns:c16="http://schemas.microsoft.com/office/drawing/2014/chart" uri="{C3380CC4-5D6E-409C-BE32-E72D297353CC}">
              <c16:uniqueId val="{00000002-607D-4E91-BFAB-4A7E932981B7}"/>
            </c:ext>
          </c:extLst>
        </c:ser>
        <c:dLbls>
          <c:showLegendKey val="0"/>
          <c:showVal val="0"/>
          <c:showCatName val="0"/>
          <c:showSerName val="0"/>
          <c:showPercent val="0"/>
          <c:showBubbleSize val="0"/>
        </c:dLbls>
        <c:gapWidth val="115"/>
        <c:axId val="-77593856"/>
        <c:axId val="-77591536"/>
      </c:barChart>
      <c:catAx>
        <c:axId val="-77593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91536"/>
        <c:crosses val="autoZero"/>
        <c:auto val="1"/>
        <c:lblAlgn val="ctr"/>
        <c:lblOffset val="0"/>
        <c:noMultiLvlLbl val="0"/>
      </c:catAx>
      <c:valAx>
        <c:axId val="-77591536"/>
        <c:scaling>
          <c:orientation val="minMax"/>
          <c:max val="1"/>
        </c:scaling>
        <c:delete val="1"/>
        <c:axPos val="t"/>
        <c:numFmt formatCode="0%" sourceLinked="1"/>
        <c:majorTickMark val="none"/>
        <c:minorTickMark val="none"/>
        <c:tickLblPos val="nextTo"/>
        <c:crossAx val="-77593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28FA-46A6-B6DE-778C57F0A69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28FA-46A6-B6DE-778C57F0A69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28FA-46A6-B6DE-778C57F0A69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28FA-46A6-B6DE-778C57F0A69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28FA-46A6-B6DE-778C57F0A69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G-8 Countries</c:v>
                </c:pt>
                <c:pt idx="3">
                  <c:v>North America</c:v>
                </c:pt>
                <c:pt idx="4">
                  <c:v>LATAM</c:v>
                </c:pt>
                <c:pt idx="5">
                  <c:v>Europe</c:v>
                </c:pt>
                <c:pt idx="6">
                  <c:v>BIC</c:v>
                </c:pt>
                <c:pt idx="7">
                  <c:v>APAC</c:v>
                </c:pt>
                <c:pt idx="8">
                  <c:v>Middle East/Africa</c:v>
                </c:pt>
              </c:strCache>
            </c:strRef>
          </c:cat>
          <c:val>
            <c:numRef>
              <c:f>Sheet1!$B$2:$B$10</c:f>
              <c:numCache>
                <c:formatCode>General</c:formatCode>
                <c:ptCount val="9"/>
                <c:pt idx="0" formatCode="0%">
                  <c:v>0.03</c:v>
                </c:pt>
                <c:pt idx="2" formatCode="0%">
                  <c:v>0.04</c:v>
                </c:pt>
                <c:pt idx="3" formatCode="0%">
                  <c:v>0.04</c:v>
                </c:pt>
                <c:pt idx="4" formatCode="0%">
                  <c:v>0.03</c:v>
                </c:pt>
                <c:pt idx="5" formatCode="0%">
                  <c:v>0.03</c:v>
                </c:pt>
                <c:pt idx="6" formatCode="0%">
                  <c:v>0.03</c:v>
                </c:pt>
                <c:pt idx="7" formatCode="0%">
                  <c:v>0.02</c:v>
                </c:pt>
                <c:pt idx="8" formatCode="0%">
                  <c:v>0.02</c:v>
                </c:pt>
              </c:numCache>
            </c:numRef>
          </c:val>
          <c:extLst>
            <c:ext xmlns:c16="http://schemas.microsoft.com/office/drawing/2014/chart" uri="{C3380CC4-5D6E-409C-BE32-E72D297353CC}">
              <c16:uniqueId val="{0000000A-28FA-46A6-B6DE-778C57F0A698}"/>
            </c:ext>
          </c:extLst>
        </c:ser>
        <c:dLbls>
          <c:showLegendKey val="0"/>
          <c:showVal val="0"/>
          <c:showCatName val="0"/>
          <c:showSerName val="0"/>
          <c:showPercent val="0"/>
          <c:showBubbleSize val="0"/>
        </c:dLbls>
        <c:gapWidth val="139"/>
        <c:axId val="-81984224"/>
        <c:axId val="-82211024"/>
      </c:barChart>
      <c:catAx>
        <c:axId val="-81984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211024"/>
        <c:crosses val="autoZero"/>
        <c:auto val="1"/>
        <c:lblAlgn val="ctr"/>
        <c:lblOffset val="0"/>
        <c:noMultiLvlLbl val="0"/>
      </c:catAx>
      <c:valAx>
        <c:axId val="-82211024"/>
        <c:scaling>
          <c:orientation val="minMax"/>
          <c:max val="1"/>
        </c:scaling>
        <c:delete val="1"/>
        <c:axPos val="t"/>
        <c:numFmt formatCode="0%" sourceLinked="1"/>
        <c:majorTickMark val="none"/>
        <c:minorTickMark val="none"/>
        <c:tickLblPos val="nextTo"/>
        <c:crossAx val="-8198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B577-47A0-BC5B-96A990FE3F51}"/>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B577-47A0-BC5B-96A990FE3F51}"/>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B577-47A0-BC5B-96A990FE3F51}"/>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B577-47A0-BC5B-96A990FE3F51}"/>
              </c:ext>
            </c:extLst>
          </c:dPt>
          <c:dPt>
            <c:idx val="8"/>
            <c:invertIfNegative val="0"/>
            <c:bubble3D val="0"/>
            <c:spPr>
              <a:solidFill>
                <a:schemeClr val="accent4"/>
              </a:solidFill>
              <a:ln>
                <a:solidFill>
                  <a:schemeClr val="bg1"/>
                </a:solidFill>
              </a:ln>
              <a:effectLst/>
            </c:spPr>
            <c:extLst>
              <c:ext xmlns:c16="http://schemas.microsoft.com/office/drawing/2014/chart" uri="{C3380CC4-5D6E-409C-BE32-E72D297353CC}">
                <c16:uniqueId val="{00000008-0E77-4038-91FB-53DECB0C322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Credit cards</c:v>
                </c:pt>
                <c:pt idx="1">
                  <c:v>Electronic payment (PayPal if available)</c:v>
                </c:pt>
                <c:pt idx="2">
                  <c:v>Debit cards</c:v>
                </c:pt>
                <c:pt idx="3">
                  <c:v>Cash on delivery</c:v>
                </c:pt>
                <c:pt idx="4">
                  <c:v>Bank transfers</c:v>
                </c:pt>
                <c:pt idx="5">
                  <c:v>Gift cards or vouchers</c:v>
                </c:pt>
                <c:pt idx="6">
                  <c:v>Mobile payment</c:v>
                </c:pt>
                <c:pt idx="7">
                  <c:v>Cryptocurrencies (Bitcoin)</c:v>
                </c:pt>
                <c:pt idx="8">
                  <c:v>Other</c:v>
                </c:pt>
              </c:strCache>
            </c:strRef>
          </c:cat>
          <c:val>
            <c:numRef>
              <c:f>Sheet1!$B$2:$B$10</c:f>
              <c:numCache>
                <c:formatCode>0%</c:formatCode>
                <c:ptCount val="9"/>
                <c:pt idx="0">
                  <c:v>0.42</c:v>
                </c:pt>
                <c:pt idx="1">
                  <c:v>0.39</c:v>
                </c:pt>
                <c:pt idx="2">
                  <c:v>0.28000000000000003</c:v>
                </c:pt>
                <c:pt idx="3">
                  <c:v>0.23</c:v>
                </c:pt>
                <c:pt idx="4">
                  <c:v>0.2</c:v>
                </c:pt>
                <c:pt idx="5">
                  <c:v>0.15</c:v>
                </c:pt>
                <c:pt idx="6">
                  <c:v>0.14000000000000001</c:v>
                </c:pt>
                <c:pt idx="7">
                  <c:v>0.03</c:v>
                </c:pt>
                <c:pt idx="8">
                  <c:v>0.03</c:v>
                </c:pt>
              </c:numCache>
            </c:numRef>
          </c:val>
          <c:extLst>
            <c:ext xmlns:c16="http://schemas.microsoft.com/office/drawing/2014/chart" uri="{C3380CC4-5D6E-409C-BE32-E72D297353CC}">
              <c16:uniqueId val="{00000008-B577-47A0-BC5B-96A990FE3F51}"/>
            </c:ext>
          </c:extLst>
        </c:ser>
        <c:dLbls>
          <c:showLegendKey val="0"/>
          <c:showVal val="0"/>
          <c:showCatName val="0"/>
          <c:showSerName val="0"/>
          <c:showPercent val="0"/>
          <c:showBubbleSize val="0"/>
        </c:dLbls>
        <c:gapWidth val="139"/>
        <c:axId val="-80897040"/>
        <c:axId val="-80894720"/>
      </c:barChart>
      <c:catAx>
        <c:axId val="-80897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94720"/>
        <c:crosses val="autoZero"/>
        <c:auto val="1"/>
        <c:lblAlgn val="ctr"/>
        <c:lblOffset val="0"/>
        <c:noMultiLvlLbl val="0"/>
      </c:catAx>
      <c:valAx>
        <c:axId val="-80894720"/>
        <c:scaling>
          <c:orientation val="minMax"/>
          <c:max val="1"/>
        </c:scaling>
        <c:delete val="1"/>
        <c:axPos val="t"/>
        <c:numFmt formatCode="0%" sourceLinked="1"/>
        <c:majorTickMark val="none"/>
        <c:minorTickMark val="none"/>
        <c:tickLblPos val="nextTo"/>
        <c:crossAx val="-80897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Hong Kong (China)</c:v>
                </c:pt>
                <c:pt idx="3">
                  <c:v>South Korea</c:v>
                </c:pt>
                <c:pt idx="4">
                  <c:v>Japan</c:v>
                </c:pt>
                <c:pt idx="5">
                  <c:v>Canada</c:v>
                </c:pt>
                <c:pt idx="6">
                  <c:v>Turkey</c:v>
                </c:pt>
                <c:pt idx="7">
                  <c:v>Brazil</c:v>
                </c:pt>
                <c:pt idx="8">
                  <c:v>United States</c:v>
                </c:pt>
                <c:pt idx="9">
                  <c:v>Great Britain</c:v>
                </c:pt>
                <c:pt idx="10">
                  <c:v>South Africa</c:v>
                </c:pt>
                <c:pt idx="11">
                  <c:v>Egypt</c:v>
                </c:pt>
                <c:pt idx="12">
                  <c:v>Tunisia</c:v>
                </c:pt>
                <c:pt idx="13">
                  <c:v>Australia</c:v>
                </c:pt>
                <c:pt idx="14">
                  <c:v>India</c:v>
                </c:pt>
                <c:pt idx="15">
                  <c:v>China</c:v>
                </c:pt>
                <c:pt idx="16">
                  <c:v>Italy</c:v>
                </c:pt>
                <c:pt idx="17">
                  <c:v>Sweden</c:v>
                </c:pt>
                <c:pt idx="18">
                  <c:v>Mexico</c:v>
                </c:pt>
                <c:pt idx="19">
                  <c:v>Indonesia</c:v>
                </c:pt>
                <c:pt idx="20">
                  <c:v>Germany</c:v>
                </c:pt>
                <c:pt idx="21">
                  <c:v>Poland</c:v>
                </c:pt>
                <c:pt idx="22">
                  <c:v>France</c:v>
                </c:pt>
                <c:pt idx="23">
                  <c:v>Nigeria</c:v>
                </c:pt>
                <c:pt idx="24">
                  <c:v>Kenya</c:v>
                </c:pt>
                <c:pt idx="25">
                  <c:v>Pakistan</c:v>
                </c:pt>
              </c:strCache>
            </c:strRef>
          </c:cat>
          <c:val>
            <c:numRef>
              <c:f>Sheet1!$B$2:$B$27</c:f>
              <c:numCache>
                <c:formatCode>General</c:formatCode>
                <c:ptCount val="26"/>
                <c:pt idx="0" formatCode="0%">
                  <c:v>0.42</c:v>
                </c:pt>
                <c:pt idx="2" formatCode="0%">
                  <c:v>0.8</c:v>
                </c:pt>
                <c:pt idx="3" formatCode="0%">
                  <c:v>0.72</c:v>
                </c:pt>
                <c:pt idx="4" formatCode="0%">
                  <c:v>0.68</c:v>
                </c:pt>
                <c:pt idx="5" formatCode="0%">
                  <c:v>0.66</c:v>
                </c:pt>
                <c:pt idx="6" formatCode="0%">
                  <c:v>0.65</c:v>
                </c:pt>
                <c:pt idx="7" formatCode="0%">
                  <c:v>0.61</c:v>
                </c:pt>
                <c:pt idx="8" formatCode="0%">
                  <c:v>0.54</c:v>
                </c:pt>
                <c:pt idx="9" formatCode="0%">
                  <c:v>0.42</c:v>
                </c:pt>
                <c:pt idx="10" formatCode="0%">
                  <c:v>0.4</c:v>
                </c:pt>
                <c:pt idx="11" formatCode="0%">
                  <c:v>0.37</c:v>
                </c:pt>
                <c:pt idx="12" formatCode="0%">
                  <c:v>0.37</c:v>
                </c:pt>
                <c:pt idx="13" formatCode="0%">
                  <c:v>0.36</c:v>
                </c:pt>
                <c:pt idx="14" formatCode="0%">
                  <c:v>0.36</c:v>
                </c:pt>
                <c:pt idx="15" formatCode="0%">
                  <c:v>0.34</c:v>
                </c:pt>
                <c:pt idx="16" formatCode="0%">
                  <c:v>0.32</c:v>
                </c:pt>
                <c:pt idx="17" formatCode="0%">
                  <c:v>0.3</c:v>
                </c:pt>
                <c:pt idx="18" formatCode="0%">
                  <c:v>0.28000000000000003</c:v>
                </c:pt>
                <c:pt idx="19" formatCode="0%">
                  <c:v>0.27</c:v>
                </c:pt>
                <c:pt idx="20" formatCode="0%">
                  <c:v>0.23</c:v>
                </c:pt>
                <c:pt idx="21" formatCode="0%">
                  <c:v>0.18</c:v>
                </c:pt>
                <c:pt idx="22" formatCode="0%">
                  <c:v>0.15</c:v>
                </c:pt>
                <c:pt idx="23" formatCode="0%">
                  <c:v>0.1</c:v>
                </c:pt>
                <c:pt idx="24" formatCode="0%">
                  <c:v>0.08</c:v>
                </c:pt>
                <c:pt idx="25" formatCode="0%">
                  <c:v>0.05</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80902368"/>
        <c:axId val="-80900048"/>
      </c:barChart>
      <c:catAx>
        <c:axId val="-80902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00048"/>
        <c:crosses val="autoZero"/>
        <c:auto val="1"/>
        <c:lblAlgn val="ctr"/>
        <c:lblOffset val="0"/>
        <c:noMultiLvlLbl val="0"/>
      </c:catAx>
      <c:valAx>
        <c:axId val="-80900048"/>
        <c:scaling>
          <c:orientation val="minMax"/>
          <c:max val="1"/>
        </c:scaling>
        <c:delete val="1"/>
        <c:axPos val="t"/>
        <c:numFmt formatCode="0%" sourceLinked="1"/>
        <c:majorTickMark val="none"/>
        <c:minorTickMark val="none"/>
        <c:tickLblPos val="nextTo"/>
        <c:crossAx val="-8090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81B-4187-8023-E79F1E5B8CA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81B-4187-8023-E79F1E5B8CA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81B-4187-8023-E79F1E5B8CA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81B-4187-8023-E79F1E5B8CA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081B-4187-8023-E79F1E5B8C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APAC</c:v>
                </c:pt>
                <c:pt idx="4">
                  <c:v>LATAM</c:v>
                </c:pt>
                <c:pt idx="5">
                  <c:v>Middle East/Africa</c:v>
                </c:pt>
                <c:pt idx="6">
                  <c:v>BIC</c:v>
                </c:pt>
                <c:pt idx="7">
                  <c:v>G-8 Countries</c:v>
                </c:pt>
                <c:pt idx="8">
                  <c:v>Europe</c:v>
                </c:pt>
              </c:strCache>
            </c:strRef>
          </c:cat>
          <c:val>
            <c:numRef>
              <c:f>Sheet1!$B$2:$B$10</c:f>
              <c:numCache>
                <c:formatCode>General</c:formatCode>
                <c:ptCount val="9"/>
                <c:pt idx="0" formatCode="0%">
                  <c:v>0.42</c:v>
                </c:pt>
                <c:pt idx="2" formatCode="0%">
                  <c:v>0.59</c:v>
                </c:pt>
                <c:pt idx="3" formatCode="0%">
                  <c:v>0.5</c:v>
                </c:pt>
                <c:pt idx="4" formatCode="0%">
                  <c:v>0.46</c:v>
                </c:pt>
                <c:pt idx="5" formatCode="0%">
                  <c:v>0.46</c:v>
                </c:pt>
                <c:pt idx="6" formatCode="0%">
                  <c:v>0.43</c:v>
                </c:pt>
                <c:pt idx="7" formatCode="0%">
                  <c:v>0.42</c:v>
                </c:pt>
                <c:pt idx="8" formatCode="0%">
                  <c:v>0.27</c:v>
                </c:pt>
              </c:numCache>
            </c:numRef>
          </c:val>
          <c:extLst>
            <c:ext xmlns:c16="http://schemas.microsoft.com/office/drawing/2014/chart" uri="{C3380CC4-5D6E-409C-BE32-E72D297353CC}">
              <c16:uniqueId val="{0000000A-081B-4187-8023-E79F1E5B8CA8}"/>
            </c:ext>
          </c:extLst>
        </c:ser>
        <c:dLbls>
          <c:showLegendKey val="0"/>
          <c:showVal val="0"/>
          <c:showCatName val="0"/>
          <c:showSerName val="0"/>
          <c:showPercent val="0"/>
          <c:showBubbleSize val="0"/>
        </c:dLbls>
        <c:gapWidth val="139"/>
        <c:axId val="-79892400"/>
        <c:axId val="-66937648"/>
      </c:barChart>
      <c:catAx>
        <c:axId val="-79892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937648"/>
        <c:crosses val="autoZero"/>
        <c:auto val="1"/>
        <c:lblAlgn val="ctr"/>
        <c:lblOffset val="0"/>
        <c:noMultiLvlLbl val="0"/>
      </c:catAx>
      <c:valAx>
        <c:axId val="-66937648"/>
        <c:scaling>
          <c:orientation val="minMax"/>
          <c:max val="1"/>
        </c:scaling>
        <c:delete val="1"/>
        <c:axPos val="t"/>
        <c:numFmt formatCode="0%" sourceLinked="1"/>
        <c:majorTickMark val="none"/>
        <c:minorTickMark val="none"/>
        <c:tickLblPos val="nextTo"/>
        <c:crossAx val="-79892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BIC</c:v>
                </c:pt>
                <c:pt idx="4">
                  <c:v>North America</c:v>
                </c:pt>
                <c:pt idx="5">
                  <c:v>Middle East/Africa</c:v>
                </c:pt>
                <c:pt idx="6">
                  <c:v>LATAM</c:v>
                </c:pt>
                <c:pt idx="7">
                  <c:v>G-8 Countries</c:v>
                </c:pt>
                <c:pt idx="8">
                  <c:v>Europe</c:v>
                </c:pt>
              </c:strCache>
            </c:strRef>
          </c:cat>
          <c:val>
            <c:numRef>
              <c:f>Sheet1!$B$2:$B$10</c:f>
              <c:numCache>
                <c:formatCode>General</c:formatCode>
                <c:ptCount val="9"/>
                <c:pt idx="0" formatCode="0%">
                  <c:v>0.35</c:v>
                </c:pt>
                <c:pt idx="2" formatCode="0%">
                  <c:v>0.34</c:v>
                </c:pt>
                <c:pt idx="3" formatCode="0%">
                  <c:v>0.39</c:v>
                </c:pt>
                <c:pt idx="4" formatCode="0%">
                  <c:v>0.33</c:v>
                </c:pt>
                <c:pt idx="5" formatCode="0%">
                  <c:v>0.39</c:v>
                </c:pt>
                <c:pt idx="6" formatCode="0%">
                  <c:v>0.45</c:v>
                </c:pt>
                <c:pt idx="7" formatCode="0%">
                  <c:v>0.28999999999999998</c:v>
                </c:pt>
                <c:pt idx="8" formatCode="0%">
                  <c:v>0.27</c:v>
                </c:pt>
              </c:numCache>
            </c:numRef>
          </c:val>
          <c:extLst>
            <c:ext xmlns:c16="http://schemas.microsoft.com/office/drawing/2014/chart" uri="{C3380CC4-5D6E-409C-BE32-E72D297353CC}">
              <c16:uniqueId val="{00000000-BD1B-47E6-BD6B-CAB860CF9409}"/>
            </c:ext>
          </c:extLst>
        </c:ser>
        <c:ser>
          <c:idx val="1"/>
          <c:order val="1"/>
          <c:tx>
            <c:strRef>
              <c:f>Sheet1!$C$1</c:f>
              <c:strCache>
                <c:ptCount val="1"/>
                <c:pt idx="0">
                  <c:v>Somewhat</c:v>
                </c:pt>
              </c:strCache>
            </c:strRef>
          </c:tx>
          <c:spPr>
            <a:solidFill>
              <a:schemeClr val="tx2">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BIC</c:v>
                </c:pt>
                <c:pt idx="4">
                  <c:v>North America</c:v>
                </c:pt>
                <c:pt idx="5">
                  <c:v>Middle East/Africa</c:v>
                </c:pt>
                <c:pt idx="6">
                  <c:v>LATAM</c:v>
                </c:pt>
                <c:pt idx="7">
                  <c:v>G-8 Countries</c:v>
                </c:pt>
                <c:pt idx="8">
                  <c:v>Europe</c:v>
                </c:pt>
              </c:strCache>
            </c:strRef>
          </c:cat>
          <c:val>
            <c:numRef>
              <c:f>Sheet1!$C$2:$C$10</c:f>
              <c:numCache>
                <c:formatCode>General</c:formatCode>
                <c:ptCount val="9"/>
                <c:pt idx="0" formatCode="0%">
                  <c:v>0.39</c:v>
                </c:pt>
                <c:pt idx="2" formatCode="0%">
                  <c:v>0.42</c:v>
                </c:pt>
                <c:pt idx="3" formatCode="0%">
                  <c:v>0.35</c:v>
                </c:pt>
                <c:pt idx="4" formatCode="0%">
                  <c:v>0.41</c:v>
                </c:pt>
                <c:pt idx="5" formatCode="0%">
                  <c:v>0.35</c:v>
                </c:pt>
                <c:pt idx="6" formatCode="0%">
                  <c:v>0.28000000000000003</c:v>
                </c:pt>
                <c:pt idx="7" formatCode="0%">
                  <c:v>0.44</c:v>
                </c:pt>
                <c:pt idx="8" formatCode="0%">
                  <c:v>0.43</c:v>
                </c:pt>
              </c:numCache>
            </c:numRef>
          </c:val>
          <c:extLst>
            <c:ext xmlns:c16="http://schemas.microsoft.com/office/drawing/2014/chart" uri="{C3380CC4-5D6E-409C-BE32-E72D297353CC}">
              <c16:uniqueId val="{00000001-BD1B-47E6-BD6B-CAB860CF9409}"/>
            </c:ext>
          </c:extLst>
        </c:ser>
        <c:ser>
          <c:idx val="2"/>
          <c:order val="2"/>
          <c:tx>
            <c:strRef>
              <c:f>Sheet1!$D$1</c:f>
              <c:strCache>
                <c:ptCount val="1"/>
                <c:pt idx="0">
                  <c:v>A great deal/Somewhat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BIC</c:v>
                </c:pt>
                <c:pt idx="4">
                  <c:v>North America</c:v>
                </c:pt>
                <c:pt idx="5">
                  <c:v>Middle East/Africa</c:v>
                </c:pt>
                <c:pt idx="6">
                  <c:v>LATAM</c:v>
                </c:pt>
                <c:pt idx="7">
                  <c:v>G-8 Countries</c:v>
                </c:pt>
                <c:pt idx="8">
                  <c:v>Europe</c:v>
                </c:pt>
              </c:strCache>
            </c:strRef>
          </c:cat>
          <c:val>
            <c:numRef>
              <c:f>Sheet1!$D$2:$D$10</c:f>
              <c:numCache>
                <c:formatCode>General</c:formatCode>
                <c:ptCount val="9"/>
                <c:pt idx="0" formatCode="0%">
                  <c:v>0.74</c:v>
                </c:pt>
                <c:pt idx="2" formatCode="0%">
                  <c:v>0.76</c:v>
                </c:pt>
                <c:pt idx="3" formatCode="0%">
                  <c:v>0.74</c:v>
                </c:pt>
                <c:pt idx="4" formatCode="0%">
                  <c:v>0.74</c:v>
                </c:pt>
                <c:pt idx="5" formatCode="0%">
                  <c:v>0.74</c:v>
                </c:pt>
                <c:pt idx="6" formatCode="0%">
                  <c:v>0.73</c:v>
                </c:pt>
                <c:pt idx="7" formatCode="0%">
                  <c:v>0.73</c:v>
                </c:pt>
                <c:pt idx="8" formatCode="0%">
                  <c:v>0.7</c:v>
                </c:pt>
              </c:numCache>
            </c:numRef>
          </c:val>
          <c:extLst>
            <c:ext xmlns:c16="http://schemas.microsoft.com/office/drawing/2014/chart" uri="{C3380CC4-5D6E-409C-BE32-E72D297353CC}">
              <c16:uniqueId val="{00000002-BD1B-47E6-BD6B-CAB860CF9409}"/>
            </c:ext>
          </c:extLst>
        </c:ser>
        <c:dLbls>
          <c:showLegendKey val="0"/>
          <c:showVal val="0"/>
          <c:showCatName val="0"/>
          <c:showSerName val="0"/>
          <c:showPercent val="0"/>
          <c:showBubbleSize val="0"/>
        </c:dLbls>
        <c:gapWidth val="94"/>
        <c:overlap val="100"/>
        <c:axId val="-194119376"/>
        <c:axId val="-194116112"/>
      </c:barChart>
      <c:catAx>
        <c:axId val="-19411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116112"/>
        <c:crosses val="autoZero"/>
        <c:auto val="1"/>
        <c:lblAlgn val="ctr"/>
        <c:lblOffset val="0"/>
        <c:noMultiLvlLbl val="0"/>
      </c:catAx>
      <c:valAx>
        <c:axId val="-194116112"/>
        <c:scaling>
          <c:orientation val="minMax"/>
          <c:max val="1"/>
        </c:scaling>
        <c:delete val="1"/>
        <c:axPos val="t"/>
        <c:numFmt formatCode="0%" sourceLinked="1"/>
        <c:majorTickMark val="none"/>
        <c:minorTickMark val="none"/>
        <c:tickLblPos val="nextTo"/>
        <c:crossAx val="-194119376"/>
        <c:crosses val="autoZero"/>
        <c:crossBetween val="between"/>
      </c:valAx>
      <c:spPr>
        <a:no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Australia</c:v>
                </c:pt>
                <c:pt idx="4">
                  <c:v>Germany</c:v>
                </c:pt>
                <c:pt idx="5">
                  <c:v>Mexico</c:v>
                </c:pt>
                <c:pt idx="6">
                  <c:v>Indonesia</c:v>
                </c:pt>
                <c:pt idx="7">
                  <c:v>Great Britain</c:v>
                </c:pt>
                <c:pt idx="8">
                  <c:v>Poland</c:v>
                </c:pt>
                <c:pt idx="9">
                  <c:v>South Africa</c:v>
                </c:pt>
                <c:pt idx="10">
                  <c:v>Hong Kong (China)</c:v>
                </c:pt>
                <c:pt idx="11">
                  <c:v>Sweden</c:v>
                </c:pt>
                <c:pt idx="12">
                  <c:v>France</c:v>
                </c:pt>
                <c:pt idx="13">
                  <c:v>Tunisia</c:v>
                </c:pt>
                <c:pt idx="14">
                  <c:v>Canada</c:v>
                </c:pt>
                <c:pt idx="15">
                  <c:v>China</c:v>
                </c:pt>
                <c:pt idx="16">
                  <c:v>United States</c:v>
                </c:pt>
                <c:pt idx="17">
                  <c:v>Brazil</c:v>
                </c:pt>
                <c:pt idx="18">
                  <c:v>India</c:v>
                </c:pt>
                <c:pt idx="19">
                  <c:v>Egypt</c:v>
                </c:pt>
                <c:pt idx="20">
                  <c:v>Turkey</c:v>
                </c:pt>
                <c:pt idx="21">
                  <c:v>South Korea</c:v>
                </c:pt>
                <c:pt idx="22">
                  <c:v>Nigeria</c:v>
                </c:pt>
                <c:pt idx="23">
                  <c:v>Japan</c:v>
                </c:pt>
                <c:pt idx="24">
                  <c:v>Kenya</c:v>
                </c:pt>
                <c:pt idx="25">
                  <c:v>Pakistan</c:v>
                </c:pt>
              </c:strCache>
            </c:strRef>
          </c:cat>
          <c:val>
            <c:numRef>
              <c:f>Sheet1!$B$2:$B$27</c:f>
              <c:numCache>
                <c:formatCode>General</c:formatCode>
                <c:ptCount val="26"/>
                <c:pt idx="0" formatCode="0%">
                  <c:v>0.39</c:v>
                </c:pt>
                <c:pt idx="2" formatCode="0%">
                  <c:v>0.69</c:v>
                </c:pt>
                <c:pt idx="3" formatCode="0%">
                  <c:v>0.63</c:v>
                </c:pt>
                <c:pt idx="4" formatCode="0%">
                  <c:v>0.59</c:v>
                </c:pt>
                <c:pt idx="5" formatCode="0%">
                  <c:v>0.54</c:v>
                </c:pt>
                <c:pt idx="6" formatCode="0%">
                  <c:v>0.54</c:v>
                </c:pt>
                <c:pt idx="7" formatCode="0%">
                  <c:v>0.5</c:v>
                </c:pt>
                <c:pt idx="8" formatCode="0%">
                  <c:v>0.48</c:v>
                </c:pt>
                <c:pt idx="9" formatCode="0%">
                  <c:v>0.46</c:v>
                </c:pt>
                <c:pt idx="10" formatCode="0%">
                  <c:v>0.46</c:v>
                </c:pt>
                <c:pt idx="11" formatCode="0%">
                  <c:v>0.41</c:v>
                </c:pt>
                <c:pt idx="12" formatCode="0%">
                  <c:v>0.41</c:v>
                </c:pt>
                <c:pt idx="13" formatCode="0%">
                  <c:v>0.41</c:v>
                </c:pt>
                <c:pt idx="14" formatCode="0%">
                  <c:v>0.4</c:v>
                </c:pt>
                <c:pt idx="15" formatCode="0%">
                  <c:v>0.4</c:v>
                </c:pt>
                <c:pt idx="16" formatCode="0%">
                  <c:v>0.37</c:v>
                </c:pt>
                <c:pt idx="17" formatCode="0%">
                  <c:v>0.26</c:v>
                </c:pt>
                <c:pt idx="18" formatCode="0%">
                  <c:v>0.26</c:v>
                </c:pt>
                <c:pt idx="19" formatCode="0%">
                  <c:v>0.25</c:v>
                </c:pt>
                <c:pt idx="20" formatCode="0%">
                  <c:v>0.17</c:v>
                </c:pt>
                <c:pt idx="21" formatCode="0%">
                  <c:v>0.13</c:v>
                </c:pt>
                <c:pt idx="22" formatCode="0%">
                  <c:v>0.06</c:v>
                </c:pt>
                <c:pt idx="23" formatCode="0%">
                  <c:v>0.05</c:v>
                </c:pt>
                <c:pt idx="24" formatCode="0%">
                  <c:v>0.05</c:v>
                </c:pt>
                <c:pt idx="25" formatCode="0%">
                  <c:v>0.01</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64914448"/>
        <c:axId val="-64912128"/>
      </c:barChart>
      <c:catAx>
        <c:axId val="-6491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912128"/>
        <c:crosses val="autoZero"/>
        <c:auto val="1"/>
        <c:lblAlgn val="ctr"/>
        <c:lblOffset val="0"/>
        <c:noMultiLvlLbl val="0"/>
      </c:catAx>
      <c:valAx>
        <c:axId val="-64912128"/>
        <c:scaling>
          <c:orientation val="minMax"/>
          <c:max val="1"/>
        </c:scaling>
        <c:delete val="1"/>
        <c:axPos val="t"/>
        <c:numFmt formatCode="0%" sourceLinked="1"/>
        <c:majorTickMark val="none"/>
        <c:minorTickMark val="none"/>
        <c:tickLblPos val="nextTo"/>
        <c:crossAx val="-6491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81B-4187-8023-E79F1E5B8CA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81B-4187-8023-E79F1E5B8CA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81B-4187-8023-E79F1E5B8CA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81B-4187-8023-E79F1E5B8CA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081B-4187-8023-E79F1E5B8C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Europe</c:v>
                </c:pt>
                <c:pt idx="3">
                  <c:v>G-8 Countries</c:v>
                </c:pt>
                <c:pt idx="4">
                  <c:v>LATAM</c:v>
                </c:pt>
                <c:pt idx="5">
                  <c:v>North America</c:v>
                </c:pt>
                <c:pt idx="6">
                  <c:v>APAC</c:v>
                </c:pt>
                <c:pt idx="7">
                  <c:v>BIC</c:v>
                </c:pt>
                <c:pt idx="8">
                  <c:v>Middle East/Africa</c:v>
                </c:pt>
              </c:strCache>
            </c:strRef>
          </c:cat>
          <c:val>
            <c:numRef>
              <c:f>Sheet1!$B$2:$B$10</c:f>
              <c:numCache>
                <c:formatCode>General</c:formatCode>
                <c:ptCount val="9"/>
                <c:pt idx="0" formatCode="0%">
                  <c:v>0.39</c:v>
                </c:pt>
                <c:pt idx="2" formatCode="0%">
                  <c:v>0.51</c:v>
                </c:pt>
                <c:pt idx="3" formatCode="0%">
                  <c:v>0.43</c:v>
                </c:pt>
                <c:pt idx="4" formatCode="0%">
                  <c:v>0.39</c:v>
                </c:pt>
                <c:pt idx="5" formatCode="0%">
                  <c:v>0.38</c:v>
                </c:pt>
                <c:pt idx="6" formatCode="0%">
                  <c:v>0.35</c:v>
                </c:pt>
                <c:pt idx="7" formatCode="0%">
                  <c:v>0.31</c:v>
                </c:pt>
                <c:pt idx="8" formatCode="0%">
                  <c:v>0.27</c:v>
                </c:pt>
              </c:numCache>
            </c:numRef>
          </c:val>
          <c:extLst>
            <c:ext xmlns:c16="http://schemas.microsoft.com/office/drawing/2014/chart" uri="{C3380CC4-5D6E-409C-BE32-E72D297353CC}">
              <c16:uniqueId val="{0000000A-081B-4187-8023-E79F1E5B8CA8}"/>
            </c:ext>
          </c:extLst>
        </c:ser>
        <c:dLbls>
          <c:showLegendKey val="0"/>
          <c:showVal val="0"/>
          <c:showCatName val="0"/>
          <c:showSerName val="0"/>
          <c:showPercent val="0"/>
          <c:showBubbleSize val="0"/>
        </c:dLbls>
        <c:gapWidth val="139"/>
        <c:axId val="-192958512"/>
        <c:axId val="-192980496"/>
      </c:barChart>
      <c:catAx>
        <c:axId val="-19295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980496"/>
        <c:crosses val="autoZero"/>
        <c:auto val="1"/>
        <c:lblAlgn val="ctr"/>
        <c:lblOffset val="0"/>
        <c:noMultiLvlLbl val="0"/>
      </c:catAx>
      <c:valAx>
        <c:axId val="-192980496"/>
        <c:scaling>
          <c:orientation val="minMax"/>
          <c:max val="1"/>
        </c:scaling>
        <c:delete val="1"/>
        <c:axPos val="t"/>
        <c:numFmt formatCode="0%" sourceLinked="1"/>
        <c:majorTickMark val="none"/>
        <c:minorTickMark val="none"/>
        <c:tickLblPos val="nextTo"/>
        <c:crossAx val="-19295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France</c:v>
                </c:pt>
                <c:pt idx="3">
                  <c:v>India</c:v>
                </c:pt>
                <c:pt idx="4">
                  <c:v>Great Britain</c:v>
                </c:pt>
                <c:pt idx="5">
                  <c:v>Tunisia</c:v>
                </c:pt>
                <c:pt idx="6">
                  <c:v>Mexico</c:v>
                </c:pt>
                <c:pt idx="7">
                  <c:v>United States</c:v>
                </c:pt>
                <c:pt idx="8">
                  <c:v>Nigeria</c:v>
                </c:pt>
                <c:pt idx="9">
                  <c:v>South Africa</c:v>
                </c:pt>
                <c:pt idx="10">
                  <c:v>Sweden</c:v>
                </c:pt>
                <c:pt idx="11">
                  <c:v>Indonesia</c:v>
                </c:pt>
                <c:pt idx="12">
                  <c:v>Turkey</c:v>
                </c:pt>
                <c:pt idx="13">
                  <c:v>Australia</c:v>
                </c:pt>
                <c:pt idx="14">
                  <c:v>China</c:v>
                </c:pt>
                <c:pt idx="15">
                  <c:v>Poland</c:v>
                </c:pt>
                <c:pt idx="16">
                  <c:v>South Korea</c:v>
                </c:pt>
                <c:pt idx="17">
                  <c:v>Brazil</c:v>
                </c:pt>
                <c:pt idx="18">
                  <c:v>Canada</c:v>
                </c:pt>
                <c:pt idx="19">
                  <c:v>Italy</c:v>
                </c:pt>
                <c:pt idx="20">
                  <c:v>Japan</c:v>
                </c:pt>
                <c:pt idx="21">
                  <c:v>Egypt</c:v>
                </c:pt>
                <c:pt idx="22">
                  <c:v>Hong Kong (China)</c:v>
                </c:pt>
                <c:pt idx="23">
                  <c:v>Kenya</c:v>
                </c:pt>
                <c:pt idx="24">
                  <c:v>Pakistan</c:v>
                </c:pt>
                <c:pt idx="25">
                  <c:v>Germany</c:v>
                </c:pt>
              </c:strCache>
            </c:strRef>
          </c:cat>
          <c:val>
            <c:numRef>
              <c:f>Sheet1!$B$2:$B$27</c:f>
              <c:numCache>
                <c:formatCode>General</c:formatCode>
                <c:ptCount val="26"/>
                <c:pt idx="0" formatCode="0%">
                  <c:v>0.28000000000000003</c:v>
                </c:pt>
                <c:pt idx="2" formatCode="0%">
                  <c:v>0.61</c:v>
                </c:pt>
                <c:pt idx="3" formatCode="0%">
                  <c:v>0.6</c:v>
                </c:pt>
                <c:pt idx="4" formatCode="0%">
                  <c:v>0.48</c:v>
                </c:pt>
                <c:pt idx="5" formatCode="0%">
                  <c:v>0.47</c:v>
                </c:pt>
                <c:pt idx="6" formatCode="0%">
                  <c:v>0.46</c:v>
                </c:pt>
                <c:pt idx="7" formatCode="0%">
                  <c:v>0.43</c:v>
                </c:pt>
                <c:pt idx="8" formatCode="0%">
                  <c:v>0.43</c:v>
                </c:pt>
                <c:pt idx="9" formatCode="0%">
                  <c:v>0.41</c:v>
                </c:pt>
                <c:pt idx="10" formatCode="0%">
                  <c:v>0.39</c:v>
                </c:pt>
                <c:pt idx="11" formatCode="0%">
                  <c:v>0.31</c:v>
                </c:pt>
                <c:pt idx="12" formatCode="0%">
                  <c:v>0.28999999999999998</c:v>
                </c:pt>
                <c:pt idx="13" formatCode="0%">
                  <c:v>0.28999999999999998</c:v>
                </c:pt>
                <c:pt idx="14" formatCode="0%">
                  <c:v>0.24</c:v>
                </c:pt>
                <c:pt idx="15" formatCode="0%">
                  <c:v>0.17</c:v>
                </c:pt>
                <c:pt idx="16" formatCode="0%">
                  <c:v>0.16</c:v>
                </c:pt>
                <c:pt idx="17" formatCode="0%">
                  <c:v>0.16</c:v>
                </c:pt>
                <c:pt idx="18" formatCode="0%">
                  <c:v>0.15</c:v>
                </c:pt>
                <c:pt idx="19" formatCode="0%">
                  <c:v>0.13</c:v>
                </c:pt>
                <c:pt idx="20" formatCode="0%">
                  <c:v>0.09</c:v>
                </c:pt>
                <c:pt idx="21" formatCode="0%">
                  <c:v>7.0000000000000007E-2</c:v>
                </c:pt>
                <c:pt idx="22" formatCode="0%">
                  <c:v>7.0000000000000007E-2</c:v>
                </c:pt>
                <c:pt idx="23" formatCode="0%">
                  <c:v>0.05</c:v>
                </c:pt>
                <c:pt idx="24" formatCode="0%">
                  <c:v>0.04</c:v>
                </c:pt>
                <c:pt idx="25" formatCode="0%">
                  <c:v>0.02</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77988752"/>
        <c:axId val="-77942384"/>
      </c:barChart>
      <c:catAx>
        <c:axId val="-77988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42384"/>
        <c:crosses val="autoZero"/>
        <c:auto val="1"/>
        <c:lblAlgn val="ctr"/>
        <c:lblOffset val="0"/>
        <c:noMultiLvlLbl val="0"/>
      </c:catAx>
      <c:valAx>
        <c:axId val="-77942384"/>
        <c:scaling>
          <c:orientation val="minMax"/>
          <c:max val="1"/>
        </c:scaling>
        <c:delete val="1"/>
        <c:axPos val="t"/>
        <c:numFmt formatCode="0%" sourceLinked="1"/>
        <c:majorTickMark val="none"/>
        <c:minorTickMark val="none"/>
        <c:tickLblPos val="nextTo"/>
        <c:crossAx val="-7798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81B-4187-8023-E79F1E5B8CA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81B-4187-8023-E79F1E5B8CA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81B-4187-8023-E79F1E5B8CA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81B-4187-8023-E79F1E5B8CA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081B-4187-8023-E79F1E5B8C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North America</c:v>
                </c:pt>
                <c:pt idx="4">
                  <c:v>LATAM</c:v>
                </c:pt>
                <c:pt idx="5">
                  <c:v>Europe</c:v>
                </c:pt>
                <c:pt idx="6">
                  <c:v>G-8 Countries</c:v>
                </c:pt>
                <c:pt idx="7">
                  <c:v>APAC</c:v>
                </c:pt>
                <c:pt idx="8">
                  <c:v>Middle East/Africa</c:v>
                </c:pt>
              </c:strCache>
            </c:strRef>
          </c:cat>
          <c:val>
            <c:numRef>
              <c:f>Sheet1!$B$2:$B$10</c:f>
              <c:numCache>
                <c:formatCode>General</c:formatCode>
                <c:ptCount val="9"/>
                <c:pt idx="0" formatCode="0%">
                  <c:v>0.28000000000000003</c:v>
                </c:pt>
                <c:pt idx="2" formatCode="0%">
                  <c:v>0.35</c:v>
                </c:pt>
                <c:pt idx="3" formatCode="0%">
                  <c:v>0.3</c:v>
                </c:pt>
                <c:pt idx="4" formatCode="0%">
                  <c:v>0.3</c:v>
                </c:pt>
                <c:pt idx="5" formatCode="0%">
                  <c:v>0.3</c:v>
                </c:pt>
                <c:pt idx="6" formatCode="0%">
                  <c:v>0.27</c:v>
                </c:pt>
                <c:pt idx="7" formatCode="0%">
                  <c:v>0.25</c:v>
                </c:pt>
                <c:pt idx="8" formatCode="0%">
                  <c:v>0.24</c:v>
                </c:pt>
              </c:numCache>
            </c:numRef>
          </c:val>
          <c:extLst>
            <c:ext xmlns:c16="http://schemas.microsoft.com/office/drawing/2014/chart" uri="{C3380CC4-5D6E-409C-BE32-E72D297353CC}">
              <c16:uniqueId val="{0000000A-081B-4187-8023-E79F1E5B8CA8}"/>
            </c:ext>
          </c:extLst>
        </c:ser>
        <c:dLbls>
          <c:showLegendKey val="0"/>
          <c:showVal val="0"/>
          <c:showCatName val="0"/>
          <c:showSerName val="0"/>
          <c:showPercent val="0"/>
          <c:showBubbleSize val="0"/>
        </c:dLbls>
        <c:gapWidth val="139"/>
        <c:axId val="-77900640"/>
        <c:axId val="-77898320"/>
      </c:barChart>
      <c:catAx>
        <c:axId val="-77900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898320"/>
        <c:crosses val="autoZero"/>
        <c:auto val="1"/>
        <c:lblAlgn val="ctr"/>
        <c:lblOffset val="0"/>
        <c:noMultiLvlLbl val="0"/>
      </c:catAx>
      <c:valAx>
        <c:axId val="-77898320"/>
        <c:scaling>
          <c:orientation val="minMax"/>
          <c:max val="1"/>
        </c:scaling>
        <c:delete val="1"/>
        <c:axPos val="t"/>
        <c:numFmt formatCode="0%" sourceLinked="1"/>
        <c:majorTickMark val="none"/>
        <c:minorTickMark val="none"/>
        <c:tickLblPos val="nextTo"/>
        <c:crossAx val="-7790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Tunisia</c:v>
                </c:pt>
                <c:pt idx="4">
                  <c:v>Egypt</c:v>
                </c:pt>
                <c:pt idx="5">
                  <c:v>India</c:v>
                </c:pt>
                <c:pt idx="6">
                  <c:v>Indonesia</c:v>
                </c:pt>
                <c:pt idx="7">
                  <c:v>Nigeria</c:v>
                </c:pt>
                <c:pt idx="8">
                  <c:v>Turkey</c:v>
                </c:pt>
                <c:pt idx="9">
                  <c:v>Kenya</c:v>
                </c:pt>
                <c:pt idx="10">
                  <c:v>Poland</c:v>
                </c:pt>
                <c:pt idx="11">
                  <c:v>South Africa</c:v>
                </c:pt>
                <c:pt idx="12">
                  <c:v>Japan</c:v>
                </c:pt>
                <c:pt idx="13">
                  <c:v>China</c:v>
                </c:pt>
                <c:pt idx="14">
                  <c:v>Mexico</c:v>
                </c:pt>
                <c:pt idx="15">
                  <c:v>Hong Kong (China)</c:v>
                </c:pt>
                <c:pt idx="16">
                  <c:v>Italy</c:v>
                </c:pt>
                <c:pt idx="17">
                  <c:v>South Korea</c:v>
                </c:pt>
                <c:pt idx="18">
                  <c:v>Sweden</c:v>
                </c:pt>
                <c:pt idx="19">
                  <c:v>Brazil</c:v>
                </c:pt>
                <c:pt idx="20">
                  <c:v>United States</c:v>
                </c:pt>
                <c:pt idx="21">
                  <c:v>Germany</c:v>
                </c:pt>
                <c:pt idx="22">
                  <c:v>Australia</c:v>
                </c:pt>
                <c:pt idx="23">
                  <c:v>Canada</c:v>
                </c:pt>
                <c:pt idx="24">
                  <c:v>France</c:v>
                </c:pt>
                <c:pt idx="25">
                  <c:v>Great Britain</c:v>
                </c:pt>
              </c:strCache>
            </c:strRef>
          </c:cat>
          <c:val>
            <c:numRef>
              <c:f>Sheet1!$B$2:$B$27</c:f>
              <c:numCache>
                <c:formatCode>General</c:formatCode>
                <c:ptCount val="26"/>
                <c:pt idx="0" formatCode="0%">
                  <c:v>0.23</c:v>
                </c:pt>
                <c:pt idx="2" formatCode="0%">
                  <c:v>0.92</c:v>
                </c:pt>
                <c:pt idx="3" formatCode="0%">
                  <c:v>0.84</c:v>
                </c:pt>
                <c:pt idx="4" formatCode="0%">
                  <c:v>0.72</c:v>
                </c:pt>
                <c:pt idx="5" formatCode="0%">
                  <c:v>0.57999999999999996</c:v>
                </c:pt>
                <c:pt idx="6" formatCode="0%">
                  <c:v>0.42</c:v>
                </c:pt>
                <c:pt idx="7" formatCode="0%">
                  <c:v>0.41</c:v>
                </c:pt>
                <c:pt idx="8" formatCode="0%">
                  <c:v>0.38</c:v>
                </c:pt>
                <c:pt idx="9" formatCode="0%">
                  <c:v>0.34</c:v>
                </c:pt>
                <c:pt idx="10" formatCode="0%">
                  <c:v>0.3</c:v>
                </c:pt>
                <c:pt idx="11" formatCode="0%">
                  <c:v>0.27</c:v>
                </c:pt>
                <c:pt idx="12" formatCode="0%">
                  <c:v>0.22</c:v>
                </c:pt>
                <c:pt idx="13" formatCode="0%">
                  <c:v>0.21</c:v>
                </c:pt>
                <c:pt idx="14" formatCode="0%">
                  <c:v>0.19</c:v>
                </c:pt>
                <c:pt idx="15" formatCode="0%">
                  <c:v>0.18</c:v>
                </c:pt>
                <c:pt idx="16" formatCode="0%">
                  <c:v>0.15</c:v>
                </c:pt>
                <c:pt idx="17" formatCode="0%">
                  <c:v>0.12</c:v>
                </c:pt>
                <c:pt idx="18" formatCode="0%">
                  <c:v>0.11</c:v>
                </c:pt>
                <c:pt idx="19" formatCode="0%">
                  <c:v>0.1</c:v>
                </c:pt>
                <c:pt idx="20" formatCode="0%">
                  <c:v>0.08</c:v>
                </c:pt>
                <c:pt idx="21" formatCode="0%">
                  <c:v>7.0000000000000007E-2</c:v>
                </c:pt>
                <c:pt idx="22" formatCode="0%">
                  <c:v>0.05</c:v>
                </c:pt>
                <c:pt idx="23" formatCode="0%">
                  <c:v>0.05</c:v>
                </c:pt>
                <c:pt idx="24" formatCode="0%">
                  <c:v>0.04</c:v>
                </c:pt>
                <c:pt idx="25" formatCode="0%">
                  <c:v>0.03</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81961584"/>
        <c:axId val="-81959264"/>
      </c:barChart>
      <c:catAx>
        <c:axId val="-81961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959264"/>
        <c:crosses val="autoZero"/>
        <c:auto val="1"/>
        <c:lblAlgn val="ctr"/>
        <c:lblOffset val="0"/>
        <c:noMultiLvlLbl val="0"/>
      </c:catAx>
      <c:valAx>
        <c:axId val="-81959264"/>
        <c:scaling>
          <c:orientation val="minMax"/>
          <c:max val="1"/>
        </c:scaling>
        <c:delete val="1"/>
        <c:axPos val="t"/>
        <c:numFmt formatCode="0%" sourceLinked="1"/>
        <c:majorTickMark val="none"/>
        <c:minorTickMark val="none"/>
        <c:tickLblPos val="nextTo"/>
        <c:crossAx val="-8196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81B-4187-8023-E79F1E5B8CA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81B-4187-8023-E79F1E5B8CA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81B-4187-8023-E79F1E5B8CA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81B-4187-8023-E79F1E5B8CA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081B-4187-8023-E79F1E5B8C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BIC</c:v>
                </c:pt>
                <c:pt idx="4">
                  <c:v>APAC</c:v>
                </c:pt>
                <c:pt idx="5">
                  <c:v>LATAM</c:v>
                </c:pt>
                <c:pt idx="6">
                  <c:v>Europe</c:v>
                </c:pt>
                <c:pt idx="7">
                  <c:v>G-8 Countries</c:v>
                </c:pt>
                <c:pt idx="8">
                  <c:v>North America</c:v>
                </c:pt>
              </c:strCache>
            </c:strRef>
          </c:cat>
          <c:val>
            <c:numRef>
              <c:f>Sheet1!$B$2:$B$10</c:f>
              <c:numCache>
                <c:formatCode>General</c:formatCode>
                <c:ptCount val="9"/>
                <c:pt idx="0" formatCode="0%">
                  <c:v>0.23</c:v>
                </c:pt>
                <c:pt idx="2" formatCode="0%">
                  <c:v>0.48</c:v>
                </c:pt>
                <c:pt idx="3" formatCode="0%">
                  <c:v>0.31</c:v>
                </c:pt>
                <c:pt idx="4" formatCode="0%">
                  <c:v>0.26</c:v>
                </c:pt>
                <c:pt idx="5" formatCode="0%">
                  <c:v>0.14000000000000001</c:v>
                </c:pt>
                <c:pt idx="6" formatCode="0%">
                  <c:v>0.12</c:v>
                </c:pt>
                <c:pt idx="7" formatCode="0%">
                  <c:v>0.09</c:v>
                </c:pt>
                <c:pt idx="8" formatCode="0%">
                  <c:v>0.06</c:v>
                </c:pt>
              </c:numCache>
            </c:numRef>
          </c:val>
          <c:extLst>
            <c:ext xmlns:c16="http://schemas.microsoft.com/office/drawing/2014/chart" uri="{C3380CC4-5D6E-409C-BE32-E72D297353CC}">
              <c16:uniqueId val="{0000000A-081B-4187-8023-E79F1E5B8CA8}"/>
            </c:ext>
          </c:extLst>
        </c:ser>
        <c:dLbls>
          <c:showLegendKey val="0"/>
          <c:showVal val="0"/>
          <c:showCatName val="0"/>
          <c:showSerName val="0"/>
          <c:showPercent val="0"/>
          <c:showBubbleSize val="0"/>
        </c:dLbls>
        <c:gapWidth val="139"/>
        <c:axId val="-77846176"/>
        <c:axId val="-77843856"/>
      </c:barChart>
      <c:catAx>
        <c:axId val="-77846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843856"/>
        <c:crosses val="autoZero"/>
        <c:auto val="1"/>
        <c:lblAlgn val="ctr"/>
        <c:lblOffset val="0"/>
        <c:noMultiLvlLbl val="0"/>
      </c:catAx>
      <c:valAx>
        <c:axId val="-77843856"/>
        <c:scaling>
          <c:orientation val="minMax"/>
          <c:max val="1"/>
        </c:scaling>
        <c:delete val="1"/>
        <c:axPos val="t"/>
        <c:numFmt formatCode="0%" sourceLinked="1"/>
        <c:majorTickMark val="none"/>
        <c:minorTickMark val="none"/>
        <c:tickLblPos val="nextTo"/>
        <c:crossAx val="-7784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Poland</c:v>
                </c:pt>
                <c:pt idx="4">
                  <c:v>Germany</c:v>
                </c:pt>
                <c:pt idx="5">
                  <c:v>Tunisia</c:v>
                </c:pt>
                <c:pt idx="6">
                  <c:v>Sweden</c:v>
                </c:pt>
                <c:pt idx="7">
                  <c:v>South Africa</c:v>
                </c:pt>
                <c:pt idx="8">
                  <c:v>Nigeria</c:v>
                </c:pt>
                <c:pt idx="9">
                  <c:v>India</c:v>
                </c:pt>
                <c:pt idx="10">
                  <c:v>Mexico</c:v>
                </c:pt>
                <c:pt idx="11">
                  <c:v>South Korea</c:v>
                </c:pt>
                <c:pt idx="12">
                  <c:v>China</c:v>
                </c:pt>
                <c:pt idx="13">
                  <c:v>Brazil</c:v>
                </c:pt>
                <c:pt idx="14">
                  <c:v>Turkey</c:v>
                </c:pt>
                <c:pt idx="15">
                  <c:v>Japan</c:v>
                </c:pt>
                <c:pt idx="16">
                  <c:v>Hong Kong (China)</c:v>
                </c:pt>
                <c:pt idx="17">
                  <c:v>Egypt</c:v>
                </c:pt>
                <c:pt idx="18">
                  <c:v>United States</c:v>
                </c:pt>
                <c:pt idx="19">
                  <c:v>Australia</c:v>
                </c:pt>
                <c:pt idx="20">
                  <c:v>Canada</c:v>
                </c:pt>
                <c:pt idx="21">
                  <c:v>Italy</c:v>
                </c:pt>
                <c:pt idx="22">
                  <c:v>Kenya</c:v>
                </c:pt>
                <c:pt idx="23">
                  <c:v>France</c:v>
                </c:pt>
                <c:pt idx="24">
                  <c:v>Great Britain</c:v>
                </c:pt>
                <c:pt idx="25">
                  <c:v>Pakistan</c:v>
                </c:pt>
              </c:strCache>
            </c:strRef>
          </c:cat>
          <c:val>
            <c:numRef>
              <c:f>Sheet1!$B$2:$B$27</c:f>
              <c:numCache>
                <c:formatCode>General</c:formatCode>
                <c:ptCount val="26"/>
                <c:pt idx="0" formatCode="0%">
                  <c:v>0.2</c:v>
                </c:pt>
                <c:pt idx="2" formatCode="0%">
                  <c:v>0.7</c:v>
                </c:pt>
                <c:pt idx="3" formatCode="0%">
                  <c:v>0.53</c:v>
                </c:pt>
                <c:pt idx="4" formatCode="0%">
                  <c:v>0.39</c:v>
                </c:pt>
                <c:pt idx="5" formatCode="0%">
                  <c:v>0.34</c:v>
                </c:pt>
                <c:pt idx="6" formatCode="0%">
                  <c:v>0.32</c:v>
                </c:pt>
                <c:pt idx="7" formatCode="0%">
                  <c:v>0.31</c:v>
                </c:pt>
                <c:pt idx="8" formatCode="0%">
                  <c:v>0.28999999999999998</c:v>
                </c:pt>
                <c:pt idx="9" formatCode="0%">
                  <c:v>0.26</c:v>
                </c:pt>
                <c:pt idx="10" formatCode="0%">
                  <c:v>0.19</c:v>
                </c:pt>
                <c:pt idx="11" formatCode="0%">
                  <c:v>0.19</c:v>
                </c:pt>
                <c:pt idx="12" formatCode="0%">
                  <c:v>0.17</c:v>
                </c:pt>
                <c:pt idx="13" formatCode="0%">
                  <c:v>0.16</c:v>
                </c:pt>
                <c:pt idx="14" formatCode="0%">
                  <c:v>0.15</c:v>
                </c:pt>
                <c:pt idx="15" formatCode="0%">
                  <c:v>0.14000000000000001</c:v>
                </c:pt>
                <c:pt idx="16" formatCode="0%">
                  <c:v>0.12</c:v>
                </c:pt>
                <c:pt idx="17" formatCode="0%">
                  <c:v>0.08</c:v>
                </c:pt>
                <c:pt idx="18" formatCode="0%">
                  <c:v>7.0000000000000007E-2</c:v>
                </c:pt>
                <c:pt idx="19" formatCode="0%">
                  <c:v>0.06</c:v>
                </c:pt>
                <c:pt idx="20" formatCode="0%">
                  <c:v>0.06</c:v>
                </c:pt>
                <c:pt idx="21" formatCode="0%">
                  <c:v>0.06</c:v>
                </c:pt>
                <c:pt idx="22" formatCode="0%">
                  <c:v>0.06</c:v>
                </c:pt>
                <c:pt idx="23" formatCode="0%">
                  <c:v>0.05</c:v>
                </c:pt>
                <c:pt idx="24" formatCode="0%">
                  <c:v>0.02</c:v>
                </c:pt>
                <c:pt idx="25" formatCode="0%">
                  <c:v>0.01</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64995152"/>
        <c:axId val="-64992832"/>
      </c:barChart>
      <c:catAx>
        <c:axId val="-64995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992832"/>
        <c:crosses val="autoZero"/>
        <c:auto val="1"/>
        <c:lblAlgn val="ctr"/>
        <c:lblOffset val="0"/>
        <c:noMultiLvlLbl val="0"/>
      </c:catAx>
      <c:valAx>
        <c:axId val="-64992832"/>
        <c:scaling>
          <c:orientation val="minMax"/>
          <c:max val="1"/>
        </c:scaling>
        <c:delete val="1"/>
        <c:axPos val="t"/>
        <c:numFmt formatCode="0%" sourceLinked="1"/>
        <c:majorTickMark val="none"/>
        <c:minorTickMark val="none"/>
        <c:tickLblPos val="nextTo"/>
        <c:crossAx val="-64995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81B-4187-8023-E79F1E5B8CA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81B-4187-8023-E79F1E5B8CA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81B-4187-8023-E79F1E5B8CA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81B-4187-8023-E79F1E5B8CA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081B-4187-8023-E79F1E5B8C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Europe</c:v>
                </c:pt>
                <c:pt idx="4">
                  <c:v>BIC</c:v>
                </c:pt>
                <c:pt idx="5">
                  <c:v>Middle East/Africa</c:v>
                </c:pt>
                <c:pt idx="6">
                  <c:v>LATAM</c:v>
                </c:pt>
                <c:pt idx="7">
                  <c:v>G-8 Countries</c:v>
                </c:pt>
                <c:pt idx="8">
                  <c:v>North America</c:v>
                </c:pt>
              </c:strCache>
            </c:strRef>
          </c:cat>
          <c:val>
            <c:numRef>
              <c:f>Sheet1!$B$2:$B$10</c:f>
              <c:numCache>
                <c:formatCode>General</c:formatCode>
                <c:ptCount val="9"/>
                <c:pt idx="0" formatCode="0%">
                  <c:v>0.2</c:v>
                </c:pt>
                <c:pt idx="2" formatCode="0%">
                  <c:v>0.24</c:v>
                </c:pt>
                <c:pt idx="3" formatCode="0%">
                  <c:v>0.23</c:v>
                </c:pt>
                <c:pt idx="4" formatCode="0%">
                  <c:v>0.2</c:v>
                </c:pt>
                <c:pt idx="5" formatCode="0%">
                  <c:v>0.17</c:v>
                </c:pt>
                <c:pt idx="6" formatCode="0%">
                  <c:v>0.17</c:v>
                </c:pt>
                <c:pt idx="7" formatCode="0%">
                  <c:v>0.12</c:v>
                </c:pt>
                <c:pt idx="8" formatCode="0%">
                  <c:v>7.0000000000000007E-2</c:v>
                </c:pt>
              </c:numCache>
            </c:numRef>
          </c:val>
          <c:extLst>
            <c:ext xmlns:c16="http://schemas.microsoft.com/office/drawing/2014/chart" uri="{C3380CC4-5D6E-409C-BE32-E72D297353CC}">
              <c16:uniqueId val="{0000000A-081B-4187-8023-E79F1E5B8CA8}"/>
            </c:ext>
          </c:extLst>
        </c:ser>
        <c:dLbls>
          <c:showLegendKey val="0"/>
          <c:showVal val="0"/>
          <c:showCatName val="0"/>
          <c:showSerName val="0"/>
          <c:showPercent val="0"/>
          <c:showBubbleSize val="0"/>
        </c:dLbls>
        <c:gapWidth val="139"/>
        <c:axId val="-64367792"/>
        <c:axId val="-64365472"/>
      </c:barChart>
      <c:catAx>
        <c:axId val="-64367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365472"/>
        <c:crosses val="autoZero"/>
        <c:auto val="1"/>
        <c:lblAlgn val="ctr"/>
        <c:lblOffset val="0"/>
        <c:noMultiLvlLbl val="0"/>
      </c:catAx>
      <c:valAx>
        <c:axId val="-64365472"/>
        <c:scaling>
          <c:orientation val="minMax"/>
          <c:max val="1"/>
        </c:scaling>
        <c:delete val="1"/>
        <c:axPos val="t"/>
        <c:numFmt formatCode="0%" sourceLinked="1"/>
        <c:majorTickMark val="none"/>
        <c:minorTickMark val="none"/>
        <c:tickLblPos val="nextTo"/>
        <c:crossAx val="-6436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India</c:v>
                </c:pt>
                <c:pt idx="3">
                  <c:v>United States</c:v>
                </c:pt>
                <c:pt idx="4">
                  <c:v>Egypt</c:v>
                </c:pt>
                <c:pt idx="5">
                  <c:v>Tunisia</c:v>
                </c:pt>
                <c:pt idx="6">
                  <c:v>South Africa</c:v>
                </c:pt>
                <c:pt idx="7">
                  <c:v>Canada</c:v>
                </c:pt>
                <c:pt idx="8">
                  <c:v>Brazil</c:v>
                </c:pt>
                <c:pt idx="9">
                  <c:v>Germany</c:v>
                </c:pt>
                <c:pt idx="10">
                  <c:v>Indonesia</c:v>
                </c:pt>
                <c:pt idx="11">
                  <c:v>Mexico</c:v>
                </c:pt>
                <c:pt idx="12">
                  <c:v>China</c:v>
                </c:pt>
                <c:pt idx="13">
                  <c:v>France</c:v>
                </c:pt>
                <c:pt idx="14">
                  <c:v>Italy</c:v>
                </c:pt>
                <c:pt idx="15">
                  <c:v>Great Britain</c:v>
                </c:pt>
                <c:pt idx="16">
                  <c:v>Sweden</c:v>
                </c:pt>
                <c:pt idx="17">
                  <c:v>Australia</c:v>
                </c:pt>
                <c:pt idx="18">
                  <c:v>South Korea</c:v>
                </c:pt>
                <c:pt idx="19">
                  <c:v>Turkey</c:v>
                </c:pt>
                <c:pt idx="20">
                  <c:v>Poland</c:v>
                </c:pt>
                <c:pt idx="21">
                  <c:v>Japan</c:v>
                </c:pt>
                <c:pt idx="22">
                  <c:v>Hong Kong (China)</c:v>
                </c:pt>
                <c:pt idx="23">
                  <c:v>Kenya</c:v>
                </c:pt>
                <c:pt idx="24">
                  <c:v>Nigeria</c:v>
                </c:pt>
                <c:pt idx="25">
                  <c:v>Pakistan</c:v>
                </c:pt>
              </c:strCache>
            </c:strRef>
          </c:cat>
          <c:val>
            <c:numRef>
              <c:f>Sheet1!$B$2:$B$27</c:f>
              <c:numCache>
                <c:formatCode>General</c:formatCode>
                <c:ptCount val="26"/>
                <c:pt idx="0" formatCode="0%">
                  <c:v>0.15</c:v>
                </c:pt>
                <c:pt idx="2" formatCode="0%">
                  <c:v>0.35</c:v>
                </c:pt>
                <c:pt idx="3" formatCode="0%">
                  <c:v>0.23</c:v>
                </c:pt>
                <c:pt idx="4" formatCode="0%">
                  <c:v>0.23</c:v>
                </c:pt>
                <c:pt idx="5" formatCode="0%">
                  <c:v>0.22</c:v>
                </c:pt>
                <c:pt idx="6" formatCode="0%">
                  <c:v>0.2</c:v>
                </c:pt>
                <c:pt idx="7" formatCode="0%">
                  <c:v>0.2</c:v>
                </c:pt>
                <c:pt idx="8" formatCode="0%">
                  <c:v>0.19</c:v>
                </c:pt>
                <c:pt idx="9" formatCode="0%">
                  <c:v>0.18</c:v>
                </c:pt>
                <c:pt idx="10" formatCode="0%">
                  <c:v>0.18</c:v>
                </c:pt>
                <c:pt idx="11" formatCode="0%">
                  <c:v>0.17</c:v>
                </c:pt>
                <c:pt idx="12" formatCode="0%">
                  <c:v>0.16</c:v>
                </c:pt>
                <c:pt idx="13" formatCode="0%">
                  <c:v>0.16</c:v>
                </c:pt>
                <c:pt idx="14" formatCode="0%">
                  <c:v>0.16</c:v>
                </c:pt>
                <c:pt idx="15" formatCode="0%">
                  <c:v>0.13</c:v>
                </c:pt>
                <c:pt idx="16" formatCode="0%">
                  <c:v>0.1</c:v>
                </c:pt>
                <c:pt idx="17" formatCode="0%">
                  <c:v>0.1</c:v>
                </c:pt>
                <c:pt idx="18" formatCode="0%">
                  <c:v>0.08</c:v>
                </c:pt>
                <c:pt idx="19" formatCode="0%">
                  <c:v>0.08</c:v>
                </c:pt>
                <c:pt idx="20" formatCode="0%">
                  <c:v>7.0000000000000007E-2</c:v>
                </c:pt>
                <c:pt idx="21" formatCode="0%">
                  <c:v>0.05</c:v>
                </c:pt>
                <c:pt idx="22" formatCode="0%">
                  <c:v>0.05</c:v>
                </c:pt>
                <c:pt idx="23" formatCode="0%">
                  <c:v>0.02</c:v>
                </c:pt>
                <c:pt idx="24" formatCode="0%">
                  <c:v>0.01</c:v>
                </c:pt>
                <c:pt idx="25" formatCode="0%">
                  <c:v>0</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66926464"/>
        <c:axId val="-79883280"/>
      </c:barChart>
      <c:catAx>
        <c:axId val="-66926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883280"/>
        <c:crosses val="autoZero"/>
        <c:auto val="1"/>
        <c:lblAlgn val="ctr"/>
        <c:lblOffset val="0"/>
        <c:noMultiLvlLbl val="0"/>
      </c:catAx>
      <c:valAx>
        <c:axId val="-79883280"/>
        <c:scaling>
          <c:orientation val="minMax"/>
          <c:max val="1"/>
        </c:scaling>
        <c:delete val="1"/>
        <c:axPos val="t"/>
        <c:numFmt formatCode="0%" sourceLinked="1"/>
        <c:majorTickMark val="none"/>
        <c:minorTickMark val="none"/>
        <c:tickLblPos val="nextTo"/>
        <c:crossAx val="-6692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solidFill>
            <a:ln>
              <a:solidFill>
                <a:schemeClr val="bg1"/>
              </a:solidFill>
            </a:ln>
            <a:effectLst/>
          </c:spPr>
          <c:invertIfNegative val="0"/>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1-081B-4187-8023-E79F1E5B8CA8}"/>
              </c:ext>
            </c:extLst>
          </c:dPt>
          <c:dPt>
            <c:idx val="2"/>
            <c:invertIfNegative val="0"/>
            <c:bubble3D val="0"/>
            <c:spPr>
              <a:solidFill>
                <a:schemeClr val="tx2"/>
              </a:solidFill>
              <a:ln>
                <a:solidFill>
                  <a:schemeClr val="bg1"/>
                </a:solidFill>
              </a:ln>
              <a:effectLst/>
            </c:spPr>
            <c:extLst>
              <c:ext xmlns:c16="http://schemas.microsoft.com/office/drawing/2014/chart" uri="{C3380CC4-5D6E-409C-BE32-E72D297353CC}">
                <c16:uniqueId val="{00000003-081B-4187-8023-E79F1E5B8CA8}"/>
              </c:ext>
            </c:extLst>
          </c:dPt>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5-081B-4187-8023-E79F1E5B8CA8}"/>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081B-4187-8023-E79F1E5B8CA8}"/>
              </c:ext>
            </c:extLst>
          </c:dPt>
          <c:dPt>
            <c:idx val="8"/>
            <c:invertIfNegative val="0"/>
            <c:bubble3D val="0"/>
            <c:spPr>
              <a:solidFill>
                <a:schemeClr val="tx2"/>
              </a:solidFill>
              <a:ln>
                <a:solidFill>
                  <a:schemeClr val="bg1"/>
                </a:solidFill>
              </a:ln>
              <a:effectLst/>
            </c:spPr>
            <c:extLst>
              <c:ext xmlns:c16="http://schemas.microsoft.com/office/drawing/2014/chart" uri="{C3380CC4-5D6E-409C-BE32-E72D297353CC}">
                <c16:uniqueId val="{00000009-081B-4187-8023-E79F1E5B8C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North America</c:v>
                </c:pt>
                <c:pt idx="4">
                  <c:v>LATAM</c:v>
                </c:pt>
                <c:pt idx="5">
                  <c:v>G-8 Countries</c:v>
                </c:pt>
                <c:pt idx="6">
                  <c:v>Middle East/Africa</c:v>
                </c:pt>
                <c:pt idx="7">
                  <c:v>APAC</c:v>
                </c:pt>
                <c:pt idx="8">
                  <c:v>Europe</c:v>
                </c:pt>
              </c:strCache>
            </c:strRef>
          </c:cat>
          <c:val>
            <c:numRef>
              <c:f>Sheet1!$B$2:$B$10</c:f>
              <c:numCache>
                <c:formatCode>General</c:formatCode>
                <c:ptCount val="9"/>
                <c:pt idx="0" formatCode="0%">
                  <c:v>0.15</c:v>
                </c:pt>
                <c:pt idx="2" formatCode="0%">
                  <c:v>0.24</c:v>
                </c:pt>
                <c:pt idx="3" formatCode="0%">
                  <c:v>0.21</c:v>
                </c:pt>
                <c:pt idx="4" formatCode="0%">
                  <c:v>0.18</c:v>
                </c:pt>
                <c:pt idx="5" formatCode="0%">
                  <c:v>0.16</c:v>
                </c:pt>
                <c:pt idx="6" formatCode="0%">
                  <c:v>0.16</c:v>
                </c:pt>
                <c:pt idx="7" formatCode="0%">
                  <c:v>0.14000000000000001</c:v>
                </c:pt>
                <c:pt idx="8" formatCode="0%">
                  <c:v>0.13</c:v>
                </c:pt>
              </c:numCache>
            </c:numRef>
          </c:val>
          <c:extLst>
            <c:ext xmlns:c16="http://schemas.microsoft.com/office/drawing/2014/chart" uri="{C3380CC4-5D6E-409C-BE32-E72D297353CC}">
              <c16:uniqueId val="{0000000A-081B-4187-8023-E79F1E5B8CA8}"/>
            </c:ext>
          </c:extLst>
        </c:ser>
        <c:dLbls>
          <c:showLegendKey val="0"/>
          <c:showVal val="0"/>
          <c:showCatName val="0"/>
          <c:showSerName val="0"/>
          <c:showPercent val="0"/>
          <c:showBubbleSize val="0"/>
        </c:dLbls>
        <c:gapWidth val="139"/>
        <c:axId val="-64973200"/>
        <c:axId val="-64971424"/>
      </c:barChart>
      <c:catAx>
        <c:axId val="-64973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971424"/>
        <c:crosses val="autoZero"/>
        <c:auto val="1"/>
        <c:lblAlgn val="ctr"/>
        <c:lblOffset val="0"/>
        <c:noMultiLvlLbl val="0"/>
      </c:catAx>
      <c:valAx>
        <c:axId val="-64971424"/>
        <c:scaling>
          <c:orientation val="minMax"/>
          <c:max val="1"/>
        </c:scaling>
        <c:delete val="1"/>
        <c:axPos val="t"/>
        <c:numFmt formatCode="0%" sourceLinked="1"/>
        <c:majorTickMark val="none"/>
        <c:minorTickMark val="none"/>
        <c:tickLblPos val="nextTo"/>
        <c:crossAx val="-6497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0D111-F715-43E2-9A4D-6212AC7294E9}" type="datetimeFigureOut">
              <a:rPr lang="en-GB" smtClean="0"/>
              <a:t>16/11/2017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E3524-17C8-4066-B47A-939E47622A9E}" type="slidenum">
              <a:rPr lang="en-GB" smtClean="0"/>
              <a:t>‹#›</a:t>
            </a:fld>
            <a:endParaRPr lang="en-GB"/>
          </a:p>
        </p:txBody>
      </p:sp>
    </p:spTree>
    <p:extLst>
      <p:ext uri="{BB962C8B-B14F-4D97-AF65-F5344CB8AC3E}">
        <p14:creationId xmlns:p14="http://schemas.microsoft.com/office/powerpoint/2010/main" val="142511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284</a:t>
            </a:fld>
            <a:endParaRPr lang="en-GB"/>
          </a:p>
        </p:txBody>
      </p:sp>
    </p:spTree>
    <p:extLst>
      <p:ext uri="{BB962C8B-B14F-4D97-AF65-F5344CB8AC3E}">
        <p14:creationId xmlns:p14="http://schemas.microsoft.com/office/powerpoint/2010/main" val="155188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285</a:t>
            </a:fld>
            <a:endParaRPr lang="en-GB"/>
          </a:p>
        </p:txBody>
      </p:sp>
    </p:spTree>
    <p:extLst>
      <p:ext uri="{BB962C8B-B14F-4D97-AF65-F5344CB8AC3E}">
        <p14:creationId xmlns:p14="http://schemas.microsoft.com/office/powerpoint/2010/main" val="493711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3" y="857959"/>
            <a:ext cx="11529295"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5" y="331104"/>
            <a:ext cx="8957556" cy="590215"/>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99470" y="5620960"/>
            <a:ext cx="8957433"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3600" y="6429658"/>
            <a:ext cx="1025362" cy="300773"/>
          </a:xfrm>
          <a:prstGeom prst="rect">
            <a:avLst/>
          </a:prstGeom>
        </p:spPr>
      </p:pic>
    </p:spTree>
    <p:extLst>
      <p:ext uri="{BB962C8B-B14F-4D97-AF65-F5344CB8AC3E}">
        <p14:creationId xmlns:p14="http://schemas.microsoft.com/office/powerpoint/2010/main" val="341106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5333549" cy="6858000"/>
          </a:xfrm>
        </p:spPr>
        <p:txBody>
          <a:bodyPr/>
          <a:lstStyle/>
          <a:p>
            <a:r>
              <a:rPr lang="en-US"/>
              <a:t>Click icon to add picture</a:t>
            </a:r>
            <a:endParaRPr lang="en-GB"/>
          </a:p>
        </p:txBody>
      </p:sp>
      <p:sp>
        <p:nvSpPr>
          <p:cNvPr id="2" name="Title 1"/>
          <p:cNvSpPr>
            <a:spLocks noGrp="1"/>
          </p:cNvSpPr>
          <p:nvPr>
            <p:ph type="ctrTitle" hasCustomPrompt="1"/>
          </p:nvPr>
        </p:nvSpPr>
        <p:spPr>
          <a:xfrm>
            <a:off x="5923937" y="2952519"/>
            <a:ext cx="5933633" cy="512448"/>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5923937" y="3819112"/>
            <a:ext cx="5933633" cy="1050051"/>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60" indent="0" algn="ctr">
              <a:buNone/>
              <a:defRPr>
                <a:solidFill>
                  <a:schemeClr val="tx1">
                    <a:tint val="75000"/>
                  </a:schemeClr>
                </a:solidFill>
              </a:defRPr>
            </a:lvl3pPr>
            <a:lvl4pPr marL="1386388" indent="0" algn="ctr">
              <a:buNone/>
              <a:defRPr>
                <a:solidFill>
                  <a:schemeClr val="tx1">
                    <a:tint val="75000"/>
                  </a:schemeClr>
                </a:solidFill>
              </a:defRPr>
            </a:lvl4pPr>
            <a:lvl5pPr marL="1848518" indent="0" algn="ctr">
              <a:buNone/>
              <a:defRPr>
                <a:solidFill>
                  <a:schemeClr val="tx1">
                    <a:tint val="75000"/>
                  </a:schemeClr>
                </a:solidFill>
              </a:defRPr>
            </a:lvl5pPr>
            <a:lvl6pPr marL="2310646" indent="0" algn="ctr">
              <a:buNone/>
              <a:defRPr>
                <a:solidFill>
                  <a:schemeClr val="tx1">
                    <a:tint val="75000"/>
                  </a:schemeClr>
                </a:solidFill>
              </a:defRPr>
            </a:lvl6pPr>
            <a:lvl7pPr marL="2772777" indent="0" algn="ctr">
              <a:buNone/>
              <a:defRPr>
                <a:solidFill>
                  <a:schemeClr val="tx1">
                    <a:tint val="75000"/>
                  </a:schemeClr>
                </a:solidFill>
              </a:defRPr>
            </a:lvl7pPr>
            <a:lvl8pPr marL="3234906" indent="0" algn="ctr">
              <a:buNone/>
              <a:defRPr>
                <a:solidFill>
                  <a:schemeClr val="tx1">
                    <a:tint val="75000"/>
                  </a:schemeClr>
                </a:solidFill>
              </a:defRPr>
            </a:lvl8pPr>
            <a:lvl9pPr marL="3697034"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5923935" y="5375272"/>
            <a:ext cx="5925367" cy="346923"/>
          </a:xfrm>
          <a:prstGeom prst="rect">
            <a:avLst/>
          </a:prstGeom>
        </p:spPr>
        <p:txBody>
          <a:bodyPr lIns="62195" tIns="31098" rIns="62195" bIns="31098"/>
          <a:lstStyle>
            <a:lvl1pPr algn="l">
              <a:defRPr sz="800">
                <a:solidFill>
                  <a:schemeClr val="bg2"/>
                </a:solidFill>
              </a:defRPr>
            </a:lvl1pPr>
          </a:lstStyle>
          <a:p>
            <a:r>
              <a:rPr lang="en-GB" dirty="0"/>
              <a:t>© 2015 Ipsos.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5923937" y="1412777"/>
            <a:ext cx="5933633" cy="1289247"/>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10327981" y="620688"/>
            <a:ext cx="1529591" cy="504056"/>
          </a:xfrm>
          <a:solidFill>
            <a:schemeClr val="bg1"/>
          </a:solid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293911181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095280" cy="6858000"/>
          </a:xfrm>
        </p:spPr>
        <p:txBody>
          <a:bodyPr/>
          <a:lstStyle/>
          <a:p>
            <a:r>
              <a:rPr lang="en-US"/>
              <a:t>Click icon to add picture</a:t>
            </a:r>
            <a:endParaRPr lang="en-GB"/>
          </a:p>
        </p:txBody>
      </p:sp>
      <p:sp>
        <p:nvSpPr>
          <p:cNvPr id="3" name="Subtitle 2"/>
          <p:cNvSpPr>
            <a:spLocks noGrp="1"/>
          </p:cNvSpPr>
          <p:nvPr>
            <p:ph type="subTitle" idx="1" hasCustomPrompt="1"/>
          </p:nvPr>
        </p:nvSpPr>
        <p:spPr>
          <a:xfrm>
            <a:off x="6381836" y="1497137"/>
            <a:ext cx="5467465"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60" indent="0" algn="ctr">
              <a:buNone/>
              <a:defRPr>
                <a:solidFill>
                  <a:schemeClr val="tx1">
                    <a:tint val="75000"/>
                  </a:schemeClr>
                </a:solidFill>
              </a:defRPr>
            </a:lvl3pPr>
            <a:lvl4pPr marL="1386388" indent="0" algn="ctr">
              <a:buNone/>
              <a:defRPr>
                <a:solidFill>
                  <a:schemeClr val="tx1">
                    <a:tint val="75000"/>
                  </a:schemeClr>
                </a:solidFill>
              </a:defRPr>
            </a:lvl4pPr>
            <a:lvl5pPr marL="1848518" indent="0" algn="ctr">
              <a:buNone/>
              <a:defRPr>
                <a:solidFill>
                  <a:schemeClr val="tx1">
                    <a:tint val="75000"/>
                  </a:schemeClr>
                </a:solidFill>
              </a:defRPr>
            </a:lvl5pPr>
            <a:lvl6pPr marL="2310646" indent="0" algn="ctr">
              <a:buNone/>
              <a:defRPr>
                <a:solidFill>
                  <a:schemeClr val="tx1">
                    <a:tint val="75000"/>
                  </a:schemeClr>
                </a:solidFill>
              </a:defRPr>
            </a:lvl6pPr>
            <a:lvl7pPr marL="2772777" indent="0" algn="ctr">
              <a:buNone/>
              <a:defRPr>
                <a:solidFill>
                  <a:schemeClr val="tx1">
                    <a:tint val="75000"/>
                  </a:schemeClr>
                </a:solidFill>
              </a:defRPr>
            </a:lvl7pPr>
            <a:lvl8pPr marL="3234906" indent="0" algn="ctr">
              <a:buNone/>
              <a:defRPr>
                <a:solidFill>
                  <a:schemeClr val="tx1">
                    <a:tint val="75000"/>
                  </a:schemeClr>
                </a:solidFill>
              </a:defRPr>
            </a:lvl8pPr>
            <a:lvl9pPr marL="3697034"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40478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58928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6381836" y="1497137"/>
            <a:ext cx="5467465"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60" indent="0" algn="ctr">
              <a:buNone/>
              <a:defRPr>
                <a:solidFill>
                  <a:schemeClr val="tx1">
                    <a:tint val="75000"/>
                  </a:schemeClr>
                </a:solidFill>
              </a:defRPr>
            </a:lvl3pPr>
            <a:lvl4pPr marL="1386388" indent="0" algn="ctr">
              <a:buNone/>
              <a:defRPr>
                <a:solidFill>
                  <a:schemeClr val="tx1">
                    <a:tint val="75000"/>
                  </a:schemeClr>
                </a:solidFill>
              </a:defRPr>
            </a:lvl4pPr>
            <a:lvl5pPr marL="1848518" indent="0" algn="ctr">
              <a:buNone/>
              <a:defRPr>
                <a:solidFill>
                  <a:schemeClr val="tx1">
                    <a:tint val="75000"/>
                  </a:schemeClr>
                </a:solidFill>
              </a:defRPr>
            </a:lvl5pPr>
            <a:lvl6pPr marL="2310646" indent="0" algn="ctr">
              <a:buNone/>
              <a:defRPr>
                <a:solidFill>
                  <a:schemeClr val="tx1">
                    <a:tint val="75000"/>
                  </a:schemeClr>
                </a:solidFill>
              </a:defRPr>
            </a:lvl6pPr>
            <a:lvl7pPr marL="2772777" indent="0" algn="ctr">
              <a:buNone/>
              <a:defRPr>
                <a:solidFill>
                  <a:schemeClr val="tx1">
                    <a:tint val="75000"/>
                  </a:schemeClr>
                </a:solidFill>
              </a:defRPr>
            </a:lvl7pPr>
            <a:lvl8pPr marL="3234906" indent="0" algn="ctr">
              <a:buNone/>
              <a:defRPr>
                <a:solidFill>
                  <a:schemeClr val="tx1">
                    <a:tint val="75000"/>
                  </a:schemeClr>
                </a:solidFill>
              </a:defRPr>
            </a:lvl8pPr>
            <a:lvl9pPr marL="3697034"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176021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381836" y="1497137"/>
            <a:ext cx="5467465"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60" indent="0" algn="ctr">
              <a:buNone/>
              <a:defRPr>
                <a:solidFill>
                  <a:schemeClr val="tx1">
                    <a:tint val="75000"/>
                  </a:schemeClr>
                </a:solidFill>
              </a:defRPr>
            </a:lvl3pPr>
            <a:lvl4pPr marL="1386388" indent="0" algn="ctr">
              <a:buNone/>
              <a:defRPr>
                <a:solidFill>
                  <a:schemeClr val="tx1">
                    <a:tint val="75000"/>
                  </a:schemeClr>
                </a:solidFill>
              </a:defRPr>
            </a:lvl4pPr>
            <a:lvl5pPr marL="1848518" indent="0" algn="ctr">
              <a:buNone/>
              <a:defRPr>
                <a:solidFill>
                  <a:schemeClr val="tx1">
                    <a:tint val="75000"/>
                  </a:schemeClr>
                </a:solidFill>
              </a:defRPr>
            </a:lvl5pPr>
            <a:lvl6pPr marL="2310646" indent="0" algn="ctr">
              <a:buNone/>
              <a:defRPr>
                <a:solidFill>
                  <a:schemeClr val="tx1">
                    <a:tint val="75000"/>
                  </a:schemeClr>
                </a:solidFill>
              </a:defRPr>
            </a:lvl6pPr>
            <a:lvl7pPr marL="2772777" indent="0" algn="ctr">
              <a:buNone/>
              <a:defRPr>
                <a:solidFill>
                  <a:schemeClr val="tx1">
                    <a:tint val="75000"/>
                  </a:schemeClr>
                </a:solidFill>
              </a:defRPr>
            </a:lvl7pPr>
            <a:lvl8pPr marL="3234906" indent="0" algn="ctr">
              <a:buNone/>
              <a:defRPr>
                <a:solidFill>
                  <a:schemeClr val="tx1">
                    <a:tint val="75000"/>
                  </a:schemeClr>
                </a:solidFill>
              </a:defRPr>
            </a:lvl8pPr>
            <a:lvl9pPr marL="3697034"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11953"/>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108217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8584221" cy="6858000"/>
          </a:xfrm>
        </p:spPr>
        <p:txBody>
          <a:bodyPr/>
          <a:lstStyle/>
          <a:p>
            <a:r>
              <a:rPr lang="en-US"/>
              <a:t>Click icon to add picture</a:t>
            </a:r>
            <a:endParaRPr lang="en-GB"/>
          </a:p>
        </p:txBody>
      </p:sp>
      <p:sp>
        <p:nvSpPr>
          <p:cNvPr id="17" name="Rectangle 16"/>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2" name="Title 1"/>
          <p:cNvSpPr>
            <a:spLocks noGrp="1"/>
          </p:cNvSpPr>
          <p:nvPr>
            <p:ph type="ctrTitle" hasCustomPrompt="1"/>
          </p:nvPr>
        </p:nvSpPr>
        <p:spPr>
          <a:xfrm>
            <a:off x="8988135" y="2973168"/>
            <a:ext cx="2861167"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8" name="Rectangle 7"/>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9" name="TextBox 8"/>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11" name="TextBox 10"/>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13" name="TextBox 12"/>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15" name="TextBox 14"/>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19" name="TextBox 18"/>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21" name="TextBox 20"/>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23" name="TextBox 22"/>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25" name="TextBox 24"/>
          <p:cNvSpPr txBox="1"/>
          <p:nvPr userDrawn="1"/>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Tree>
    <p:extLst>
      <p:ext uri="{BB962C8B-B14F-4D97-AF65-F5344CB8AC3E}">
        <p14:creationId xmlns:p14="http://schemas.microsoft.com/office/powerpoint/2010/main" val="2457595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2" name="Title 1"/>
          <p:cNvSpPr>
            <a:spLocks noGrp="1"/>
          </p:cNvSpPr>
          <p:nvPr>
            <p:ph type="ctrTitle" hasCustomPrompt="1"/>
          </p:nvPr>
        </p:nvSpPr>
        <p:spPr>
          <a:xfrm>
            <a:off x="8988135" y="2973168"/>
            <a:ext cx="2861167"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8" name="Rectangle 7"/>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9" name="TextBox 8"/>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11" name="TextBox 10"/>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13" name="TextBox 12"/>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15" name="TextBox 14"/>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19" name="TextBox 18"/>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21" name="TextBox 20"/>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23" name="TextBox 22"/>
          <p:cNvSpPr txBox="1"/>
          <p:nvPr/>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6238999"/>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GB" sz="1800"/>
          </a:p>
        </p:txBody>
      </p:sp>
      <p:sp>
        <p:nvSpPr>
          <p:cNvPr id="25" name="TextBox 24"/>
          <p:cNvSpPr txBox="1"/>
          <p:nvPr userDrawn="1"/>
        </p:nvSpPr>
        <p:spPr>
          <a:xfrm>
            <a:off x="329757" y="6212278"/>
            <a:ext cx="747175" cy="32903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4" y="-9525"/>
            <a:ext cx="7907617"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4177050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005" y="2212783"/>
            <a:ext cx="4759348" cy="1024896"/>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312005" y="3632702"/>
            <a:ext cx="4759348" cy="242203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60" indent="0" algn="ctr">
              <a:buNone/>
              <a:defRPr>
                <a:solidFill>
                  <a:schemeClr val="tx1">
                    <a:tint val="75000"/>
                  </a:schemeClr>
                </a:solidFill>
              </a:defRPr>
            </a:lvl3pPr>
            <a:lvl4pPr marL="1386388" indent="0" algn="ctr">
              <a:buNone/>
              <a:defRPr>
                <a:solidFill>
                  <a:schemeClr val="tx1">
                    <a:tint val="75000"/>
                  </a:schemeClr>
                </a:solidFill>
              </a:defRPr>
            </a:lvl4pPr>
            <a:lvl5pPr marL="1848518" indent="0" algn="ctr">
              <a:buNone/>
              <a:defRPr>
                <a:solidFill>
                  <a:schemeClr val="tx1">
                    <a:tint val="75000"/>
                  </a:schemeClr>
                </a:solidFill>
              </a:defRPr>
            </a:lvl5pPr>
            <a:lvl6pPr marL="2310646" indent="0" algn="ctr">
              <a:buNone/>
              <a:defRPr>
                <a:solidFill>
                  <a:schemeClr val="tx1">
                    <a:tint val="75000"/>
                  </a:schemeClr>
                </a:solidFill>
              </a:defRPr>
            </a:lvl6pPr>
            <a:lvl7pPr marL="2772777" indent="0" algn="ctr">
              <a:buNone/>
              <a:defRPr>
                <a:solidFill>
                  <a:schemeClr val="tx1">
                    <a:tint val="75000"/>
                  </a:schemeClr>
                </a:solidFill>
              </a:defRPr>
            </a:lvl7pPr>
            <a:lvl8pPr marL="3234906" indent="0" algn="ctr">
              <a:buNone/>
              <a:defRPr>
                <a:solidFill>
                  <a:schemeClr val="tx1">
                    <a:tint val="75000"/>
                  </a:schemeClr>
                </a:solidFill>
              </a:defRPr>
            </a:lvl8pPr>
            <a:lvl9pPr marL="3697034"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312000" y="331099"/>
            <a:ext cx="4759347" cy="1563900"/>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0" name="Oval 9"/>
          <p:cNvSpPr/>
          <p:nvPr userDrawn="1"/>
        </p:nvSpPr>
        <p:spPr>
          <a:xfrm>
            <a:off x="9554790" y="1851849"/>
            <a:ext cx="1441615"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ZA" sz="1800" dirty="0">
              <a:solidFill>
                <a:srgbClr val="FFFFFF"/>
              </a:solidFill>
            </a:endParaRPr>
          </a:p>
        </p:txBody>
      </p:sp>
      <p:sp>
        <p:nvSpPr>
          <p:cNvPr id="11" name="Oval 10"/>
          <p:cNvSpPr/>
          <p:nvPr userDrawn="1"/>
        </p:nvSpPr>
        <p:spPr>
          <a:xfrm>
            <a:off x="7180218" y="3916632"/>
            <a:ext cx="1846613" cy="13845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ZA" sz="1800" dirty="0">
              <a:solidFill>
                <a:srgbClr val="FFFFFF"/>
              </a:solidFill>
            </a:endParaRPr>
          </a:p>
        </p:txBody>
      </p:sp>
      <p:sp>
        <p:nvSpPr>
          <p:cNvPr id="12" name="Oval 11"/>
          <p:cNvSpPr/>
          <p:nvPr userDrawn="1"/>
        </p:nvSpPr>
        <p:spPr>
          <a:xfrm>
            <a:off x="6994892" y="4027476"/>
            <a:ext cx="508411"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ZA" sz="1800" dirty="0">
              <a:solidFill>
                <a:srgbClr val="FFFFFF"/>
              </a:solidFill>
            </a:endParaRPr>
          </a:p>
        </p:txBody>
      </p:sp>
      <p:sp>
        <p:nvSpPr>
          <p:cNvPr id="13" name="Oval 12"/>
          <p:cNvSpPr/>
          <p:nvPr userDrawn="1"/>
        </p:nvSpPr>
        <p:spPr>
          <a:xfrm>
            <a:off x="10884949" y="1768284"/>
            <a:ext cx="222908"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9" rIns="62195" bIns="31099" rtlCol="0" anchor="ctr"/>
          <a:lstStyle/>
          <a:p>
            <a:pPr algn="ctr"/>
            <a:endParaRPr lang="en-ZA" sz="1800" dirty="0">
              <a:solidFill>
                <a:srgbClr val="FFFFFF"/>
              </a:solidFill>
            </a:endParaRPr>
          </a:p>
        </p:txBody>
      </p:sp>
      <p:sp>
        <p:nvSpPr>
          <p:cNvPr id="14" name="Picture Placeholder 6"/>
          <p:cNvSpPr>
            <a:spLocks noGrp="1"/>
          </p:cNvSpPr>
          <p:nvPr>
            <p:ph type="pic" sz="quarter" idx="14"/>
          </p:nvPr>
        </p:nvSpPr>
        <p:spPr>
          <a:xfrm>
            <a:off x="6856289" y="1739051"/>
            <a:ext cx="3972803" cy="2978781"/>
          </a:xfrm>
          <a:prstGeom prst="ellipse">
            <a:avLst/>
          </a:prstGeom>
          <a:ln w="38100">
            <a:solidFill>
              <a:schemeClr val="accent3"/>
            </a:solidFill>
          </a:ln>
        </p:spPr>
        <p:txBody>
          <a:bodyPr/>
          <a:lstStyle/>
          <a:p>
            <a:r>
              <a:rPr lang="en-US"/>
              <a:t>Click icon to add picture</a:t>
            </a:r>
            <a:endParaRPr lang="en-GB"/>
          </a:p>
        </p:txBody>
      </p:sp>
    </p:spTree>
    <p:extLst>
      <p:ext uri="{BB962C8B-B14F-4D97-AF65-F5344CB8AC3E}">
        <p14:creationId xmlns:p14="http://schemas.microsoft.com/office/powerpoint/2010/main" val="83014433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42" y="331104"/>
            <a:ext cx="896772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23586" y="4648363"/>
            <a:ext cx="5125005" cy="876140"/>
          </a:xfrm>
        </p:spPr>
        <p:txBody>
          <a:bodyPr/>
          <a:lstStyle>
            <a:lvl1pPr>
              <a:defRPr lang="en-US" sz="1200" kern="1200" cap="none" baseline="0" dirty="0" smtClean="0">
                <a:solidFill>
                  <a:schemeClr val="tx1"/>
                </a:solidFill>
                <a:latin typeface="+mn-lt"/>
                <a:ea typeface="+mn-ea"/>
                <a:cs typeface="+mn-cs"/>
              </a:defRPr>
            </a:lvl1pPr>
            <a:lvl2pPr marL="197594" indent="-137129">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6724095" y="4648363"/>
            <a:ext cx="5125005" cy="876140"/>
          </a:xfrm>
        </p:spPr>
        <p:txBody>
          <a:bodyPr/>
          <a:lstStyle>
            <a:lvl1pPr>
              <a:defRPr lang="en-US" sz="1200" kern="1200" cap="none" baseline="0" dirty="0" smtClean="0">
                <a:solidFill>
                  <a:schemeClr val="tx1"/>
                </a:solidFill>
                <a:latin typeface="+mn-lt"/>
                <a:ea typeface="+mn-ea"/>
                <a:cs typeface="+mn-cs"/>
              </a:defRPr>
            </a:lvl1pPr>
            <a:lvl2pPr marL="197594" indent="-137129">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323586" y="2441475"/>
            <a:ext cx="5125005" cy="2067189"/>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6724095" y="2441475"/>
            <a:ext cx="5125005" cy="2067189"/>
          </a:xfr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323586" y="1851264"/>
            <a:ext cx="512500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6724095" y="1851264"/>
            <a:ext cx="512500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945671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9" y="857959"/>
            <a:ext cx="11539460"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2" y="331104"/>
            <a:ext cx="892687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26044" y="4641743"/>
            <a:ext cx="3415485" cy="1047349"/>
          </a:xfrm>
        </p:spPr>
        <p:txBody>
          <a:bodyPr/>
          <a:lstStyle>
            <a:lvl1pPr>
              <a:defRPr lang="en-US" sz="1200" kern="1200" cap="none" baseline="0" dirty="0" smtClean="0">
                <a:solidFill>
                  <a:schemeClr val="tx1"/>
                </a:solidFill>
                <a:latin typeface="+mn-lt"/>
                <a:ea typeface="+mn-ea"/>
                <a:cs typeface="+mn-cs"/>
              </a:defRPr>
            </a:lvl1pPr>
            <a:lvl2pPr marL="197594" indent="-137129">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4400274" y="4641743"/>
            <a:ext cx="3415485" cy="1047349"/>
          </a:xfrm>
        </p:spPr>
        <p:txBody>
          <a:bodyPr/>
          <a:lstStyle>
            <a:lvl1pPr>
              <a:defRPr lang="en-US" sz="1200" kern="1200" cap="none" baseline="0" dirty="0" smtClean="0">
                <a:solidFill>
                  <a:schemeClr val="tx1"/>
                </a:solidFill>
                <a:latin typeface="+mn-lt"/>
                <a:ea typeface="+mn-ea"/>
                <a:cs typeface="+mn-cs"/>
              </a:defRPr>
            </a:lvl1pPr>
            <a:lvl2pPr marL="197594" indent="-137129">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326044" y="2441475"/>
            <a:ext cx="3415485" cy="2067189"/>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4400274" y="2441475"/>
            <a:ext cx="3415485" cy="2067189"/>
          </a:xfr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326044" y="1851264"/>
            <a:ext cx="341548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4400274" y="1851264"/>
            <a:ext cx="341548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8401372" y="4641743"/>
            <a:ext cx="3415485" cy="1047349"/>
          </a:xfrm>
        </p:spPr>
        <p:txBody>
          <a:bodyPr/>
          <a:lstStyle>
            <a:lvl1pPr>
              <a:defRPr lang="en-US" sz="1200" kern="1200" cap="none" baseline="0" dirty="0" smtClean="0">
                <a:solidFill>
                  <a:schemeClr val="tx1"/>
                </a:solidFill>
                <a:latin typeface="+mn-lt"/>
                <a:ea typeface="+mn-ea"/>
                <a:cs typeface="+mn-cs"/>
              </a:defRPr>
            </a:lvl1pPr>
            <a:lvl2pPr marL="197594" indent="-137129">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8401372" y="2441475"/>
            <a:ext cx="3415485" cy="2067189"/>
          </a:xfr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8401372" y="1851264"/>
            <a:ext cx="3415485"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193644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2" y="857959"/>
            <a:ext cx="8964213"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4" y="331104"/>
            <a:ext cx="8820377"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13343" y="4365107"/>
            <a:ext cx="2598440" cy="1120925"/>
          </a:xfrm>
        </p:spPr>
        <p:txBody>
          <a:bodyPr/>
          <a:lstStyle>
            <a:lvl1pPr>
              <a:defRPr lang="en-US" sz="1200" kern="1200" cap="none" baseline="0" dirty="0" smtClean="0">
                <a:solidFill>
                  <a:schemeClr val="tx1"/>
                </a:solidFill>
                <a:latin typeface="+mn-lt"/>
                <a:ea typeface="+mn-ea"/>
                <a:cs typeface="+mn-cs"/>
              </a:defRPr>
            </a:lvl1pPr>
            <a:lvl2pPr marL="197594" indent="-137129">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292449" y="4365107"/>
            <a:ext cx="2598440" cy="1120925"/>
          </a:xfrm>
        </p:spPr>
        <p:txBody>
          <a:bodyPr/>
          <a:lstStyle>
            <a:lvl1pPr>
              <a:defRPr lang="en-US" sz="1200" kern="1200" cap="none" baseline="0" dirty="0" smtClean="0">
                <a:solidFill>
                  <a:schemeClr val="tx1"/>
                </a:solidFill>
                <a:latin typeface="+mn-lt"/>
                <a:ea typeface="+mn-ea"/>
                <a:cs typeface="+mn-cs"/>
              </a:defRPr>
            </a:lvl1pPr>
            <a:lvl2pPr marL="197594" indent="-137129">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313343" y="2441473"/>
            <a:ext cx="2598440" cy="1851624"/>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313343" y="1851261"/>
            <a:ext cx="2598440" cy="590213"/>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92449" y="1851261"/>
            <a:ext cx="2598440" cy="590213"/>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3292449" y="2441473"/>
            <a:ext cx="2598440" cy="1851624"/>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6271553" y="4365107"/>
            <a:ext cx="2598440" cy="1120925"/>
          </a:xfrm>
        </p:spPr>
        <p:txBody>
          <a:bodyPr/>
          <a:lstStyle>
            <a:lvl1pPr>
              <a:defRPr lang="en-US" sz="1200" kern="1200" cap="none" baseline="0" dirty="0" smtClean="0">
                <a:solidFill>
                  <a:schemeClr val="tx1"/>
                </a:solidFill>
                <a:latin typeface="+mn-lt"/>
                <a:ea typeface="+mn-ea"/>
                <a:cs typeface="+mn-cs"/>
              </a:defRPr>
            </a:lvl1pPr>
            <a:lvl2pPr marL="197594" indent="-137129">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6271553" y="1851261"/>
            <a:ext cx="2598440" cy="590213"/>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6271553" y="2441473"/>
            <a:ext cx="2598440" cy="1851624"/>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9250660" y="4365107"/>
            <a:ext cx="2598440" cy="1120925"/>
          </a:xfrm>
        </p:spPr>
        <p:txBody>
          <a:bodyPr/>
          <a:lstStyle>
            <a:lvl1pPr>
              <a:defRPr lang="en-US" sz="1200" kern="1200" cap="none" baseline="0" dirty="0" smtClean="0">
                <a:solidFill>
                  <a:schemeClr val="tx1"/>
                </a:solidFill>
                <a:latin typeface="+mn-lt"/>
                <a:ea typeface="+mn-ea"/>
                <a:cs typeface="+mn-cs"/>
              </a:defRPr>
            </a:lvl1pPr>
            <a:lvl2pPr marL="197594" indent="-137129">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9250660" y="1851261"/>
            <a:ext cx="2598440" cy="590213"/>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9250660" y="2441473"/>
            <a:ext cx="2598440" cy="1851624"/>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189393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3" y="457200"/>
            <a:ext cx="11529295" cy="457048"/>
          </a:xfrm>
        </p:spPr>
        <p:txBody>
          <a:bodyPr/>
          <a:lstStyle>
            <a:lvl1pPr>
              <a:defRPr baseline="0"/>
            </a:lvl1pPr>
          </a:lstStyle>
          <a:p>
            <a:r>
              <a:rPr lang="en-US" dirty="0"/>
              <a:t>Click to add emphasis part of title</a:t>
            </a:r>
          </a:p>
        </p:txBody>
      </p:sp>
      <p:sp>
        <p:nvSpPr>
          <p:cNvPr id="7" name="Text Placeholder 6"/>
          <p:cNvSpPr>
            <a:spLocks noGrp="1"/>
          </p:cNvSpPr>
          <p:nvPr>
            <p:ph type="body" sz="quarter" idx="16" hasCustomPrompt="1"/>
          </p:nvPr>
        </p:nvSpPr>
        <p:spPr>
          <a:xfrm>
            <a:off x="279416" y="6248405"/>
            <a:ext cx="8957433"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4155314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9" y="857959"/>
            <a:ext cx="11539460"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3" y="331104"/>
            <a:ext cx="8947356"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23587" y="1851264"/>
            <a:ext cx="5152463"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6683903" y="1851264"/>
            <a:ext cx="5165197"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323587" y="2668923"/>
            <a:ext cx="5152463"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6683903" y="2668923"/>
            <a:ext cx="5165197"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309842" y="5620960"/>
            <a:ext cx="896772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002356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9" y="857959"/>
            <a:ext cx="11539460"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3" y="331104"/>
            <a:ext cx="8947356"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23587" y="1851265"/>
            <a:ext cx="3538780"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4340359" y="1851264"/>
            <a:ext cx="3538780"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8310318" y="1851265"/>
            <a:ext cx="3538780"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333824" y="2668923"/>
            <a:ext cx="3538781"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4340355" y="2668923"/>
            <a:ext cx="3538781"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8310319" y="2668923"/>
            <a:ext cx="3538781"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309836" y="5620960"/>
            <a:ext cx="1050702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89766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3" y="857959"/>
            <a:ext cx="10493855"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3" y="331104"/>
            <a:ext cx="8947356"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20707" y="1851264"/>
            <a:ext cx="2549492"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2931" y="1851264"/>
            <a:ext cx="2549492"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85150" y="1851264"/>
            <a:ext cx="2549492"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9267373" y="1851264"/>
            <a:ext cx="2549492" cy="590215"/>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4" indent="-137129">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320707" y="2668923"/>
            <a:ext cx="2549492"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3302931" y="2668923"/>
            <a:ext cx="2549492"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6285150" y="2668923"/>
            <a:ext cx="2549492"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9267373" y="2668923"/>
            <a:ext cx="2549492" cy="2706348"/>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320707" y="5620960"/>
            <a:ext cx="8956852"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906534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09842" y="331104"/>
            <a:ext cx="8967721"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8679710" y="2159750"/>
            <a:ext cx="2020453" cy="2783637"/>
          </a:xfrm>
        </p:spPr>
        <p:txBody>
          <a:bodyPr/>
          <a:lstStyle/>
          <a:p>
            <a:r>
              <a:rPr lang="en-US"/>
              <a:t>Click icon to add picture</a:t>
            </a:r>
            <a:endParaRPr lang="en-GB" dirty="0"/>
          </a:p>
        </p:txBody>
      </p:sp>
    </p:spTree>
    <p:extLst>
      <p:ext uri="{BB962C8B-B14F-4D97-AF65-F5344CB8AC3E}">
        <p14:creationId xmlns:p14="http://schemas.microsoft.com/office/powerpoint/2010/main" val="2268298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7" y="0"/>
            <a:ext cx="12191999" cy="6858000"/>
          </a:xfrm>
          <a:effectLst/>
        </p:spPr>
        <p:txBody>
          <a:bodyPr/>
          <a:lstStyle>
            <a:lvl1pPr>
              <a:defRPr baseline="0"/>
            </a:lvl1pPr>
          </a:lstStyle>
          <a:p>
            <a:br>
              <a:rPr lang="en-GB" dirty="0"/>
            </a:br>
            <a:r>
              <a:rPr lang="en-GB" dirty="0"/>
              <a:t>     Copy Desired Image, Select this placeholder, Paste &amp; Then “Send to back”</a:t>
            </a:r>
          </a:p>
        </p:txBody>
      </p:sp>
      <p:sp>
        <p:nvSpPr>
          <p:cNvPr id="2" name="Title 1"/>
          <p:cNvSpPr>
            <a:spLocks noGrp="1"/>
          </p:cNvSpPr>
          <p:nvPr>
            <p:ph type="title" hasCustomPrompt="1"/>
          </p:nvPr>
        </p:nvSpPr>
        <p:spPr>
          <a:xfrm>
            <a:off x="752125" y="3305921"/>
            <a:ext cx="9457547" cy="960263"/>
          </a:xfrm>
          <a:effectLst>
            <a:outerShdw blurRad="825500" algn="ctr" rotWithShape="0">
              <a:prstClr val="black">
                <a:alpha val="20000"/>
              </a:prstClr>
            </a:outerShdw>
          </a:effectLst>
        </p:spPr>
        <p:txBody>
          <a:bodyPr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837697" y="2476740"/>
            <a:ext cx="8044963" cy="829179"/>
          </a:xfrm>
        </p:spPr>
        <p:txBody>
          <a:bodyPr anchor="b">
            <a:normAutofit/>
          </a:bodyPr>
          <a:lstStyle>
            <a:lvl1pPr>
              <a:spcBef>
                <a:spcPts val="1224"/>
              </a:spcBef>
              <a:defRPr sz="2700" b="0" cap="none" baseline="0">
                <a:solidFill>
                  <a:schemeClr val="bg1"/>
                </a:solidFill>
                <a:effectLst>
                  <a:outerShdw blurRad="228600" algn="ctr" rotWithShape="0">
                    <a:prstClr val="black">
                      <a:alpha val="40000"/>
                    </a:prstClr>
                  </a:outerShdw>
                </a:effectLst>
              </a:defRPr>
            </a:lvl1pPr>
          </a:lstStyle>
          <a:p>
            <a:pPr lvl="0"/>
            <a:r>
              <a:rPr lang="en-US" dirty="0"/>
              <a:t>Lorem Ipsum</a:t>
            </a:r>
            <a:endParaRPr lang="en-GB" dirty="0"/>
          </a:p>
        </p:txBody>
      </p:sp>
      <p:sp>
        <p:nvSpPr>
          <p:cNvPr id="4" name="Footer Placeholder 3"/>
          <p:cNvSpPr>
            <a:spLocks noGrp="1"/>
          </p:cNvSpPr>
          <p:nvPr>
            <p:ph type="ftr" sz="quarter" idx="16"/>
          </p:nvPr>
        </p:nvSpPr>
        <p:spPr>
          <a:xfrm>
            <a:off x="819169" y="6200612"/>
            <a:ext cx="6602617" cy="346923"/>
          </a:xfrm>
          <a:prstGeom prst="rect">
            <a:avLst/>
          </a:prstGeom>
        </p:spPr>
        <p:txBody>
          <a:bodyPr vert="horz" lIns="0" tIns="0" rIns="0" bIns="0" rtlCol="0" anchor="b"/>
          <a:lstStyle>
            <a:lvl1pPr>
              <a:defRPr lang="en-GB" sz="800" smtClean="0">
                <a:solidFill>
                  <a:schemeClr val="bg1"/>
                </a:solidFill>
              </a:defRPr>
            </a:lvl1pPr>
          </a:lstStyle>
          <a:p>
            <a:pPr>
              <a:lnSpc>
                <a:spcPct val="85000"/>
              </a:lnSpc>
              <a:spcBef>
                <a:spcPts val="204"/>
              </a:spcBef>
            </a:pPr>
            <a:r>
              <a:rPr lang="sk-SK"/>
              <a:t>© 2015 Ipsos. </a:t>
            </a:r>
            <a:endParaRPr lang="sk-SK" dirty="0"/>
          </a:p>
        </p:txBody>
      </p:sp>
      <p:sp>
        <p:nvSpPr>
          <p:cNvPr id="5" name="Slide Number Placeholder 4"/>
          <p:cNvSpPr>
            <a:spLocks noGrp="1"/>
          </p:cNvSpPr>
          <p:nvPr>
            <p:ph type="sldNum" sz="quarter" idx="17"/>
          </p:nvPr>
        </p:nvSpPr>
        <p:spPr>
          <a:xfrm>
            <a:off x="329757" y="6200612"/>
            <a:ext cx="509900" cy="346923"/>
          </a:xfrm>
          <a:prstGeom prst="rect">
            <a:avLst/>
          </a:prstGeom>
        </p:spPr>
        <p:txBody>
          <a:bodyPr vert="horz" lIns="0" tIns="0" rIns="0" bIns="0" rtlCol="0" anchor="b"/>
          <a:lstStyle>
            <a:lvl1pPr>
              <a:defRPr lang="en-US" sz="800" smtClean="0">
                <a:solidFill>
                  <a:schemeClr val="bg1"/>
                </a:solidFill>
              </a:defRPr>
            </a:lvl1pPr>
          </a:lstStyle>
          <a:p>
            <a:pPr>
              <a:lnSpc>
                <a:spcPct val="85000"/>
              </a:lnSpc>
              <a:spcBef>
                <a:spcPts val="204"/>
              </a:spcBef>
            </a:pPr>
            <a:fld id="{7F034911-0302-4AAB-AEF0-815419E29289}" type="slidenum">
              <a:rPr lang="en-GB" smtClean="0"/>
              <a:pPr>
                <a:lnSpc>
                  <a:spcPct val="85000"/>
                </a:lnSpc>
                <a:spcBef>
                  <a:spcPts val="204"/>
                </a:spcBef>
              </a:pPr>
              <a:t>‹#›</a:t>
            </a:fld>
            <a:endParaRPr lang="en-GB" dirty="0"/>
          </a:p>
        </p:txBody>
      </p:sp>
    </p:spTree>
    <p:extLst>
      <p:ext uri="{BB962C8B-B14F-4D97-AF65-F5344CB8AC3E}">
        <p14:creationId xmlns:p14="http://schemas.microsoft.com/office/powerpoint/2010/main" val="3124533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09842" y="331104"/>
            <a:ext cx="8967721"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8624441" y="2276394"/>
            <a:ext cx="2455739" cy="3227173"/>
          </a:xfrm>
        </p:spPr>
        <p:txBody>
          <a:bodyPr/>
          <a:lstStyle/>
          <a:p>
            <a:r>
              <a:rPr lang="en-US"/>
              <a:t>Click icon to add picture</a:t>
            </a:r>
            <a:endParaRPr lang="en-GB" dirty="0"/>
          </a:p>
        </p:txBody>
      </p:sp>
      <p:sp>
        <p:nvSpPr>
          <p:cNvPr id="9" name="Text Placeholder 6"/>
          <p:cNvSpPr>
            <a:spLocks noGrp="1"/>
          </p:cNvSpPr>
          <p:nvPr>
            <p:ph type="body" sz="quarter" idx="17" hasCustomPrompt="1"/>
          </p:nvPr>
        </p:nvSpPr>
        <p:spPr>
          <a:xfrm>
            <a:off x="842519" y="5626414"/>
            <a:ext cx="8435037" cy="424383"/>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507999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Box Image [Green]">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11186" y="-19051"/>
            <a:ext cx="6505691" cy="6885440"/>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879268"/>
              <a:gd name="connsiteY0" fmla="*/ 8965 h 5158757"/>
              <a:gd name="connsiteX1" fmla="*/ 2716306 w 4879268"/>
              <a:gd name="connsiteY1" fmla="*/ 0 h 5158757"/>
              <a:gd name="connsiteX2" fmla="*/ 4879268 w 4879268"/>
              <a:gd name="connsiteY2" fmla="*/ 5158757 h 5158757"/>
              <a:gd name="connsiteX3" fmla="*/ 0 w 4879268"/>
              <a:gd name="connsiteY3" fmla="*/ 5152465 h 5158757"/>
              <a:gd name="connsiteX4" fmla="*/ 0 w 4879268"/>
              <a:gd name="connsiteY4" fmla="*/ 8965 h 5158757"/>
              <a:gd name="connsiteX0" fmla="*/ 0 w 4879268"/>
              <a:gd name="connsiteY0" fmla="*/ 2673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2673 h 5152465"/>
              <a:gd name="connsiteX0" fmla="*/ 0 w 4879268"/>
              <a:gd name="connsiteY0" fmla="*/ 8965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8965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8389 w 4879268"/>
              <a:gd name="connsiteY0" fmla="*/ 8966 h 5152465"/>
              <a:gd name="connsiteX1" fmla="*/ 2716306 w 4879268"/>
              <a:gd name="connsiteY1" fmla="*/ 0 h 5152465"/>
              <a:gd name="connsiteX2" fmla="*/ 4879268 w 4879268"/>
              <a:gd name="connsiteY2" fmla="*/ 5152465 h 5152465"/>
              <a:gd name="connsiteX3" fmla="*/ 0 w 4879268"/>
              <a:gd name="connsiteY3" fmla="*/ 5146173 h 5152465"/>
              <a:gd name="connsiteX4" fmla="*/ 8389 w 4879268"/>
              <a:gd name="connsiteY4" fmla="*/ 8966 h 5152465"/>
              <a:gd name="connsiteX0" fmla="*/ 8389 w 4879268"/>
              <a:gd name="connsiteY0" fmla="*/ 0 h 5152725"/>
              <a:gd name="connsiteX1" fmla="*/ 2716306 w 4879268"/>
              <a:gd name="connsiteY1" fmla="*/ 260 h 5152725"/>
              <a:gd name="connsiteX2" fmla="*/ 4879268 w 4879268"/>
              <a:gd name="connsiteY2" fmla="*/ 5152725 h 5152725"/>
              <a:gd name="connsiteX3" fmla="*/ 0 w 4879268"/>
              <a:gd name="connsiteY3" fmla="*/ 5146433 h 5152725"/>
              <a:gd name="connsiteX4" fmla="*/ 8389 w 4879268"/>
              <a:gd name="connsiteY4" fmla="*/ 0 h 51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268" h="5152725">
                <a:moveTo>
                  <a:pt x="8389" y="0"/>
                </a:moveTo>
                <a:lnTo>
                  <a:pt x="2716306" y="260"/>
                </a:lnTo>
                <a:lnTo>
                  <a:pt x="4879268" y="5152725"/>
                </a:lnTo>
                <a:lnTo>
                  <a:pt x="0" y="5146433"/>
                </a:lnTo>
                <a:cubicBezTo>
                  <a:pt x="2796" y="3434031"/>
                  <a:pt x="5593" y="1712402"/>
                  <a:pt x="8389" y="0"/>
                </a:cubicBez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6203695" y="1851265"/>
            <a:ext cx="5622567" cy="2997135"/>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60" indent="0" algn="ctr">
              <a:buNone/>
              <a:defRPr>
                <a:solidFill>
                  <a:schemeClr val="tx1">
                    <a:tint val="75000"/>
                  </a:schemeClr>
                </a:solidFill>
              </a:defRPr>
            </a:lvl3pPr>
            <a:lvl4pPr marL="1386388" indent="0" algn="ctr">
              <a:buNone/>
              <a:defRPr>
                <a:solidFill>
                  <a:schemeClr val="tx1">
                    <a:tint val="75000"/>
                  </a:schemeClr>
                </a:solidFill>
              </a:defRPr>
            </a:lvl4pPr>
            <a:lvl5pPr marL="1848518" indent="0" algn="ctr">
              <a:buNone/>
              <a:defRPr>
                <a:solidFill>
                  <a:schemeClr val="tx1">
                    <a:tint val="75000"/>
                  </a:schemeClr>
                </a:solidFill>
              </a:defRPr>
            </a:lvl5pPr>
            <a:lvl6pPr marL="2310646" indent="0" algn="ctr">
              <a:buNone/>
              <a:defRPr>
                <a:solidFill>
                  <a:schemeClr val="tx1">
                    <a:tint val="75000"/>
                  </a:schemeClr>
                </a:solidFill>
              </a:defRPr>
            </a:lvl6pPr>
            <a:lvl7pPr marL="2772777" indent="0" algn="ctr">
              <a:buNone/>
              <a:defRPr>
                <a:solidFill>
                  <a:schemeClr val="tx1">
                    <a:tint val="75000"/>
                  </a:schemeClr>
                </a:solidFill>
              </a:defRPr>
            </a:lvl7pPr>
            <a:lvl8pPr marL="3234906" indent="0" algn="ctr">
              <a:buNone/>
              <a:defRPr>
                <a:solidFill>
                  <a:schemeClr val="tx1">
                    <a:tint val="75000"/>
                  </a:schemeClr>
                </a:solidFill>
              </a:defRPr>
            </a:lvl8pPr>
            <a:lvl9pPr marL="3697034"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3"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833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 wide image [Gree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05341" y="2928376"/>
            <a:ext cx="2920924"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7" name="Picture Placeholder 3"/>
          <p:cNvSpPr>
            <a:spLocks noGrp="1"/>
          </p:cNvSpPr>
          <p:nvPr>
            <p:ph type="pic" sz="quarter" idx="10"/>
          </p:nvPr>
        </p:nvSpPr>
        <p:spPr>
          <a:xfrm>
            <a:off x="4" y="-9525"/>
            <a:ext cx="7907617"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a:t>Click icon to add picture</a:t>
            </a:r>
            <a:endParaRPr lang="en-GB"/>
          </a:p>
        </p:txBody>
      </p:sp>
      <p:pic>
        <p:nvPicPr>
          <p:cNvPr id="11"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289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 Box Image [Red]">
    <p:spTree>
      <p:nvGrpSpPr>
        <p:cNvPr id="1" name=""/>
        <p:cNvGrpSpPr/>
        <p:nvPr/>
      </p:nvGrpSpPr>
      <p:grpSpPr>
        <a:xfrm>
          <a:off x="0" y="0"/>
          <a:ext cx="0" cy="0"/>
          <a:chOff x="0" y="0"/>
          <a:chExt cx="0" cy="0"/>
        </a:xfrm>
      </p:grpSpPr>
      <p:sp>
        <p:nvSpPr>
          <p:cNvPr id="19" name="Picture Placeholder 5"/>
          <p:cNvSpPr>
            <a:spLocks noGrp="1"/>
          </p:cNvSpPr>
          <p:nvPr>
            <p:ph type="pic" sz="quarter" idx="18"/>
          </p:nvPr>
        </p:nvSpPr>
        <p:spPr>
          <a:xfrm>
            <a:off x="-11186" y="-19051"/>
            <a:ext cx="6505691" cy="6885440"/>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879268"/>
              <a:gd name="connsiteY0" fmla="*/ 8965 h 5158757"/>
              <a:gd name="connsiteX1" fmla="*/ 2716306 w 4879268"/>
              <a:gd name="connsiteY1" fmla="*/ 0 h 5158757"/>
              <a:gd name="connsiteX2" fmla="*/ 4879268 w 4879268"/>
              <a:gd name="connsiteY2" fmla="*/ 5158757 h 5158757"/>
              <a:gd name="connsiteX3" fmla="*/ 0 w 4879268"/>
              <a:gd name="connsiteY3" fmla="*/ 5152465 h 5158757"/>
              <a:gd name="connsiteX4" fmla="*/ 0 w 4879268"/>
              <a:gd name="connsiteY4" fmla="*/ 8965 h 5158757"/>
              <a:gd name="connsiteX0" fmla="*/ 0 w 4879268"/>
              <a:gd name="connsiteY0" fmla="*/ 2673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2673 h 5152465"/>
              <a:gd name="connsiteX0" fmla="*/ 0 w 4879268"/>
              <a:gd name="connsiteY0" fmla="*/ 8965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8965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0 w 4879268"/>
              <a:gd name="connsiteY0" fmla="*/ 15257 h 5152465"/>
              <a:gd name="connsiteX1" fmla="*/ 2716306 w 4879268"/>
              <a:gd name="connsiteY1" fmla="*/ 0 h 5152465"/>
              <a:gd name="connsiteX2" fmla="*/ 4879268 w 4879268"/>
              <a:gd name="connsiteY2" fmla="*/ 5152465 h 5152465"/>
              <a:gd name="connsiteX3" fmla="*/ 0 w 4879268"/>
              <a:gd name="connsiteY3" fmla="*/ 5146173 h 5152465"/>
              <a:gd name="connsiteX4" fmla="*/ 0 w 4879268"/>
              <a:gd name="connsiteY4" fmla="*/ 15257 h 5152465"/>
              <a:gd name="connsiteX0" fmla="*/ 8389 w 4879268"/>
              <a:gd name="connsiteY0" fmla="*/ 8966 h 5152465"/>
              <a:gd name="connsiteX1" fmla="*/ 2716306 w 4879268"/>
              <a:gd name="connsiteY1" fmla="*/ 0 h 5152465"/>
              <a:gd name="connsiteX2" fmla="*/ 4879268 w 4879268"/>
              <a:gd name="connsiteY2" fmla="*/ 5152465 h 5152465"/>
              <a:gd name="connsiteX3" fmla="*/ 0 w 4879268"/>
              <a:gd name="connsiteY3" fmla="*/ 5146173 h 5152465"/>
              <a:gd name="connsiteX4" fmla="*/ 8389 w 4879268"/>
              <a:gd name="connsiteY4" fmla="*/ 8966 h 5152465"/>
              <a:gd name="connsiteX0" fmla="*/ 8389 w 4879268"/>
              <a:gd name="connsiteY0" fmla="*/ 0 h 5152725"/>
              <a:gd name="connsiteX1" fmla="*/ 2716306 w 4879268"/>
              <a:gd name="connsiteY1" fmla="*/ 260 h 5152725"/>
              <a:gd name="connsiteX2" fmla="*/ 4879268 w 4879268"/>
              <a:gd name="connsiteY2" fmla="*/ 5152725 h 5152725"/>
              <a:gd name="connsiteX3" fmla="*/ 0 w 4879268"/>
              <a:gd name="connsiteY3" fmla="*/ 5146433 h 5152725"/>
              <a:gd name="connsiteX4" fmla="*/ 8389 w 4879268"/>
              <a:gd name="connsiteY4" fmla="*/ 0 h 51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268" h="5152725">
                <a:moveTo>
                  <a:pt x="8389" y="0"/>
                </a:moveTo>
                <a:lnTo>
                  <a:pt x="2716306" y="260"/>
                </a:lnTo>
                <a:lnTo>
                  <a:pt x="4879268" y="5152725"/>
                </a:lnTo>
                <a:lnTo>
                  <a:pt x="0" y="5146433"/>
                </a:lnTo>
                <a:cubicBezTo>
                  <a:pt x="2796" y="3434031"/>
                  <a:pt x="5593" y="1712402"/>
                  <a:pt x="8389" y="0"/>
                </a:cubicBez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6226735" y="1851265"/>
            <a:ext cx="5622567" cy="2997135"/>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60" indent="0" algn="ctr">
              <a:buNone/>
              <a:defRPr>
                <a:solidFill>
                  <a:schemeClr val="tx1">
                    <a:tint val="75000"/>
                  </a:schemeClr>
                </a:solidFill>
              </a:defRPr>
            </a:lvl3pPr>
            <a:lvl4pPr marL="1386388" indent="0" algn="ctr">
              <a:buNone/>
              <a:defRPr>
                <a:solidFill>
                  <a:schemeClr val="tx1">
                    <a:tint val="75000"/>
                  </a:schemeClr>
                </a:solidFill>
              </a:defRPr>
            </a:lvl4pPr>
            <a:lvl5pPr marL="1848518" indent="0" algn="ctr">
              <a:buNone/>
              <a:defRPr>
                <a:solidFill>
                  <a:schemeClr val="tx1">
                    <a:tint val="75000"/>
                  </a:schemeClr>
                </a:solidFill>
              </a:defRPr>
            </a:lvl5pPr>
            <a:lvl6pPr marL="2310646" indent="0" algn="ctr">
              <a:buNone/>
              <a:defRPr>
                <a:solidFill>
                  <a:schemeClr val="tx1">
                    <a:tint val="75000"/>
                  </a:schemeClr>
                </a:solidFill>
              </a:defRPr>
            </a:lvl6pPr>
            <a:lvl7pPr marL="2772777" indent="0" algn="ctr">
              <a:buNone/>
              <a:defRPr>
                <a:solidFill>
                  <a:schemeClr val="tx1">
                    <a:tint val="75000"/>
                  </a:schemeClr>
                </a:solidFill>
              </a:defRPr>
            </a:lvl7pPr>
            <a:lvl8pPr marL="3234906" indent="0" algn="ctr">
              <a:buNone/>
              <a:defRPr>
                <a:solidFill>
                  <a:schemeClr val="tx1">
                    <a:tint val="75000"/>
                  </a:schemeClr>
                </a:solidFill>
              </a:defRPr>
            </a:lvl8pPr>
            <a:lvl9pPr marL="3697034"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3"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211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wide image [Red]">
    <p:spTree>
      <p:nvGrpSpPr>
        <p:cNvPr id="1" name=""/>
        <p:cNvGrpSpPr/>
        <p:nvPr/>
      </p:nvGrpSpPr>
      <p:grpSpPr>
        <a:xfrm>
          <a:off x="0" y="0"/>
          <a:ext cx="0" cy="0"/>
          <a:chOff x="0" y="0"/>
          <a:chExt cx="0" cy="0"/>
        </a:xfrm>
      </p:grpSpPr>
      <p:sp>
        <p:nvSpPr>
          <p:cNvPr id="20" name="Picture Placeholder 3"/>
          <p:cNvSpPr>
            <a:spLocks noGrp="1"/>
          </p:cNvSpPr>
          <p:nvPr>
            <p:ph type="pic" sz="quarter" idx="10"/>
          </p:nvPr>
        </p:nvSpPr>
        <p:spPr>
          <a:xfrm>
            <a:off x="3" y="-11951"/>
            <a:ext cx="8417860" cy="6905811"/>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 name="connsiteX0" fmla="*/ 0 w 6313395"/>
              <a:gd name="connsiteY0" fmla="*/ 8964 h 5179357"/>
              <a:gd name="connsiteX1" fmla="*/ 4529418 w 6313395"/>
              <a:gd name="connsiteY1" fmla="*/ 0 h 5179357"/>
              <a:gd name="connsiteX2" fmla="*/ 6313395 w 6313395"/>
              <a:gd name="connsiteY2" fmla="*/ 5179357 h 5179357"/>
              <a:gd name="connsiteX3" fmla="*/ 0 w 6313395"/>
              <a:gd name="connsiteY3" fmla="*/ 5152464 h 5179357"/>
              <a:gd name="connsiteX4" fmla="*/ 0 w 6313395"/>
              <a:gd name="connsiteY4" fmla="*/ 8964 h 5179357"/>
              <a:gd name="connsiteX0" fmla="*/ 0 w 6313395"/>
              <a:gd name="connsiteY0" fmla="*/ 8964 h 5179358"/>
              <a:gd name="connsiteX1" fmla="*/ 4529418 w 6313395"/>
              <a:gd name="connsiteY1" fmla="*/ 0 h 5179358"/>
              <a:gd name="connsiteX2" fmla="*/ 6313395 w 6313395"/>
              <a:gd name="connsiteY2" fmla="*/ 5179357 h 5179358"/>
              <a:gd name="connsiteX3" fmla="*/ 8965 w 6313395"/>
              <a:gd name="connsiteY3" fmla="*/ 5179358 h 5179358"/>
              <a:gd name="connsiteX4" fmla="*/ 0 w 6313395"/>
              <a:gd name="connsiteY4" fmla="*/ 8964 h 517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395" h="5179358">
                <a:moveTo>
                  <a:pt x="0" y="8964"/>
                </a:moveTo>
                <a:lnTo>
                  <a:pt x="4529418" y="0"/>
                </a:lnTo>
                <a:lnTo>
                  <a:pt x="6313395" y="5179357"/>
                </a:lnTo>
                <a:lnTo>
                  <a:pt x="8965" y="5179358"/>
                </a:lnTo>
                <a:cubicBezTo>
                  <a:pt x="5977" y="3455893"/>
                  <a:pt x="2988" y="1732429"/>
                  <a:pt x="0" y="8964"/>
                </a:cubicBez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9185400" y="2859130"/>
            <a:ext cx="2643779"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24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s Only">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79411" y="6526592"/>
            <a:ext cx="9677389" cy="146195"/>
          </a:xfrm>
        </p:spPr>
        <p:txBody>
          <a:bodyPr wrap="square" anchor="b">
            <a:sp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
        <p:nvSpPr>
          <p:cNvPr id="2" name="Title 1"/>
          <p:cNvSpPr>
            <a:spLocks noGrp="1"/>
          </p:cNvSpPr>
          <p:nvPr>
            <p:ph type="title" hasCustomPrompt="1"/>
          </p:nvPr>
        </p:nvSpPr>
        <p:spPr>
          <a:xfrm>
            <a:off x="312003" y="228605"/>
            <a:ext cx="11529295" cy="276999"/>
          </a:xfrm>
        </p:spPr>
        <p:txBody>
          <a:bodyPr/>
          <a:lstStyle>
            <a:lvl1pPr>
              <a:defRPr sz="2000" baseline="0"/>
            </a:lvl1pPr>
          </a:lstStyle>
          <a:p>
            <a:r>
              <a:rPr lang="en-US" dirty="0"/>
              <a:t>Click to add emphasis part of title</a:t>
            </a:r>
          </a:p>
        </p:txBody>
      </p:sp>
    </p:spTree>
    <p:extLst>
      <p:ext uri="{BB962C8B-B14F-4D97-AF65-F5344CB8AC3E}">
        <p14:creationId xmlns:p14="http://schemas.microsoft.com/office/powerpoint/2010/main" val="2700548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 wide image [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85400" y="2859130"/>
            <a:ext cx="2643779"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0" name="Picture Placeholder 3"/>
          <p:cNvSpPr>
            <a:spLocks noGrp="1"/>
          </p:cNvSpPr>
          <p:nvPr>
            <p:ph type="pic" sz="quarter" idx="10"/>
          </p:nvPr>
        </p:nvSpPr>
        <p:spPr>
          <a:xfrm>
            <a:off x="4" y="-9525"/>
            <a:ext cx="7907617"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a:lstStyle/>
          <a:p>
            <a:r>
              <a:rPr lang="en-US"/>
              <a:t>Click icon to add picture</a:t>
            </a:r>
            <a:endParaRPr lang="en-GB"/>
          </a:p>
        </p:txBody>
      </p:sp>
      <p:pic>
        <p:nvPicPr>
          <p:cNvPr id="14"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577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444" y="3306926"/>
            <a:ext cx="9457547" cy="960263"/>
          </a:xfrm>
        </p:spPr>
        <p:txBody>
          <a:bodyPr lIns="0"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295752" y="2477748"/>
            <a:ext cx="8044963" cy="829179"/>
          </a:xfrm>
        </p:spPr>
        <p:txBody>
          <a:bodyPr anchor="b">
            <a:normAutofit/>
          </a:bodyPr>
          <a:lstStyle>
            <a:lvl1pPr>
              <a:spcBef>
                <a:spcPts val="1224"/>
              </a:spcBef>
              <a:defRPr sz="2700" b="0" cap="none" baseline="0">
                <a:solidFill>
                  <a:schemeClr val="bg1"/>
                </a:solidFill>
              </a:defRPr>
            </a:lvl1pPr>
          </a:lstStyle>
          <a:p>
            <a:pPr lvl="0"/>
            <a:r>
              <a:rPr lang="en-US" dirty="0"/>
              <a:t>Lorem Ipsum</a:t>
            </a:r>
            <a:endParaRPr lang="en-GB" dirty="0"/>
          </a:p>
        </p:txBody>
      </p:sp>
      <p:pic>
        <p:nvPicPr>
          <p:cNvPr id="13"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131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444" y="2667003"/>
            <a:ext cx="9457547" cy="812531"/>
          </a:xfrm>
        </p:spPr>
        <p:txBody>
          <a:bodyPr lIns="0" anchor="t"/>
          <a:lstStyle>
            <a:lvl1pPr>
              <a:lnSpc>
                <a:spcPct val="80000"/>
              </a:lnSpc>
              <a:spcBef>
                <a:spcPts val="816"/>
              </a:spcBef>
              <a:defRPr sz="6600" cap="all" baseline="0">
                <a:solidFill>
                  <a:schemeClr val="bg1"/>
                </a:solidFill>
              </a:defRPr>
            </a:lvl1pPr>
          </a:lstStyle>
          <a:p>
            <a:r>
              <a:rPr lang="en-US" dirty="0"/>
              <a:t>DOLOR SIT</a:t>
            </a:r>
            <a:endParaRPr lang="en-GB" dirty="0"/>
          </a:p>
        </p:txBody>
      </p:sp>
      <p:pic>
        <p:nvPicPr>
          <p:cNvPr id="13"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11605817" y="6400801"/>
            <a:ext cx="409584" cy="317340"/>
          </a:xfrm>
          <a:prstGeom prst="rect">
            <a:avLst/>
          </a:prstGeom>
        </p:spPr>
        <p:txBody>
          <a:bodyPr vert="horz" wrap="none" lIns="0" tIns="0" rIns="0" bIns="0" rtlCol="0" anchor="b">
            <a:normAutofit/>
          </a:bodyPr>
          <a:lstStyle/>
          <a:p>
            <a:pPr marL="0" algn="l" defTabSz="924260"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60"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6" name="TextBox 5"/>
          <p:cNvSpPr txBox="1"/>
          <p:nvPr userDrawn="1"/>
        </p:nvSpPr>
        <p:spPr>
          <a:xfrm>
            <a:off x="489336" y="6341240"/>
            <a:ext cx="921563" cy="225209"/>
          </a:xfrm>
          <a:prstGeom prst="rect">
            <a:avLst/>
          </a:prstGeom>
        </p:spPr>
        <p:txBody>
          <a:bodyPr vert="horz" wrap="none" lIns="0" tIns="0" rIns="0" bIns="0" rtlCol="0" anchor="b">
            <a:normAutofit/>
          </a:bodyPr>
          <a:lstStyle/>
          <a:p>
            <a:pPr marL="0" marR="0" indent="0" algn="l" defTabSz="924260"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2017 Ipsos.</a:t>
            </a:r>
            <a:endParaRPr lang="en-GB" sz="1200" dirty="0">
              <a:solidFill>
                <a:schemeClr val="bg1"/>
              </a:solidFill>
            </a:endParaRPr>
          </a:p>
        </p:txBody>
      </p:sp>
    </p:spTree>
    <p:extLst>
      <p:ext uri="{BB962C8B-B14F-4D97-AF65-F5344CB8AC3E}">
        <p14:creationId xmlns:p14="http://schemas.microsoft.com/office/powerpoint/2010/main" val="2315913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ill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40" y="331104"/>
            <a:ext cx="897780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pic>
        <p:nvPicPr>
          <p:cNvPr id="14"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009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ill1_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41" y="331104"/>
            <a:ext cx="897779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09836" y="1851262"/>
            <a:ext cx="10514221"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313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ll1_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41" y="331104"/>
            <a:ext cx="897779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09836" y="1851262"/>
            <a:ext cx="10514221"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703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ll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40" y="331104"/>
            <a:ext cx="897780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pic>
        <p:nvPicPr>
          <p:cNvPr id="14"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567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ill2_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9" y="857959"/>
            <a:ext cx="11539460"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12004" y="331104"/>
            <a:ext cx="8967721"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12003" y="1851260"/>
            <a:ext cx="10493855" cy="3524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07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ll2_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9" y="857959"/>
            <a:ext cx="11539460" cy="4570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12004" y="331104"/>
            <a:ext cx="8967721"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2" name="Text Placeholder 4"/>
          <p:cNvSpPr>
            <a:spLocks noGrp="1"/>
          </p:cNvSpPr>
          <p:nvPr>
            <p:ph type="body" sz="quarter" idx="14" hasCustomPrompt="1"/>
          </p:nvPr>
        </p:nvSpPr>
        <p:spPr>
          <a:xfrm>
            <a:off x="311158" y="1865607"/>
            <a:ext cx="11051116" cy="3519196"/>
          </a:xfrm>
        </p:spPr>
        <p:txBody>
          <a:bodyPr/>
          <a:lstStyle>
            <a:lvl1pPr marL="176209" indent="-176209">
              <a:lnSpc>
                <a:spcPct val="100000"/>
              </a:lnSpc>
              <a:spcBef>
                <a:spcPts val="300"/>
              </a:spcBef>
              <a:spcAft>
                <a:spcPts val="300"/>
              </a:spcAft>
              <a:buFont typeface="Arial" panose="020B0604020202020204" pitchFamily="34" charset="0"/>
              <a:buChar char="•"/>
              <a:defRPr sz="1200" cap="none">
                <a:solidFill>
                  <a:schemeClr val="bg1"/>
                </a:solidFill>
              </a:defRPr>
            </a:lvl1pPr>
            <a:lvl2pPr marL="476239" indent="-166684">
              <a:lnSpc>
                <a:spcPct val="100000"/>
              </a:lnSpc>
              <a:spcBef>
                <a:spcPts val="300"/>
              </a:spcBef>
              <a:spcAft>
                <a:spcPts val="300"/>
              </a:spcAft>
              <a:buFont typeface="Arial" panose="020B0604020202020204" pitchFamily="34" charset="0"/>
              <a:buChar char="–"/>
              <a:tabLst/>
              <a:defRPr sz="1200">
                <a:solidFill>
                  <a:schemeClr val="bg1"/>
                </a:solidFill>
              </a:defRPr>
            </a:lvl2pPr>
            <a:lvl3pPr marL="692133" indent="-177796">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50" indent="-174621">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16"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882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ill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309840" y="331104"/>
            <a:ext cx="8977801" cy="590215"/>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pic>
        <p:nvPicPr>
          <p:cNvPr id="14"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70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3" y="457204"/>
            <a:ext cx="11529295" cy="387799"/>
          </a:xfrm>
        </p:spPr>
        <p:txBody>
          <a:bodyPr/>
          <a:lstStyle>
            <a:lvl1pPr>
              <a:defRPr sz="2800" baseline="0"/>
            </a:lvl1pPr>
          </a:lstStyle>
          <a:p>
            <a:r>
              <a:rPr lang="en-US" dirty="0"/>
              <a:t>Click to add emphasis part of title</a:t>
            </a:r>
          </a:p>
        </p:txBody>
      </p:sp>
      <p:sp>
        <p:nvSpPr>
          <p:cNvPr id="4" name="Text Placeholder 4"/>
          <p:cNvSpPr>
            <a:spLocks noGrp="1"/>
          </p:cNvSpPr>
          <p:nvPr>
            <p:ph type="body" sz="quarter" idx="14" hasCustomPrompt="1"/>
          </p:nvPr>
        </p:nvSpPr>
        <p:spPr>
          <a:xfrm>
            <a:off x="312003" y="1066801"/>
            <a:ext cx="11051116" cy="3519196"/>
          </a:xfrm>
        </p:spPr>
        <p:txBody>
          <a:bodyPr/>
          <a:lstStyle>
            <a:lvl1pPr marL="176209" indent="-176209">
              <a:lnSpc>
                <a:spcPct val="100000"/>
              </a:lnSpc>
              <a:spcBef>
                <a:spcPts val="300"/>
              </a:spcBef>
              <a:spcAft>
                <a:spcPts val="300"/>
              </a:spcAft>
              <a:buFont typeface="Arial" panose="020B0604020202020204" pitchFamily="34" charset="0"/>
              <a:buChar char="•"/>
              <a:defRPr sz="1200" cap="none"/>
            </a:lvl1pPr>
            <a:lvl2pPr marL="476239" indent="-166684">
              <a:lnSpc>
                <a:spcPct val="100000"/>
              </a:lnSpc>
              <a:spcBef>
                <a:spcPts val="300"/>
              </a:spcBef>
              <a:spcAft>
                <a:spcPts val="300"/>
              </a:spcAft>
              <a:buFont typeface="Arial" panose="020B0604020202020204" pitchFamily="34" charset="0"/>
              <a:buChar char="–"/>
              <a:tabLst/>
              <a:defRPr sz="1200"/>
            </a:lvl2pPr>
            <a:lvl3pPr marL="692133" indent="-177796">
              <a:lnSpc>
                <a:spcPct val="100000"/>
              </a:lnSpc>
              <a:spcBef>
                <a:spcPts val="300"/>
              </a:spcBef>
              <a:spcAft>
                <a:spcPts val="300"/>
              </a:spcAft>
              <a:buSzPct val="85000"/>
              <a:buFont typeface="Arial" panose="020B0604020202020204" pitchFamily="34" charset="0"/>
              <a:buChar char="•"/>
              <a:defRPr sz="1200"/>
            </a:lvl3pPr>
            <a:lvl5pPr marL="968350" indent="-174621">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 name="TextBox 4"/>
          <p:cNvSpPr txBox="1"/>
          <p:nvPr userDrawn="1"/>
        </p:nvSpPr>
        <p:spPr>
          <a:xfrm>
            <a:off x="489336" y="6341240"/>
            <a:ext cx="921563" cy="225209"/>
          </a:xfrm>
          <a:prstGeom prst="rect">
            <a:avLst/>
          </a:prstGeom>
        </p:spPr>
        <p:txBody>
          <a:bodyPr vert="horz" wrap="none" lIns="0" tIns="0" rIns="0" bIns="0" rtlCol="0" anchor="b">
            <a:normAutofit/>
          </a:bodyPr>
          <a:lstStyle/>
          <a:p>
            <a:pPr marL="0" marR="0" indent="0" algn="l" defTabSz="924260" rtl="0" eaLnBrk="1" fontAlgn="auto" latinLnBrk="0" hangingPunct="1">
              <a:lnSpc>
                <a:spcPct val="85000"/>
              </a:lnSpc>
              <a:spcBef>
                <a:spcPts val="204"/>
              </a:spcBef>
              <a:spcAft>
                <a:spcPts val="0"/>
              </a:spcAft>
              <a:buClrTx/>
              <a:buSzTx/>
              <a:buFontTx/>
              <a:buNone/>
              <a:tabLst/>
              <a:defRPr/>
            </a:pPr>
            <a:r>
              <a:rPr lang="en-GB" sz="800" kern="1200" dirty="0">
                <a:solidFill>
                  <a:schemeClr val="bg1">
                    <a:lumMod val="50000"/>
                  </a:schemeClr>
                </a:solidFill>
                <a:latin typeface="+mn-lt"/>
                <a:ea typeface="+mn-ea"/>
                <a:cs typeface="+mn-cs"/>
              </a:rPr>
              <a:t>© 2017 Ipsos.</a:t>
            </a:r>
            <a:endParaRPr lang="en-GB" sz="1200" dirty="0">
              <a:solidFill>
                <a:schemeClr val="bg1">
                  <a:lumMod val="50000"/>
                </a:schemeClr>
              </a:solidFill>
            </a:endParaRPr>
          </a:p>
        </p:txBody>
      </p:sp>
    </p:spTree>
    <p:extLst>
      <p:ext uri="{BB962C8B-B14F-4D97-AF65-F5344CB8AC3E}">
        <p14:creationId xmlns:p14="http://schemas.microsoft.com/office/powerpoint/2010/main" val="3760889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ill3_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41" y="331104"/>
            <a:ext cx="897779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09836" y="1851262"/>
            <a:ext cx="10514221"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652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ll3_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41" y="331104"/>
            <a:ext cx="8977799" cy="590215"/>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2" name="Text Placeholder 4"/>
          <p:cNvSpPr>
            <a:spLocks noGrp="1"/>
          </p:cNvSpPr>
          <p:nvPr>
            <p:ph type="body" sz="quarter" idx="14" hasCustomPrompt="1"/>
          </p:nvPr>
        </p:nvSpPr>
        <p:spPr>
          <a:xfrm>
            <a:off x="311158" y="1865607"/>
            <a:ext cx="11051116" cy="3519196"/>
          </a:xfrm>
        </p:spPr>
        <p:txBody>
          <a:bodyPr/>
          <a:lstStyle>
            <a:lvl1pPr marL="176209" indent="-176209">
              <a:lnSpc>
                <a:spcPct val="100000"/>
              </a:lnSpc>
              <a:spcBef>
                <a:spcPts val="300"/>
              </a:spcBef>
              <a:spcAft>
                <a:spcPts val="300"/>
              </a:spcAft>
              <a:buFont typeface="Arial" panose="020B0604020202020204" pitchFamily="34" charset="0"/>
              <a:buChar char="•"/>
              <a:defRPr sz="1200" cap="none">
                <a:solidFill>
                  <a:schemeClr val="bg1"/>
                </a:solidFill>
              </a:defRPr>
            </a:lvl1pPr>
            <a:lvl2pPr marL="476239" indent="-166684">
              <a:lnSpc>
                <a:spcPct val="100000"/>
              </a:lnSpc>
              <a:spcBef>
                <a:spcPts val="300"/>
              </a:spcBef>
              <a:spcAft>
                <a:spcPts val="300"/>
              </a:spcAft>
              <a:buFont typeface="Arial" panose="020B0604020202020204" pitchFamily="34" charset="0"/>
              <a:buChar char="–"/>
              <a:tabLst/>
              <a:defRPr sz="1200">
                <a:solidFill>
                  <a:schemeClr val="bg1"/>
                </a:solidFill>
              </a:defRPr>
            </a:lvl2pPr>
            <a:lvl3pPr marL="692133" indent="-177796">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50" indent="-174621">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16" name="Picture 24"/>
          <p:cNvPicPr>
            <a:picLocks noChangeAspect="1" noChangeArrowheads="1"/>
          </p:cNvPicPr>
          <p:nvPr userDrawn="1"/>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357360" y="213182"/>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366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8006" y="2952519"/>
            <a:ext cx="6265412" cy="512448"/>
          </a:xfrm>
        </p:spPr>
        <p:txBody>
          <a:bodyPr anchor="ctr"/>
          <a:lstStyle>
            <a:lvl1pPr>
              <a:defRPr sz="3700" baseline="0"/>
            </a:lvl1pPr>
          </a:lstStyle>
          <a:p>
            <a:r>
              <a:rPr lang="en-US" dirty="0"/>
              <a:t>Impact word(s)</a:t>
            </a:r>
          </a:p>
        </p:txBody>
      </p:sp>
      <p:sp>
        <p:nvSpPr>
          <p:cNvPr id="14" name="Footer Placeholder 10"/>
          <p:cNvSpPr>
            <a:spLocks noGrp="1"/>
          </p:cNvSpPr>
          <p:nvPr>
            <p:ph type="ftr" sz="quarter" idx="11"/>
          </p:nvPr>
        </p:nvSpPr>
        <p:spPr>
          <a:xfrm>
            <a:off x="5568006" y="5375271"/>
            <a:ext cx="6265412" cy="794629"/>
          </a:xfrm>
          <a:prstGeom prst="rect">
            <a:avLst/>
          </a:prstGeom>
        </p:spPr>
        <p:txBody>
          <a:bodyPr lIns="0" tIns="0" rIns="0" bIns="0"/>
          <a:lstStyle>
            <a:lvl1pPr>
              <a:defRPr sz="10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10464801" y="6400801"/>
            <a:ext cx="1625600" cy="393540"/>
          </a:xfrm>
          <a:prstGeom prst="rect">
            <a:avLst/>
          </a:prstGeom>
          <a:solidFill>
            <a:schemeClr val="bg1"/>
          </a:solidFill>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07978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684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30202" y="331104"/>
            <a:ext cx="9963949"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8672444" y="2177425"/>
            <a:ext cx="2413097" cy="2855108"/>
          </a:xfrm>
        </p:spPr>
        <p:txBody>
          <a:bodyPr/>
          <a:lstStyle/>
          <a:p>
            <a:r>
              <a:rPr lang="en-US"/>
              <a:t>Click icon to add picture</a:t>
            </a:r>
            <a:endParaRPr lang="en-GB" dirty="0"/>
          </a:p>
        </p:txBody>
      </p:sp>
    </p:spTree>
    <p:extLst>
      <p:ext uri="{BB962C8B-B14F-4D97-AF65-F5344CB8AC3E}">
        <p14:creationId xmlns:p14="http://schemas.microsoft.com/office/powerpoint/2010/main" val="836033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924260"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60"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839648" y="6341240"/>
            <a:ext cx="921563" cy="225209"/>
          </a:xfrm>
          <a:prstGeom prst="rect">
            <a:avLst/>
          </a:prstGeom>
        </p:spPr>
        <p:txBody>
          <a:bodyPr vert="horz" wrap="none" lIns="0" tIns="0" rIns="0" bIns="0" rtlCol="0" anchor="b">
            <a:normAutofit/>
          </a:bodyPr>
          <a:lstStyle/>
          <a:p>
            <a:pPr marL="0" marR="0" indent="0" algn="l" defTabSz="924260"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2017 Ipsos.</a:t>
            </a:r>
            <a:endParaRPr lang="en-GB" sz="1200" dirty="0">
              <a:solidFill>
                <a:schemeClr val="bg1"/>
              </a:solidFill>
            </a:endParaRP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2701" y="6194968"/>
            <a:ext cx="496062" cy="4572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66197" y="6249103"/>
            <a:ext cx="1125333" cy="328770"/>
          </a:xfrm>
          <a:prstGeom prst="rect">
            <a:avLst/>
          </a:prstGeom>
        </p:spPr>
      </p:pic>
    </p:spTree>
    <p:extLst>
      <p:ext uri="{BB962C8B-B14F-4D97-AF65-F5344CB8AC3E}">
        <p14:creationId xmlns:p14="http://schemas.microsoft.com/office/powerpoint/2010/main" val="595832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ontact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2362200"/>
            <a:ext cx="7290005" cy="1661993"/>
          </a:xfrm>
        </p:spPr>
        <p:txBody>
          <a:bodyPr/>
          <a:lstStyle>
            <a:lvl1pPr>
              <a:defRPr sz="6000" cap="all" baseline="0">
                <a:solidFill>
                  <a:srgbClr val="C00000"/>
                </a:solidFill>
              </a:defRPr>
            </a:lvl1pPr>
          </a:lstStyle>
          <a:p>
            <a:r>
              <a:rPr lang="en-US" dirty="0"/>
              <a:t>Click to add emphasis part of title</a:t>
            </a:r>
          </a:p>
        </p:txBody>
      </p:sp>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924260"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60"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839648" y="6341240"/>
            <a:ext cx="921563" cy="225209"/>
          </a:xfrm>
          <a:prstGeom prst="rect">
            <a:avLst/>
          </a:prstGeom>
        </p:spPr>
        <p:txBody>
          <a:bodyPr vert="horz" wrap="none" lIns="0" tIns="0" rIns="0" bIns="0" rtlCol="0" anchor="b">
            <a:normAutofit/>
          </a:bodyPr>
          <a:lstStyle/>
          <a:p>
            <a:pPr marL="0" marR="0" indent="0" algn="l" defTabSz="924260"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2017 Ipsos.</a:t>
            </a:r>
            <a:endParaRPr lang="en-GB" sz="1200" dirty="0">
              <a:solidFill>
                <a:schemeClr val="bg1"/>
              </a:solidFill>
            </a:endParaRP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2701" y="6194968"/>
            <a:ext cx="496062" cy="4572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66197" y="6249103"/>
            <a:ext cx="1125333" cy="328770"/>
          </a:xfrm>
          <a:prstGeom prst="rect">
            <a:avLst/>
          </a:prstGeom>
        </p:spPr>
      </p:pic>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Basic slide, black">
    <p:spTree>
      <p:nvGrpSpPr>
        <p:cNvPr id="1" name=""/>
        <p:cNvGrpSpPr/>
        <p:nvPr/>
      </p:nvGrpSpPr>
      <p:grpSpPr>
        <a:xfrm>
          <a:off x="0" y="0"/>
          <a:ext cx="0" cy="0"/>
          <a:chOff x="0" y="0"/>
          <a:chExt cx="0" cy="0"/>
        </a:xfrm>
      </p:grpSpPr>
      <p:sp>
        <p:nvSpPr>
          <p:cNvPr id="3" name="Shape 41"/>
          <p:cNvSpPr>
            <a:spLocks noGrp="1"/>
          </p:cNvSpPr>
          <p:nvPr>
            <p:ph type="title"/>
          </p:nvPr>
        </p:nvSpPr>
        <p:spPr>
          <a:xfrm>
            <a:off x="882650" y="1798712"/>
            <a:ext cx="8775700" cy="762001"/>
          </a:xfrm>
          <a:prstGeom prst="rect">
            <a:avLst/>
          </a:prstGeom>
        </p:spPr>
        <p:txBody>
          <a:bodyPr/>
          <a:lstStyle>
            <a:lvl1pPr>
              <a:defRPr sz="3750">
                <a:solidFill>
                  <a:srgbClr val="E6023B"/>
                </a:solidFill>
              </a:defRPr>
            </a:lvl1pPr>
          </a:lstStyle>
          <a:p>
            <a:r>
              <a:rPr dirty="0"/>
              <a:t>Title Text</a:t>
            </a:r>
          </a:p>
        </p:txBody>
      </p:sp>
      <p:sp>
        <p:nvSpPr>
          <p:cNvPr id="4" name="Shape 42"/>
          <p:cNvSpPr>
            <a:spLocks noGrp="1"/>
          </p:cNvSpPr>
          <p:nvPr>
            <p:ph type="body" idx="1" hasCustomPrompt="1"/>
          </p:nvPr>
        </p:nvSpPr>
        <p:spPr>
          <a:xfrm>
            <a:off x="882650" y="2706048"/>
            <a:ext cx="6540127" cy="3418856"/>
          </a:xfrm>
          <a:prstGeom prst="rect">
            <a:avLst/>
          </a:prstGeom>
        </p:spPr>
        <p:txBody>
          <a:bodyPr/>
          <a:lstStyle>
            <a:lvl1pPr>
              <a:lnSpc>
                <a:spcPct val="150000"/>
              </a:lnSpc>
              <a:defRPr>
                <a:solidFill>
                  <a:schemeClr val="bg1"/>
                </a:solidFill>
              </a:defRPr>
            </a:lvl1pPr>
            <a:lvl2pPr>
              <a:lnSpc>
                <a:spcPct val="150000"/>
              </a:lnSpc>
              <a:defRPr/>
            </a:lvl2pPr>
            <a:lvl3pPr>
              <a:lnSpc>
                <a:spcPct val="150000"/>
              </a:lnSpc>
              <a:buClrTx/>
              <a:defRPr/>
            </a:lvl3pPr>
            <a:lvl4pPr marL="270000" indent="-270000">
              <a:lnSpc>
                <a:spcPct val="150000"/>
              </a:lnSpc>
              <a:buClr>
                <a:srgbClr val="E6023B"/>
              </a:buClr>
              <a:buSzPct val="100000"/>
              <a:buFont typeface="Wingdings" charset="2"/>
              <a:buChar char="§"/>
              <a:defRPr>
                <a:solidFill>
                  <a:schemeClr val="bg1"/>
                </a:solidFill>
              </a:defRPr>
            </a:lvl4pPr>
            <a:lvl5pPr marL="270000" indent="-270000">
              <a:lnSpc>
                <a:spcPct val="100000"/>
              </a:lnSpc>
              <a:buClr>
                <a:srgbClr val="F4336B"/>
              </a:buClr>
              <a:buSzPct val="100000"/>
              <a:buChar char="—"/>
            </a:lvl5pPr>
          </a:lstStyle>
          <a:p>
            <a:r>
              <a:rPr lang="en-US" dirty="0" err="1"/>
              <a:t>Odio</a:t>
            </a:r>
            <a:r>
              <a:rPr lang="en-US" dirty="0"/>
              <a:t> ligula ante </a:t>
            </a:r>
            <a:r>
              <a:rPr lang="en-US" dirty="0" err="1"/>
              <a:t>faucibus</a:t>
            </a:r>
            <a:r>
              <a:rPr lang="en-US" dirty="0"/>
              <a:t> </a:t>
            </a:r>
            <a:r>
              <a:rPr lang="en-US" dirty="0" err="1"/>
              <a:t>vehicula</a:t>
            </a:r>
            <a:r>
              <a:rPr lang="en-US" dirty="0"/>
              <a:t> </a:t>
            </a:r>
            <a:r>
              <a:rPr lang="en-US" dirty="0" err="1"/>
              <a:t>ullamcorper</a:t>
            </a:r>
            <a:r>
              <a:rPr lang="en-US" dirty="0"/>
              <a:t> dis </a:t>
            </a:r>
            <a:r>
              <a:rPr lang="en-US" dirty="0" err="1"/>
              <a:t>adipiscing</a:t>
            </a:r>
            <a:r>
              <a:rPr lang="en-US" dirty="0"/>
              <a:t> </a:t>
            </a:r>
            <a:r>
              <a:rPr lang="en-US" dirty="0" err="1"/>
              <a:t>eget</a:t>
            </a:r>
            <a:r>
              <a:rPr lang="en-US" dirty="0"/>
              <a:t> </a:t>
            </a:r>
            <a:r>
              <a:rPr lang="en-US" dirty="0" err="1"/>
              <a:t>felis</a:t>
            </a:r>
            <a:r>
              <a:rPr lang="en-US" dirty="0"/>
              <a:t> nostra </a:t>
            </a:r>
            <a:r>
              <a:rPr lang="en-US" dirty="0" err="1"/>
              <a:t>amet</a:t>
            </a:r>
            <a:r>
              <a:rPr lang="en-US" dirty="0"/>
              <a:t> a integer cum at </a:t>
            </a:r>
            <a:r>
              <a:rPr lang="en-US" dirty="0" err="1"/>
              <a:t>vestibulum.Metus</a:t>
            </a:r>
            <a:r>
              <a:rPr lang="en-US" dirty="0"/>
              <a:t> </a:t>
            </a:r>
            <a:r>
              <a:rPr lang="en-US" dirty="0" err="1"/>
              <a:t>fermentum</a:t>
            </a:r>
            <a:r>
              <a:rPr lang="en-US" dirty="0"/>
              <a:t> a </a:t>
            </a:r>
            <a:r>
              <a:rPr lang="en-US" dirty="0" err="1"/>
              <a:t>scelerisque</a:t>
            </a:r>
            <a:r>
              <a:rPr lang="en-US" dirty="0"/>
              <a:t> at </a:t>
            </a:r>
            <a:r>
              <a:rPr lang="en-US" dirty="0" err="1"/>
              <a:t>accumsan</a:t>
            </a:r>
            <a:r>
              <a:rPr lang="en-US" dirty="0"/>
              <a:t> </a:t>
            </a:r>
            <a:r>
              <a:rPr lang="en-US" dirty="0" err="1"/>
              <a:t>mollis</a:t>
            </a:r>
            <a:r>
              <a:rPr lang="en-US" dirty="0"/>
              <a:t> </a:t>
            </a:r>
            <a:r>
              <a:rPr lang="en-US" dirty="0" err="1"/>
              <a:t>netus</a:t>
            </a:r>
            <a:r>
              <a:rPr lang="en-US" dirty="0"/>
              <a:t> a </a:t>
            </a:r>
            <a:r>
              <a:rPr lang="en-US" dirty="0" err="1"/>
              <a:t>egestas</a:t>
            </a:r>
            <a:r>
              <a:rPr lang="en-US" dirty="0"/>
              <a:t> ad a </a:t>
            </a:r>
            <a:r>
              <a:rPr lang="en-US" dirty="0" err="1"/>
              <a:t>habitasse</a:t>
            </a:r>
            <a:r>
              <a:rPr lang="en-US" dirty="0"/>
              <a:t> </a:t>
            </a:r>
            <a:r>
              <a:rPr lang="en-US" dirty="0" err="1"/>
              <a:t>cras</a:t>
            </a:r>
            <a:r>
              <a:rPr lang="en-US" dirty="0"/>
              <a:t> </a:t>
            </a:r>
            <a:r>
              <a:rPr lang="en-US" dirty="0" err="1"/>
              <a:t>nascetur</a:t>
            </a:r>
            <a:r>
              <a:rPr lang="en-US" dirty="0"/>
              <a:t> </a:t>
            </a:r>
            <a:r>
              <a:rPr lang="en-US" dirty="0" err="1"/>
              <a:t>conubia</a:t>
            </a:r>
            <a:r>
              <a:rPr lang="en-US" dirty="0"/>
              <a:t> a parturient. </a:t>
            </a:r>
          </a:p>
          <a:p>
            <a:pPr lvl="3"/>
            <a:r>
              <a:rPr lang="en-US" dirty="0"/>
              <a:t>Bullet point</a:t>
            </a:r>
          </a:p>
          <a:p>
            <a:pPr lvl="3"/>
            <a:r>
              <a:rPr lang="en-US" dirty="0"/>
              <a:t>Bullet point</a:t>
            </a:r>
          </a:p>
          <a:p>
            <a:pPr lvl="3"/>
            <a:r>
              <a:rPr lang="en-US" dirty="0"/>
              <a:t>Bullet point</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0255" y="891831"/>
            <a:ext cx="1921996" cy="561518"/>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2701" y="6194968"/>
            <a:ext cx="496062" cy="457200"/>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66197" y="6249103"/>
            <a:ext cx="1125333" cy="328770"/>
          </a:xfrm>
          <a:prstGeom prst="rect">
            <a:avLst/>
          </a:prstGeom>
        </p:spPr>
      </p:pic>
    </p:spTree>
    <p:extLst>
      <p:ext uri="{BB962C8B-B14F-4D97-AF65-F5344CB8AC3E}">
        <p14:creationId xmlns:p14="http://schemas.microsoft.com/office/powerpoint/2010/main" val="29871342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42" y="331104"/>
            <a:ext cx="896772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30203" y="1851260"/>
            <a:ext cx="10493855"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1898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9" y="857959"/>
            <a:ext cx="11539460" cy="4570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1" y="331104"/>
            <a:ext cx="8947195"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311158" y="1865607"/>
            <a:ext cx="11051116" cy="3519196"/>
          </a:xfrm>
        </p:spPr>
        <p:txBody>
          <a:bodyPr/>
          <a:lstStyle>
            <a:lvl1pPr marL="176209" indent="-176209">
              <a:lnSpc>
                <a:spcPct val="100000"/>
              </a:lnSpc>
              <a:spcBef>
                <a:spcPts val="300"/>
              </a:spcBef>
              <a:spcAft>
                <a:spcPts val="300"/>
              </a:spcAft>
              <a:buFont typeface="Arial" panose="020B0604020202020204" pitchFamily="34" charset="0"/>
              <a:buChar char="•"/>
              <a:defRPr sz="1200" cap="none"/>
            </a:lvl1pPr>
            <a:lvl2pPr marL="476239" indent="-166684">
              <a:lnSpc>
                <a:spcPct val="100000"/>
              </a:lnSpc>
              <a:spcBef>
                <a:spcPts val="300"/>
              </a:spcBef>
              <a:spcAft>
                <a:spcPts val="300"/>
              </a:spcAft>
              <a:buFont typeface="Arial" panose="020B0604020202020204" pitchFamily="34" charset="0"/>
              <a:buChar char="–"/>
              <a:tabLst/>
              <a:defRPr sz="1200"/>
            </a:lvl2pPr>
            <a:lvl3pPr marL="692133" indent="-177796">
              <a:lnSpc>
                <a:spcPct val="100000"/>
              </a:lnSpc>
              <a:spcBef>
                <a:spcPts val="300"/>
              </a:spcBef>
              <a:spcAft>
                <a:spcPts val="300"/>
              </a:spcAft>
              <a:buSzPct val="85000"/>
              <a:buFont typeface="Arial" panose="020B0604020202020204" pitchFamily="34" charset="0"/>
              <a:buChar char="•"/>
              <a:defRPr sz="1200"/>
            </a:lvl3pPr>
            <a:lvl5pPr marL="968350" indent="-174621">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272874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grpSp>
        <p:nvGrpSpPr>
          <p:cNvPr id="12" name="Group 11"/>
          <p:cNvGrpSpPr/>
          <p:nvPr userDrawn="1"/>
        </p:nvGrpSpPr>
        <p:grpSpPr>
          <a:xfrm>
            <a:off x="10893684" y="4205624"/>
            <a:ext cx="1298320" cy="2652379"/>
            <a:chOff x="11870412" y="3781425"/>
            <a:chExt cx="1570949" cy="3781425"/>
          </a:xfrm>
        </p:grpSpPr>
        <p:sp>
          <p:nvSpPr>
            <p:cNvPr id="13" name="Oval 12"/>
            <p:cNvSpPr>
              <a:spLocks/>
            </p:cNvSpPr>
            <p:nvPr/>
          </p:nvSpPr>
          <p:spPr bwMode="auto">
            <a:xfrm rot="3900000" flipH="1">
              <a:off x="12506686" y="4873163"/>
              <a:ext cx="698400" cy="789879"/>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4" name="Oval 13"/>
            <p:cNvSpPr/>
            <p:nvPr/>
          </p:nvSpPr>
          <p:spPr>
            <a:xfrm>
              <a:off x="12353809" y="4356054"/>
              <a:ext cx="464635" cy="411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5" name="Oval 14"/>
            <p:cNvSpPr/>
            <p:nvPr/>
          </p:nvSpPr>
          <p:spPr>
            <a:xfrm>
              <a:off x="12330947" y="4060981"/>
              <a:ext cx="197470" cy="1728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6" name="Right Triangle 15"/>
            <p:cNvSpPr/>
            <p:nvPr/>
          </p:nvSpPr>
          <p:spPr>
            <a:xfrm flipH="1">
              <a:off x="11870412" y="3781425"/>
              <a:ext cx="1570949" cy="378142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Freeform 16"/>
            <p:cNvSpPr>
              <a:spLocks/>
            </p:cNvSpPr>
            <p:nvPr/>
          </p:nvSpPr>
          <p:spPr bwMode="auto">
            <a:xfrm rot="21075523">
              <a:off x="12263453" y="5283312"/>
              <a:ext cx="957422" cy="1142838"/>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sz="1800" dirty="0"/>
            </a:p>
          </p:txBody>
        </p:sp>
      </p:grpSp>
      <p:sp>
        <p:nvSpPr>
          <p:cNvPr id="2" name="Title 1"/>
          <p:cNvSpPr>
            <a:spLocks noGrp="1"/>
          </p:cNvSpPr>
          <p:nvPr>
            <p:ph type="title" hasCustomPrompt="1"/>
          </p:nvPr>
        </p:nvSpPr>
        <p:spPr>
          <a:xfrm>
            <a:off x="312009" y="857959"/>
            <a:ext cx="11539460" cy="4570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312002" y="331104"/>
            <a:ext cx="10516893"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pic>
        <p:nvPicPr>
          <p:cNvPr id="19" name="Picture 18" descr="IPSOS_GAMECHANGERS_blue.png"/>
          <p:cNvPicPr>
            <a:picLocks noChangeAspect="1"/>
          </p:cNvPicPr>
          <p:nvPr/>
        </p:nvPicPr>
        <p:blipFill rotWithShape="1">
          <a:blip r:embed="rId2" cstate="screen">
            <a:extLst>
              <a:ext uri="{28A0092B-C50C-407E-A947-70E740481C1C}">
                <a14:useLocalDpi xmlns:a14="http://schemas.microsoft.com/office/drawing/2010/main"/>
              </a:ext>
            </a:extLst>
          </a:blip>
          <a:srcRect t="-9671" b="-1"/>
          <a:stretch/>
        </p:blipFill>
        <p:spPr>
          <a:xfrm>
            <a:off x="11362607" y="6232985"/>
            <a:ext cx="503103" cy="355983"/>
          </a:xfrm>
          <a:prstGeom prst="rect">
            <a:avLst/>
          </a:prstGeom>
        </p:spPr>
      </p:pic>
    </p:spTree>
    <p:extLst>
      <p:ext uri="{BB962C8B-B14F-4D97-AF65-F5344CB8AC3E}">
        <p14:creationId xmlns:p14="http://schemas.microsoft.com/office/powerpoint/2010/main" val="313734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42" y="331104"/>
            <a:ext cx="8967721" cy="590215"/>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30203" y="1851260"/>
            <a:ext cx="10493855"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2" name="Group 11"/>
          <p:cNvGrpSpPr/>
          <p:nvPr userDrawn="1"/>
        </p:nvGrpSpPr>
        <p:grpSpPr>
          <a:xfrm>
            <a:off x="10893684" y="4205624"/>
            <a:ext cx="1298320" cy="2652379"/>
            <a:chOff x="11870412" y="3781425"/>
            <a:chExt cx="1570949" cy="3781425"/>
          </a:xfrm>
        </p:grpSpPr>
        <p:sp>
          <p:nvSpPr>
            <p:cNvPr id="13" name="Oval 12"/>
            <p:cNvSpPr>
              <a:spLocks/>
            </p:cNvSpPr>
            <p:nvPr/>
          </p:nvSpPr>
          <p:spPr bwMode="auto">
            <a:xfrm rot="3900000" flipH="1">
              <a:off x="12506686" y="4873163"/>
              <a:ext cx="698400" cy="789879"/>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4" name="Oval 13"/>
            <p:cNvSpPr/>
            <p:nvPr/>
          </p:nvSpPr>
          <p:spPr>
            <a:xfrm>
              <a:off x="12353809" y="4356054"/>
              <a:ext cx="464635" cy="411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5" name="Oval 14"/>
            <p:cNvSpPr/>
            <p:nvPr/>
          </p:nvSpPr>
          <p:spPr>
            <a:xfrm>
              <a:off x="12330947" y="4060981"/>
              <a:ext cx="197470"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6" name="Right Triangle 15"/>
            <p:cNvSpPr/>
            <p:nvPr/>
          </p:nvSpPr>
          <p:spPr>
            <a:xfrm flipH="1">
              <a:off x="11870412" y="3781425"/>
              <a:ext cx="1570949" cy="378142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Freeform 16"/>
            <p:cNvSpPr>
              <a:spLocks/>
            </p:cNvSpPr>
            <p:nvPr/>
          </p:nvSpPr>
          <p:spPr bwMode="auto">
            <a:xfrm rot="21075523">
              <a:off x="12263453" y="5283312"/>
              <a:ext cx="957422" cy="1142838"/>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sz="1800" dirty="0"/>
            </a:p>
          </p:txBody>
        </p:sp>
      </p:grpSp>
      <p:pic>
        <p:nvPicPr>
          <p:cNvPr id="19" name="Picture 18" descr="IPSOS_GAMECHANGERS_blue.png"/>
          <p:cNvPicPr>
            <a:picLocks noChangeAspect="1"/>
          </p:cNvPicPr>
          <p:nvPr/>
        </p:nvPicPr>
        <p:blipFill rotWithShape="1">
          <a:blip r:embed="rId2" cstate="screen">
            <a:extLst>
              <a:ext uri="{28A0092B-C50C-407E-A947-70E740481C1C}">
                <a14:useLocalDpi xmlns:a14="http://schemas.microsoft.com/office/drawing/2010/main"/>
              </a:ext>
            </a:extLst>
          </a:blip>
          <a:srcRect t="-9671" b="-1"/>
          <a:stretch/>
        </p:blipFill>
        <p:spPr>
          <a:xfrm>
            <a:off x="11362607" y="6232985"/>
            <a:ext cx="503103" cy="355983"/>
          </a:xfrm>
          <a:prstGeom prst="rect">
            <a:avLst/>
          </a:prstGeom>
        </p:spPr>
      </p:pic>
    </p:spTree>
    <p:extLst>
      <p:ext uri="{BB962C8B-B14F-4D97-AF65-F5344CB8AC3E}">
        <p14:creationId xmlns:p14="http://schemas.microsoft.com/office/powerpoint/2010/main" val="155784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3" y="857959"/>
            <a:ext cx="11529295"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5" y="324104"/>
            <a:ext cx="8957556" cy="590215"/>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1263275" y="1653119"/>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387" indent="-285744">
              <a:defRPr>
                <a:solidFill>
                  <a:schemeClr val="bg1"/>
                </a:solidFill>
              </a:defRPr>
            </a:lvl2pPr>
            <a:lvl3pPr marL="898503" indent="-228594">
              <a:defRPr>
                <a:solidFill>
                  <a:schemeClr val="bg1"/>
                </a:solidFill>
              </a:defRPr>
            </a:lvl3pPr>
            <a:lvl4pPr marL="1257269" indent="-228594">
              <a:defRPr>
                <a:solidFill>
                  <a:schemeClr val="bg1"/>
                </a:solidFill>
              </a:defRPr>
            </a:lvl4pPr>
            <a:lvl5pPr marL="1612860" indent="-228594">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350572" y="1653119"/>
            <a:ext cx="912696" cy="771705"/>
          </a:xfrm>
          <a:solidFill>
            <a:schemeClr val="bg1">
              <a:lumMod val="85000"/>
            </a:schemeClr>
          </a:solidFill>
        </p:spPr>
        <p:txBody>
          <a:bodyPr>
            <a:normAutofit/>
          </a:bodyPr>
          <a:lstStyle>
            <a:lvl1pPr marL="0" indent="0">
              <a:buNone/>
              <a:defRPr sz="1051" baseline="0"/>
            </a:lvl1pPr>
          </a:lstStyle>
          <a:p>
            <a:r>
              <a:rPr lang="en-GB" dirty="0"/>
              <a:t>Insert picture from file</a:t>
            </a:r>
          </a:p>
        </p:txBody>
      </p:sp>
      <p:sp>
        <p:nvSpPr>
          <p:cNvPr id="11" name="Picture Placeholder 8"/>
          <p:cNvSpPr>
            <a:spLocks noGrp="1"/>
          </p:cNvSpPr>
          <p:nvPr>
            <p:ph type="pic" sz="quarter" idx="18" hasCustomPrompt="1"/>
          </p:nvPr>
        </p:nvSpPr>
        <p:spPr>
          <a:xfrm>
            <a:off x="4261957" y="1653119"/>
            <a:ext cx="912696" cy="771705"/>
          </a:xfrm>
          <a:solidFill>
            <a:schemeClr val="bg1">
              <a:lumMod val="85000"/>
            </a:schemeClr>
          </a:solidFill>
        </p:spPr>
        <p:txBody>
          <a:bodyPr>
            <a:normAutofit/>
          </a:bodyPr>
          <a:lstStyle>
            <a:lvl1pPr marL="0" indent="0">
              <a:buNone/>
              <a:defRPr sz="1051" baseline="0"/>
            </a:lvl1pPr>
          </a:lstStyle>
          <a:p>
            <a:r>
              <a:rPr lang="en-GB" dirty="0"/>
              <a:t>Insert picture from file</a:t>
            </a:r>
          </a:p>
        </p:txBody>
      </p:sp>
      <p:sp>
        <p:nvSpPr>
          <p:cNvPr id="12" name="Picture Placeholder 8"/>
          <p:cNvSpPr>
            <a:spLocks noGrp="1"/>
          </p:cNvSpPr>
          <p:nvPr>
            <p:ph type="pic" sz="quarter" idx="19" hasCustomPrompt="1"/>
          </p:nvPr>
        </p:nvSpPr>
        <p:spPr>
          <a:xfrm>
            <a:off x="8197220" y="1653119"/>
            <a:ext cx="912696" cy="771705"/>
          </a:xfrm>
          <a:solidFill>
            <a:schemeClr val="bg1">
              <a:lumMod val="85000"/>
            </a:schemeClr>
          </a:solidFill>
        </p:spPr>
        <p:txBody>
          <a:bodyPr>
            <a:normAutofit/>
          </a:bodyPr>
          <a:lstStyle>
            <a:lvl1pPr marL="0" indent="0">
              <a:buNone/>
              <a:defRPr sz="1051" baseline="0"/>
            </a:lvl1pPr>
          </a:lstStyle>
          <a:p>
            <a:r>
              <a:rPr lang="en-GB" dirty="0"/>
              <a:t>Insert picture from file</a:t>
            </a:r>
          </a:p>
        </p:txBody>
      </p:sp>
      <p:sp>
        <p:nvSpPr>
          <p:cNvPr id="4" name="Text Placeholder 3"/>
          <p:cNvSpPr>
            <a:spLocks noGrp="1"/>
          </p:cNvSpPr>
          <p:nvPr>
            <p:ph type="body" sz="quarter" idx="20" hasCustomPrompt="1"/>
          </p:nvPr>
        </p:nvSpPr>
        <p:spPr>
          <a:xfrm>
            <a:off x="351371" y="2557384"/>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4261966" y="2557384"/>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8191610" y="2557384"/>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5174662" y="1653119"/>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387" indent="-285744">
              <a:defRPr>
                <a:solidFill>
                  <a:schemeClr val="bg1"/>
                </a:solidFill>
              </a:defRPr>
            </a:lvl2pPr>
            <a:lvl3pPr marL="898503" indent="-228594">
              <a:defRPr>
                <a:solidFill>
                  <a:schemeClr val="bg1"/>
                </a:solidFill>
              </a:defRPr>
            </a:lvl3pPr>
            <a:lvl4pPr marL="1257269" indent="-228594">
              <a:defRPr>
                <a:solidFill>
                  <a:schemeClr val="bg1"/>
                </a:solidFill>
              </a:defRPr>
            </a:lvl4pPr>
            <a:lvl5pPr marL="1612860" indent="-228594">
              <a:defRPr/>
            </a:lvl5pPr>
          </a:lstStyle>
          <a:p>
            <a:pPr lvl="0"/>
            <a:r>
              <a:rPr lang="en-US" dirty="0"/>
              <a:t>Click to edit master text styles</a:t>
            </a:r>
          </a:p>
        </p:txBody>
      </p:sp>
      <p:sp>
        <p:nvSpPr>
          <p:cNvPr id="25" name="Content Placeholder 2"/>
          <p:cNvSpPr>
            <a:spLocks noGrp="1"/>
          </p:cNvSpPr>
          <p:nvPr>
            <p:ph idx="24" hasCustomPrompt="1"/>
          </p:nvPr>
        </p:nvSpPr>
        <p:spPr>
          <a:xfrm>
            <a:off x="9109917" y="1653119"/>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387" indent="-285744">
              <a:defRPr>
                <a:solidFill>
                  <a:schemeClr val="bg1"/>
                </a:solidFill>
              </a:defRPr>
            </a:lvl2pPr>
            <a:lvl3pPr marL="898503" indent="-228594">
              <a:defRPr>
                <a:solidFill>
                  <a:schemeClr val="bg1"/>
                </a:solidFill>
              </a:defRPr>
            </a:lvl3pPr>
            <a:lvl4pPr marL="1257269" indent="-228594">
              <a:defRPr>
                <a:solidFill>
                  <a:schemeClr val="bg1"/>
                </a:solidFill>
              </a:defRPr>
            </a:lvl4pPr>
            <a:lvl5pPr marL="1612860" indent="-228594">
              <a:defRPr/>
            </a:lvl5pPr>
          </a:lstStyle>
          <a:p>
            <a:pPr lvl="0"/>
            <a:r>
              <a:rPr lang="en-US" dirty="0"/>
              <a:t>Click to edit master text styles</a:t>
            </a:r>
          </a:p>
        </p:txBody>
      </p:sp>
    </p:spTree>
    <p:extLst>
      <p:ext uri="{BB962C8B-B14F-4D97-AF65-F5344CB8AC3E}">
        <p14:creationId xmlns:p14="http://schemas.microsoft.com/office/powerpoint/2010/main" val="2249922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41" y="857959"/>
            <a:ext cx="11539460" cy="4570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330206" y="1851260"/>
            <a:ext cx="11535495" cy="352401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11605817" y="6400801"/>
            <a:ext cx="409584" cy="317340"/>
          </a:xfrm>
          <a:prstGeom prst="rect">
            <a:avLst/>
          </a:prstGeom>
        </p:spPr>
        <p:txBody>
          <a:bodyPr vert="horz" wrap="none" lIns="0" tIns="0" rIns="0" bIns="0" rtlCol="0" anchor="b">
            <a:normAutofit/>
          </a:bodyPr>
          <a:lstStyle/>
          <a:p>
            <a:pPr marL="0" algn="l" defTabSz="924260"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60" rtl="0" eaLnBrk="1" latinLnBrk="0" hangingPunct="1">
                <a:lnSpc>
                  <a:spcPct val="85000"/>
                </a:lnSpc>
                <a:spcBef>
                  <a:spcPts val="204"/>
                </a:spcBef>
              </a:pPr>
              <a:t>‹#›</a:t>
            </a:fld>
            <a:endParaRPr lang="en-GB" sz="800" kern="1200" dirty="0">
              <a:solidFill>
                <a:schemeClr val="bg2"/>
              </a:solidFill>
              <a:latin typeface="+mn-lt"/>
              <a:ea typeface="+mn-ea"/>
              <a:cs typeface="+mn-cs"/>
            </a:endParaRPr>
          </a:p>
        </p:txBody>
      </p:sp>
      <p:pic>
        <p:nvPicPr>
          <p:cNvPr id="7" name="Picture 6"/>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9411945" y="6252943"/>
            <a:ext cx="1201429" cy="352419"/>
          </a:xfrm>
          <a:prstGeom prst="rect">
            <a:avLst/>
          </a:prstGeom>
        </p:spPr>
      </p:pic>
      <p:pic>
        <p:nvPicPr>
          <p:cNvPr id="5" name="Picture 4"/>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10865391" y="6204080"/>
            <a:ext cx="488409" cy="450147"/>
          </a:xfrm>
          <a:prstGeom prst="rect">
            <a:avLst/>
          </a:prstGeom>
        </p:spPr>
      </p:pic>
    </p:spTree>
    <p:extLst>
      <p:ext uri="{BB962C8B-B14F-4D97-AF65-F5344CB8AC3E}">
        <p14:creationId xmlns:p14="http://schemas.microsoft.com/office/powerpoint/2010/main" val="779159334"/>
      </p:ext>
    </p:extLst>
  </p:cSld>
  <p:clrMap bg1="lt1" tx1="dk1" bg2="lt2" tx2="dk2" accent1="accent1" accent2="accent2" accent3="accent3" accent4="accent4" accent5="accent5" accent6="accent6" hlink="hlink" folHlink="folHlink"/>
  <p:sldLayoutIdLst>
    <p:sldLayoutId id="2147483661" r:id="rId1"/>
    <p:sldLayoutId id="2147483702" r:id="rId2"/>
    <p:sldLayoutId id="2147483705" r:id="rId3"/>
    <p:sldLayoutId id="2147483703"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704"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 id="2147483697" r:id="rId41"/>
    <p:sldLayoutId id="2147483698" r:id="rId42"/>
    <p:sldLayoutId id="2147483699" r:id="rId43"/>
    <p:sldLayoutId id="2147483700" r:id="rId44"/>
    <p:sldLayoutId id="2147483701" r:id="rId45"/>
    <p:sldLayoutId id="2147483707" r:id="rId46"/>
    <p:sldLayoutId id="2147483706" r:id="rId47"/>
  </p:sldLayoutIdLst>
  <p:hf hdr="0"/>
  <p:txStyles>
    <p:titleStyle>
      <a:lvl1pPr algn="l" defTabSz="924260"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60"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6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798" indent="-186798" algn="l" defTabSz="924260"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00" indent="-191117" algn="l" defTabSz="924260"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19" indent="-176000" algn="l" defTabSz="924260"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11" indent="-231065" algn="l" defTabSz="9242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841" indent="-231065" algn="l" defTabSz="9242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5969" indent="-231065" algn="l" defTabSz="9242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00" indent="-231065" algn="l" defTabSz="9242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60" rtl="0" eaLnBrk="1" latinLnBrk="0" hangingPunct="1">
        <a:defRPr sz="1800" kern="1200">
          <a:solidFill>
            <a:schemeClr val="tx1"/>
          </a:solidFill>
          <a:latin typeface="+mn-lt"/>
          <a:ea typeface="+mn-ea"/>
          <a:cs typeface="+mn-cs"/>
        </a:defRPr>
      </a:lvl1pPr>
      <a:lvl2pPr marL="462128" algn="l" defTabSz="924260" rtl="0" eaLnBrk="1" latinLnBrk="0" hangingPunct="1">
        <a:defRPr sz="1800" kern="1200">
          <a:solidFill>
            <a:schemeClr val="tx1"/>
          </a:solidFill>
          <a:latin typeface="+mn-lt"/>
          <a:ea typeface="+mn-ea"/>
          <a:cs typeface="+mn-cs"/>
        </a:defRPr>
      </a:lvl2pPr>
      <a:lvl3pPr marL="924260" algn="l" defTabSz="924260" rtl="0" eaLnBrk="1" latinLnBrk="0" hangingPunct="1">
        <a:defRPr sz="1800" kern="1200">
          <a:solidFill>
            <a:schemeClr val="tx1"/>
          </a:solidFill>
          <a:latin typeface="+mn-lt"/>
          <a:ea typeface="+mn-ea"/>
          <a:cs typeface="+mn-cs"/>
        </a:defRPr>
      </a:lvl3pPr>
      <a:lvl4pPr marL="1386388" algn="l" defTabSz="924260" rtl="0" eaLnBrk="1" latinLnBrk="0" hangingPunct="1">
        <a:defRPr sz="1800" kern="1200">
          <a:solidFill>
            <a:schemeClr val="tx1"/>
          </a:solidFill>
          <a:latin typeface="+mn-lt"/>
          <a:ea typeface="+mn-ea"/>
          <a:cs typeface="+mn-cs"/>
        </a:defRPr>
      </a:lvl4pPr>
      <a:lvl5pPr marL="1848518" algn="l" defTabSz="924260" rtl="0" eaLnBrk="1" latinLnBrk="0" hangingPunct="1">
        <a:defRPr sz="1800" kern="1200">
          <a:solidFill>
            <a:schemeClr val="tx1"/>
          </a:solidFill>
          <a:latin typeface="+mn-lt"/>
          <a:ea typeface="+mn-ea"/>
          <a:cs typeface="+mn-cs"/>
        </a:defRPr>
      </a:lvl5pPr>
      <a:lvl6pPr marL="2310646" algn="l" defTabSz="924260" rtl="0" eaLnBrk="1" latinLnBrk="0" hangingPunct="1">
        <a:defRPr sz="1800" kern="1200">
          <a:solidFill>
            <a:schemeClr val="tx1"/>
          </a:solidFill>
          <a:latin typeface="+mn-lt"/>
          <a:ea typeface="+mn-ea"/>
          <a:cs typeface="+mn-cs"/>
        </a:defRPr>
      </a:lvl6pPr>
      <a:lvl7pPr marL="2772777" algn="l" defTabSz="924260" rtl="0" eaLnBrk="1" latinLnBrk="0" hangingPunct="1">
        <a:defRPr sz="1800" kern="1200">
          <a:solidFill>
            <a:schemeClr val="tx1"/>
          </a:solidFill>
          <a:latin typeface="+mn-lt"/>
          <a:ea typeface="+mn-ea"/>
          <a:cs typeface="+mn-cs"/>
        </a:defRPr>
      </a:lvl7pPr>
      <a:lvl8pPr marL="3234906" algn="l" defTabSz="924260" rtl="0" eaLnBrk="1" latinLnBrk="0" hangingPunct="1">
        <a:defRPr sz="1800" kern="1200">
          <a:solidFill>
            <a:schemeClr val="tx1"/>
          </a:solidFill>
          <a:latin typeface="+mn-lt"/>
          <a:ea typeface="+mn-ea"/>
          <a:cs typeface="+mn-cs"/>
        </a:defRPr>
      </a:lvl8pPr>
      <a:lvl9pPr marL="3697034" algn="l" defTabSz="9242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chart" Target="../charts/chart110.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chart" Target="../charts/chart11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chart" Target="../charts/chart117.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chart" Target="../charts/chart118.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chart" Target="../charts/chart119.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chart" Target="../charts/chart120.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chart" Target="../charts/chart12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chart" Target="../charts/chart122.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2" Type="http://schemas.openxmlformats.org/officeDocument/2006/relationships/chart" Target="../charts/chart123.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chart" Target="../charts/chart124.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chart" Target="../charts/chart125.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chart" Target="../charts/chart126.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chart" Target="../charts/chart127.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chart" Target="../charts/chart128.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chart" Target="../charts/chart129.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chart" Target="../charts/chart13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chart" Target="../charts/chart131.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chart" Target="../charts/chart132.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chart" Target="../charts/chart133.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chart" Target="../charts/chart134.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chart" Target="../charts/chart135.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chart" Target="../charts/chart136.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chart" Target="../charts/chart137.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chart" Target="../charts/chart138.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chart" Target="../charts/chart139.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chart" Target="../charts/chart14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chart" Target="../charts/chart141.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chart" Target="../charts/chart142.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chart" Target="../charts/chart143.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chart" Target="../charts/chart144.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chart" Target="../charts/chart145.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chart" Target="../charts/chart146.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chart" Target="../charts/chart147.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chart" Target="../charts/chart148.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chart" Target="../charts/chart149.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chart" Target="../charts/chart15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chart" Target="../charts/chart151.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chart" Target="../charts/chart152.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chart" Target="../charts/chart153.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chart" Target="../charts/chart154.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chart" Target="../charts/chart155.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chart" Target="../charts/chart156.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chart" Target="../charts/chart157.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8.xml.rels><?xml version="1.0" encoding="UTF-8" standalone="yes"?>
<Relationships xmlns="http://schemas.openxmlformats.org/package/2006/relationships"><Relationship Id="rId2" Type="http://schemas.openxmlformats.org/officeDocument/2006/relationships/chart" Target="../charts/chart15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chart" Target="../charts/chart15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chart" Target="../charts/chart16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chart" Target="../charts/chart16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chart" Target="../charts/chart16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chart" Target="../charts/chart16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chart" Target="../charts/chart16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chart" Target="../charts/chart16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chart" Target="../charts/chart16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chart" Target="../charts/chart16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chart" Target="../charts/chart16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chart" Target="../charts/chart16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chart" Target="../charts/chart17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chart" Target="../charts/chart17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chart" Target="../charts/chart17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chart" Target="../charts/chart17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chart" Target="../charts/chart17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chart" Target="../charts/chart17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chart" Target="../charts/chart17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chart" Target="../charts/chart177.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chart" Target="../charts/chart17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chart" Target="../charts/chart17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chart" Target="../charts/chart18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chart" Target="../charts/chart181.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chart" Target="../charts/chart182.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chart" Target="../charts/chart183.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chart" Target="../charts/chart184.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chart" Target="../charts/chart185.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chart" Target="../charts/chart187.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chart" Target="../charts/chart188.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chart" Target="../charts/chart18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chart" Target="../charts/chart19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chart" Target="../charts/chart19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chart" Target="../charts/chart192.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chart" Target="../charts/chart193.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chart" Target="../charts/chart19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6.xml.rels><?xml version="1.0" encoding="UTF-8" standalone="yes"?>
<Relationships xmlns="http://schemas.openxmlformats.org/package/2006/relationships"><Relationship Id="rId2" Type="http://schemas.openxmlformats.org/officeDocument/2006/relationships/chart" Target="../charts/chart195.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3" Type="http://schemas.openxmlformats.org/officeDocument/2006/relationships/chart" Target="../charts/chart197.xml"/><Relationship Id="rId2" Type="http://schemas.openxmlformats.org/officeDocument/2006/relationships/chart" Target="../charts/chart196.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3" Type="http://schemas.openxmlformats.org/officeDocument/2006/relationships/chart" Target="../charts/chart199.xml"/><Relationship Id="rId2" Type="http://schemas.openxmlformats.org/officeDocument/2006/relationships/chart" Target="../charts/chart19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chart" Target="../charts/chart201.xml"/><Relationship Id="rId2" Type="http://schemas.openxmlformats.org/officeDocument/2006/relationships/chart" Target="../charts/chart20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0.xml.rels><?xml version="1.0" encoding="UTF-8" standalone="yes"?>
<Relationships xmlns="http://schemas.openxmlformats.org/package/2006/relationships"><Relationship Id="rId3" Type="http://schemas.openxmlformats.org/officeDocument/2006/relationships/chart" Target="../charts/chart203.xml"/><Relationship Id="rId2" Type="http://schemas.openxmlformats.org/officeDocument/2006/relationships/chart" Target="../charts/chart202.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3" Type="http://schemas.openxmlformats.org/officeDocument/2006/relationships/chart" Target="../charts/chart205.xml"/><Relationship Id="rId2" Type="http://schemas.openxmlformats.org/officeDocument/2006/relationships/chart" Target="../charts/chart204.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3" Type="http://schemas.openxmlformats.org/officeDocument/2006/relationships/chart" Target="../charts/chart207.xml"/><Relationship Id="rId2" Type="http://schemas.openxmlformats.org/officeDocument/2006/relationships/chart" Target="../charts/chart206.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chart" Target="../charts/chart208.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chart" Target="../charts/chart210.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chart" Target="../charts/chart211.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chart" Target="../charts/chart212.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chart" Target="../charts/chart213.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chart" Target="../charts/chart214.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3" Type="http://schemas.openxmlformats.org/officeDocument/2006/relationships/chart" Target="../charts/chart216.xml"/><Relationship Id="rId2" Type="http://schemas.openxmlformats.org/officeDocument/2006/relationships/chart" Target="../charts/chart2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3" Type="http://schemas.openxmlformats.org/officeDocument/2006/relationships/chart" Target="../charts/chart218.xml"/><Relationship Id="rId2" Type="http://schemas.openxmlformats.org/officeDocument/2006/relationships/chart" Target="../charts/chart217.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3" Type="http://schemas.openxmlformats.org/officeDocument/2006/relationships/chart" Target="../charts/chart220.xml"/><Relationship Id="rId2" Type="http://schemas.openxmlformats.org/officeDocument/2006/relationships/chart" Target="../charts/chart219.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3" Type="http://schemas.openxmlformats.org/officeDocument/2006/relationships/chart" Target="../charts/chart222.xml"/><Relationship Id="rId2" Type="http://schemas.openxmlformats.org/officeDocument/2006/relationships/chart" Target="../charts/chart221.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3" Type="http://schemas.openxmlformats.org/officeDocument/2006/relationships/chart" Target="../charts/chart224.xml"/><Relationship Id="rId2" Type="http://schemas.openxmlformats.org/officeDocument/2006/relationships/chart" Target="../charts/chart223.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3" Type="http://schemas.openxmlformats.org/officeDocument/2006/relationships/chart" Target="../charts/chart226.xml"/><Relationship Id="rId2" Type="http://schemas.openxmlformats.org/officeDocument/2006/relationships/chart" Target="../charts/chart225.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3" Type="http://schemas.openxmlformats.org/officeDocument/2006/relationships/chart" Target="../charts/chart228.xml"/><Relationship Id="rId2" Type="http://schemas.openxmlformats.org/officeDocument/2006/relationships/chart" Target="../charts/chart227.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3" Type="http://schemas.openxmlformats.org/officeDocument/2006/relationships/chart" Target="../charts/chart230.xml"/><Relationship Id="rId2" Type="http://schemas.openxmlformats.org/officeDocument/2006/relationships/chart" Target="../charts/chart229.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3" Type="http://schemas.openxmlformats.org/officeDocument/2006/relationships/chart" Target="../charts/chart232.xml"/><Relationship Id="rId2" Type="http://schemas.openxmlformats.org/officeDocument/2006/relationships/chart" Target="../charts/chart231.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chart" Target="../charts/chart233.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chart" Target="../charts/chart23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chart" Target="../charts/chart235.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chart" Target="../charts/chart236.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3.xml.rels><?xml version="1.0" encoding="UTF-8" standalone="yes"?>
<Relationships xmlns="http://schemas.openxmlformats.org/package/2006/relationships"><Relationship Id="rId2" Type="http://schemas.openxmlformats.org/officeDocument/2006/relationships/chart" Target="../charts/chart237.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chart" Target="../charts/chart238.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chart" Target="../charts/chart239.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chart" Target="../charts/chart240.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chart" Target="../charts/chart241.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chart" Target="../charts/chart242.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chart" Target="../charts/chart24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chart" Target="../charts/chart244.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chart" Target="../charts/chart245.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chart" Target="../charts/chart246.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chart" Target="../charts/chart247.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chart" Target="../charts/chart248.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chart" Target="../charts/chart249.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chart" Target="../charts/chart250.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2" Type="http://schemas.openxmlformats.org/officeDocument/2006/relationships/chart" Target="../charts/chart251.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chart" Target="../charts/chart252.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chart" Target="../charts/chart25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1.xml.rels><?xml version="1.0" encoding="UTF-8" standalone="yes"?>
<Relationships xmlns="http://schemas.openxmlformats.org/package/2006/relationships"><Relationship Id="rId2" Type="http://schemas.openxmlformats.org/officeDocument/2006/relationships/chart" Target="../charts/chart254.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chart" Target="../charts/chart255.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chart" Target="../charts/chart256.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chart" Target="../charts/chart257.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chart" Target="../charts/chart258.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chart" Target="../charts/chart259.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8.xml.rels><?xml version="1.0" encoding="UTF-8" standalone="yes"?>
<Relationships xmlns="http://schemas.openxmlformats.org/package/2006/relationships"><Relationship Id="rId2" Type="http://schemas.openxmlformats.org/officeDocument/2006/relationships/chart" Target="../charts/chart260.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chart" Target="../charts/chart26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0.xml.rels><?xml version="1.0" encoding="UTF-8" standalone="yes"?>
<Relationships xmlns="http://schemas.openxmlformats.org/package/2006/relationships"><Relationship Id="rId2" Type="http://schemas.openxmlformats.org/officeDocument/2006/relationships/chart" Target="../charts/chart262.xml"/><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chart" Target="../charts/chart263.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chart" Target="../charts/chart264.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chart" Target="../charts/chart265.xml"/><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chart" Target="../charts/chart266.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chart" Target="../charts/chart267.xml"/><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2" Type="http://schemas.openxmlformats.org/officeDocument/2006/relationships/chart" Target="../charts/chart268.xml"/><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2" Type="http://schemas.openxmlformats.org/officeDocument/2006/relationships/chart" Target="../charts/chart269.xml"/><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chart" Target="../charts/chart270.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chart" Target="../charts/chart27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2" Type="http://schemas.openxmlformats.org/officeDocument/2006/relationships/chart" Target="../charts/chart272.xml"/><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chart" Target="../charts/chart273.xml"/><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chart" Target="../charts/chart274.xml"/><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chart" Target="../charts/chart275.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chart" Target="../charts/chart276.xml"/><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2" Type="http://schemas.openxmlformats.org/officeDocument/2006/relationships/chart" Target="../charts/chart277.xml"/><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chart" Target="../charts/chart278.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chart" Target="../charts/chart279.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chart" Target="../charts/chart280.xml"/><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2" Type="http://schemas.openxmlformats.org/officeDocument/2006/relationships/chart" Target="../charts/chart28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2" Type="http://schemas.openxmlformats.org/officeDocument/2006/relationships/chart" Target="../charts/chart282.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2" Type="http://schemas.openxmlformats.org/officeDocument/2006/relationships/chart" Target="../charts/chart283.xml"/><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chart" Target="../charts/chart284.xml"/><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2" Type="http://schemas.openxmlformats.org/officeDocument/2006/relationships/chart" Target="../charts/chart285.xml"/><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80716690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[Foreign governments] Base: Much/ Somewhat More Concerned About Online Privacy 2016 (n=13,867); 2017 (n=12,926)</a:t>
            </a:r>
          </a:p>
        </p:txBody>
      </p:sp>
      <p:sp>
        <p:nvSpPr>
          <p:cNvPr id="3" name="Title 2"/>
          <p:cNvSpPr>
            <a:spLocks noGrp="1"/>
          </p:cNvSpPr>
          <p:nvPr>
            <p:ph type="title"/>
          </p:nvPr>
        </p:nvSpPr>
        <p:spPr>
          <a:xfrm>
            <a:off x="1758004" y="228604"/>
            <a:ext cx="8646971" cy="553999"/>
          </a:xfrm>
        </p:spPr>
        <p:txBody>
          <a:bodyPr/>
          <a:lstStyle/>
          <a:p>
            <a:r>
              <a:rPr lang="en-US" dirty="0"/>
              <a:t>Residents of LATAM are more likely to point to foreign governments as a source of their increasing concern about online privacy. </a:t>
            </a:r>
          </a:p>
        </p:txBody>
      </p:sp>
      <p:graphicFrame>
        <p:nvGraphicFramePr>
          <p:cNvPr id="10" name="Chart 9"/>
          <p:cNvGraphicFramePr/>
          <p:nvPr>
            <p:extLst>
              <p:ext uri="{D42A27DB-BD31-4B8C-83A1-F6EECF244321}">
                <p14:modId xmlns:p14="http://schemas.microsoft.com/office/powerpoint/2010/main" val="858257815"/>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7" name="Table 6"/>
          <p:cNvGraphicFramePr>
            <a:graphicFrameLocks noGrp="1"/>
          </p:cNvGraphicFramePr>
          <p:nvPr>
            <p:extLst>
              <p:ext uri="{D42A27DB-BD31-4B8C-83A1-F6EECF244321}">
                <p14:modId xmlns:p14="http://schemas.microsoft.com/office/powerpoint/2010/main" val="59223577"/>
              </p:ext>
            </p:extLst>
          </p:nvPr>
        </p:nvGraphicFramePr>
        <p:xfrm>
          <a:off x="9220200" y="990605"/>
          <a:ext cx="1066800" cy="4650857"/>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3533605299"/>
                    </a:ext>
                  </a:extLst>
                </a:gridCol>
              </a:tblGrid>
              <a:tr h="365760">
                <a:tc>
                  <a:txBody>
                    <a:bodyPr/>
                    <a:lstStyle/>
                    <a:p>
                      <a:pPr algn="ctr" fontAlgn="t"/>
                      <a:r>
                        <a:rPr lang="en-US" sz="1200" b="1" i="0" u="none" strike="noStrike" dirty="0">
                          <a:solidFill>
                            <a:srgbClr val="000000"/>
                          </a:solidFill>
                          <a:effectLst/>
                          <a:latin typeface="+mn-lt"/>
                        </a:rPr>
                        <a:t>A Great</a:t>
                      </a:r>
                      <a:r>
                        <a:rPr lang="en-US" sz="1200" b="1" i="0" u="none" strike="noStrike" baseline="0" dirty="0">
                          <a:solidFill>
                            <a:srgbClr val="000000"/>
                          </a:solidFill>
                          <a:effectLst/>
                          <a:latin typeface="+mn-lt"/>
                        </a:rPr>
                        <a:t> Deal / Somewhat</a:t>
                      </a:r>
                      <a:endParaRPr lang="en-US" sz="1200" b="1"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7450666"/>
                  </a:ext>
                </a:extLst>
              </a:tr>
              <a:tr h="287547">
                <a:tc>
                  <a:txBody>
                    <a:bodyPr/>
                    <a:lstStyle/>
                    <a:p>
                      <a:pPr algn="ctr" fontAlgn="t"/>
                      <a:r>
                        <a:rPr lang="en-US" sz="1200" b="1" u="sng" strike="noStrike" dirty="0">
                          <a:effectLst/>
                          <a:latin typeface="+mn-lt"/>
                        </a:rPr>
                        <a:t>2016</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44323"/>
                  </a:ext>
                </a:extLst>
              </a:tr>
              <a:tr h="491707">
                <a:tc>
                  <a:txBody>
                    <a:bodyPr/>
                    <a:lstStyle/>
                    <a:p>
                      <a:pPr algn="ctr" rtl="0" fontAlgn="b"/>
                      <a:r>
                        <a:rPr lang="en-CA" sz="1200" b="0" i="0" u="none" strike="noStrike" dirty="0">
                          <a:solidFill>
                            <a:schemeClr val="tx1"/>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93301">
                <a:tc>
                  <a:txBody>
                    <a:bodyPr/>
                    <a:lstStyle/>
                    <a:p>
                      <a:pPr algn="ctr" rtl="0" fontAlgn="b"/>
                      <a:endParaRPr lang="en-CA" sz="120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93301">
                <a:tc>
                  <a:txBody>
                    <a:bodyPr/>
                    <a:lstStyle/>
                    <a:p>
                      <a:pPr algn="ctr" rtl="0" fontAlgn="b"/>
                      <a:r>
                        <a:rPr lang="en-CA" sz="1200" b="0" i="0" u="none" strike="noStrike">
                          <a:solidFill>
                            <a:schemeClr val="tx1"/>
                          </a:solidFill>
                          <a:effectLst/>
                          <a:latin typeface="Calibri" panose="020F0502020204030204"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393301">
                <a:tc>
                  <a:txBody>
                    <a:bodyPr/>
                    <a:lstStyle/>
                    <a:p>
                      <a:pPr algn="ctr" rtl="0" fontAlgn="b"/>
                      <a:r>
                        <a:rPr lang="en-CA" sz="1200" b="0" i="0" u="none" strike="noStrike">
                          <a:solidFill>
                            <a:schemeClr val="tx1"/>
                          </a:solidFill>
                          <a:effectLst/>
                          <a:latin typeface="Calibri" panose="020F0502020204030204"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93301">
                <a:tc>
                  <a:txBody>
                    <a:bodyPr/>
                    <a:lstStyle/>
                    <a:p>
                      <a:pPr algn="ctr" rtl="0" fontAlgn="b"/>
                      <a:r>
                        <a:rPr lang="en-CA" sz="1200" b="0" i="0" u="none" strike="noStrike">
                          <a:solidFill>
                            <a:schemeClr val="tx1"/>
                          </a:solidFill>
                          <a:effectLst/>
                          <a:latin typeface="Calibri" panose="020F0502020204030204"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3301">
                <a:tc>
                  <a:txBody>
                    <a:bodyPr/>
                    <a:lstStyle/>
                    <a:p>
                      <a:pPr algn="ctr" rtl="0" fontAlgn="b"/>
                      <a:r>
                        <a:rPr lang="en-CA" sz="1200" b="0" i="0" u="none" strike="noStrike">
                          <a:solidFill>
                            <a:schemeClr val="tx1"/>
                          </a:solidFill>
                          <a:effectLst/>
                          <a:latin typeface="Calibri" panose="020F050202020403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93301">
                <a:tc>
                  <a:txBody>
                    <a:bodyPr/>
                    <a:lstStyle/>
                    <a:p>
                      <a:pPr algn="ctr" rtl="0" fontAlgn="b"/>
                      <a:r>
                        <a:rPr lang="en-CA" sz="1200" b="0" i="0" u="none" strike="noStrike">
                          <a:solidFill>
                            <a:schemeClr val="tx1"/>
                          </a:solidFill>
                          <a:effectLst/>
                          <a:latin typeface="Calibri" panose="020F050202020403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93301">
                <a:tc>
                  <a:txBody>
                    <a:bodyPr/>
                    <a:lstStyle/>
                    <a:p>
                      <a:pPr algn="ctr" rtl="0" fontAlgn="b"/>
                      <a:r>
                        <a:rPr lang="en-CA" sz="1200" b="0" i="0" u="none" strike="noStrike">
                          <a:solidFill>
                            <a:schemeClr val="tx1"/>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93301">
                <a:tc>
                  <a:txBody>
                    <a:bodyPr/>
                    <a:lstStyle/>
                    <a:p>
                      <a:pPr algn="ctr" rtl="0" fontAlgn="b"/>
                      <a:r>
                        <a:rPr lang="en-CA" sz="1200" b="0" i="0" u="none" strike="noStrike" dirty="0">
                          <a:solidFill>
                            <a:schemeClr val="tx1"/>
                          </a:solidFill>
                          <a:effectLst/>
                          <a:latin typeface="Calibri" panose="020F0502020204030204" pitchFamily="34" charset="0"/>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359435">
                <a:tc>
                  <a:txBody>
                    <a:bodyPr/>
                    <a:lstStyle/>
                    <a:p>
                      <a:pPr algn="ctr" fontAlgn="t"/>
                      <a:endParaRPr lang="en-US" sz="1200" b="0"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spTree>
    <p:extLst>
      <p:ext uri="{BB962C8B-B14F-4D97-AF65-F5344CB8AC3E}">
        <p14:creationId xmlns:p14="http://schemas.microsoft.com/office/powerpoint/2010/main" val="40385363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Preferred Way of Paying For Goods and Services Online - </a:t>
            </a:r>
            <a:r>
              <a:rPr lang="en-CA" dirty="0"/>
              <a:t>Debit cards</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Debit cards </a:t>
            </a:r>
            <a:r>
              <a:rPr lang="en-US" dirty="0"/>
              <a:t>]</a:t>
            </a:r>
          </a:p>
          <a:p>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4139006809"/>
              </p:ext>
            </p:extLst>
          </p:nvPr>
        </p:nvGraphicFramePr>
        <p:xfrm>
          <a:off x="3733800" y="10668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473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163920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228595"/>
          </a:xfrm>
        </p:spPr>
        <p:txBody>
          <a:bodyPr/>
          <a:lstStyle/>
          <a:p>
            <a:r>
              <a:rPr lang="en-US" dirty="0"/>
              <a:t>Preferred Way of Paying For Goods and Services Online - </a:t>
            </a:r>
            <a:r>
              <a:rPr lang="en-CA" dirty="0"/>
              <a:t>Debit cards</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Debit cards </a:t>
            </a:r>
            <a:r>
              <a:rPr lang="en-US" dirty="0"/>
              <a:t>]</a:t>
            </a:r>
          </a:p>
          <a:p>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94979190"/>
              </p:ext>
            </p:extLst>
          </p:nvPr>
        </p:nvGraphicFramePr>
        <p:xfrm>
          <a:off x="38862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63290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5"/>
            <a:ext cx="10012498" cy="304795"/>
          </a:xfrm>
        </p:spPr>
        <p:txBody>
          <a:bodyPr/>
          <a:lstStyle/>
          <a:p>
            <a:r>
              <a:rPr lang="en-US" dirty="0"/>
              <a:t>Preferred Way of Paying For Goods and Services Online - </a:t>
            </a:r>
            <a:r>
              <a:rPr lang="en-CA" dirty="0"/>
              <a:t>Cash on Delivery</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Cash on delivery </a:t>
            </a:r>
            <a:r>
              <a:rPr lang="en-US" dirty="0"/>
              <a:t>]</a:t>
            </a:r>
          </a:p>
          <a:p>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4256343381"/>
              </p:ext>
            </p:extLst>
          </p:nvPr>
        </p:nvGraphicFramePr>
        <p:xfrm>
          <a:off x="2987040" y="10668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473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159773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Preferred Way of Paying For Goods and Services Online - </a:t>
            </a:r>
            <a:r>
              <a:rPr lang="en-CA" dirty="0"/>
              <a:t>Cash on Delivery</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Cash on delivery </a:t>
            </a:r>
            <a:r>
              <a:rPr lang="en-US" dirty="0"/>
              <a:t>]</a:t>
            </a:r>
          </a:p>
          <a:p>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502106740"/>
              </p:ext>
            </p:extLst>
          </p:nvPr>
        </p:nvGraphicFramePr>
        <p:xfrm>
          <a:off x="39624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50318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Preferred Way of Paying For Goods and Services Online - </a:t>
            </a:r>
            <a:r>
              <a:rPr lang="en-CA" dirty="0"/>
              <a:t>Bank Transfers</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Bank transfers </a:t>
            </a:r>
            <a:r>
              <a:rPr lang="en-US" dirty="0"/>
              <a:t>]</a:t>
            </a:r>
          </a:p>
          <a:p>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3435918831"/>
              </p:ext>
            </p:extLst>
          </p:nvPr>
        </p:nvGraphicFramePr>
        <p:xfrm>
          <a:off x="3810000" y="10668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473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607653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Preferred Way of Paying For Goods and Services Online - </a:t>
            </a:r>
            <a:r>
              <a:rPr lang="en-CA" dirty="0"/>
              <a:t>Bank transfers</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Bank transfers </a:t>
            </a:r>
            <a:r>
              <a:rPr lang="en-US" dirty="0"/>
              <a:t>]</a:t>
            </a:r>
          </a:p>
          <a:p>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3090448953"/>
              </p:ext>
            </p:extLst>
          </p:nvPr>
        </p:nvGraphicFramePr>
        <p:xfrm>
          <a:off x="43434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11718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Preferred Way of Paying For Goods and Services Online - </a:t>
            </a:r>
            <a:r>
              <a:rPr lang="en-CA" dirty="0"/>
              <a:t>Gift Cards or Vouchers</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Gift cards or vouchers </a:t>
            </a:r>
            <a:r>
              <a:rPr lang="en-US" dirty="0"/>
              <a:t>]</a:t>
            </a:r>
          </a:p>
          <a:p>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3813814288"/>
              </p:ext>
            </p:extLst>
          </p:nvPr>
        </p:nvGraphicFramePr>
        <p:xfrm>
          <a:off x="4191000" y="9906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473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95077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Preferred Way of Paying For Goods and Services Online - </a:t>
            </a:r>
            <a:r>
              <a:rPr lang="en-CA" dirty="0"/>
              <a:t>Gift Cards or Vouchers</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Gift cards or vouchers</a:t>
            </a:r>
            <a:r>
              <a:rPr lang="en-US" dirty="0"/>
              <a:t>]</a:t>
            </a:r>
          </a:p>
          <a:p>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1797153781"/>
              </p:ext>
            </p:extLst>
          </p:nvPr>
        </p:nvGraphicFramePr>
        <p:xfrm>
          <a:off x="41148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2566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Preferred Way of Paying For Goods and Services Online - </a:t>
            </a:r>
            <a:r>
              <a:rPr lang="en-CA" dirty="0"/>
              <a:t>Mobile Payment</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Mobile payment </a:t>
            </a:r>
            <a:r>
              <a:rPr lang="en-US" dirty="0"/>
              <a:t>]</a:t>
            </a:r>
          </a:p>
          <a:p>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1586391620"/>
              </p:ext>
            </p:extLst>
          </p:nvPr>
        </p:nvGraphicFramePr>
        <p:xfrm>
          <a:off x="3505200" y="9906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473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647698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Preferred Way of Paying For Goods and Services Online - </a:t>
            </a:r>
            <a:r>
              <a:rPr lang="en-CA" dirty="0"/>
              <a:t>Mobile Payment</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Mobile payment </a:t>
            </a:r>
            <a:r>
              <a:rPr lang="en-US" dirty="0"/>
              <a:t>]</a:t>
            </a:r>
          </a:p>
          <a:p>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2403654250"/>
              </p:ext>
            </p:extLst>
          </p:nvPr>
        </p:nvGraphicFramePr>
        <p:xfrm>
          <a:off x="41910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224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[Internet companies] Base: Much/ Somewhat More Concerned About Online Privacy 2016 (n=13,867); 2017 (n=12,926)</a:t>
            </a:r>
          </a:p>
        </p:txBody>
      </p:sp>
      <p:sp>
        <p:nvSpPr>
          <p:cNvPr id="3" name="Title 2"/>
          <p:cNvSpPr>
            <a:spLocks noGrp="1"/>
          </p:cNvSpPr>
          <p:nvPr>
            <p:ph type="title"/>
          </p:nvPr>
        </p:nvSpPr>
        <p:spPr>
          <a:xfrm>
            <a:off x="1733560" y="212726"/>
            <a:ext cx="10107738" cy="320677"/>
          </a:xfrm>
        </p:spPr>
        <p:txBody>
          <a:bodyPr/>
          <a:lstStyle/>
          <a:p>
            <a:r>
              <a:rPr lang="en-US" dirty="0"/>
              <a:t>Internet companies are a relatively stable source of concern. </a:t>
            </a:r>
          </a:p>
        </p:txBody>
      </p:sp>
      <p:graphicFrame>
        <p:nvGraphicFramePr>
          <p:cNvPr id="7" name="Chart 6"/>
          <p:cNvGraphicFramePr/>
          <p:nvPr>
            <p:extLst>
              <p:ext uri="{D42A27DB-BD31-4B8C-83A1-F6EECF244321}">
                <p14:modId xmlns:p14="http://schemas.microsoft.com/office/powerpoint/2010/main" val="3443928028"/>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Table 9"/>
          <p:cNvGraphicFramePr>
            <a:graphicFrameLocks noGrp="1"/>
          </p:cNvGraphicFramePr>
          <p:nvPr>
            <p:extLst>
              <p:ext uri="{D42A27DB-BD31-4B8C-83A1-F6EECF244321}">
                <p14:modId xmlns:p14="http://schemas.microsoft.com/office/powerpoint/2010/main" val="3946148894"/>
              </p:ext>
            </p:extLst>
          </p:nvPr>
        </p:nvGraphicFramePr>
        <p:xfrm>
          <a:off x="9067805" y="412122"/>
          <a:ext cx="1556687" cy="5455278"/>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308931989"/>
                    </a:ext>
                  </a:extLst>
                </a:gridCol>
              </a:tblGrid>
              <a:tr h="365760">
                <a:tc>
                  <a:txBody>
                    <a:bodyPr/>
                    <a:lstStyle/>
                    <a:p>
                      <a:pPr algn="ctr" fontAlgn="b"/>
                      <a:r>
                        <a:rPr lang="en-US" sz="1200" b="1" i="0" u="none" strike="noStrike" dirty="0">
                          <a:solidFill>
                            <a:srgbClr val="000000"/>
                          </a:solidFill>
                          <a:effectLst/>
                          <a:latin typeface="+mn-lt"/>
                        </a:rPr>
                        <a:t>A Great Deal/Somewhat</a:t>
                      </a: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6035555"/>
                  </a:ext>
                </a:extLst>
              </a:tr>
              <a:tr h="182880">
                <a:tc>
                  <a:txBody>
                    <a:bodyPr/>
                    <a:lstStyle/>
                    <a:p>
                      <a:pPr algn="ctr" fontAlgn="b"/>
                      <a:r>
                        <a:rPr lang="en-US" sz="1200" b="1" u="sng" strike="noStrike" dirty="0">
                          <a:effectLst/>
                          <a:latin typeface="+mn-lt"/>
                        </a:rPr>
                        <a:t>2016</a:t>
                      </a:r>
                      <a:endParaRPr lang="en-US" sz="1200" b="1" i="0" u="sng"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4204480"/>
                  </a:ext>
                </a:extLst>
              </a:tr>
              <a:tr h="304913">
                <a:tc>
                  <a:txBody>
                    <a:bodyPr/>
                    <a:lstStyle/>
                    <a:p>
                      <a:pPr algn="ctr" rtl="0" fontAlgn="b"/>
                      <a:r>
                        <a:rPr lang="en-CA" sz="1100" b="0" i="0" u="none" strike="noStrike" dirty="0">
                          <a:solidFill>
                            <a:schemeClr val="tx1"/>
                          </a:solidFill>
                          <a:effectLst/>
                          <a:latin typeface="Calibri" panose="020F0502020204030204" pitchFamily="34" charset="0"/>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881204"/>
                  </a:ext>
                </a:extLst>
              </a:tr>
              <a:tr h="184069">
                <a:tc>
                  <a:txBody>
                    <a:bodyPr/>
                    <a:lstStyle/>
                    <a:p>
                      <a:pPr algn="ctr" rtl="0" fontAlgn="b"/>
                      <a:endParaRPr lang="en-CA" sz="1100" b="0" i="0" u="none" strike="noStrike">
                        <a:solidFill>
                          <a:schemeClr val="tx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9924001"/>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67%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52465"/>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836611"/>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003345"/>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028271"/>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789539"/>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58124"/>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06946"/>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704111"/>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709516"/>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39661"/>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93658"/>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533265"/>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67438"/>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870496"/>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855"/>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315003"/>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815038"/>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45%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4143215"/>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146898"/>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96527"/>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507038"/>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543236"/>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780076"/>
                  </a:ext>
                </a:extLst>
              </a:tr>
              <a:tr h="184069">
                <a:tc>
                  <a:txBody>
                    <a:bodyPr/>
                    <a:lstStyle/>
                    <a:p>
                      <a:pPr algn="ctr" rtl="0" fontAlgn="b"/>
                      <a:r>
                        <a:rPr lang="en-CA" sz="1100" b="0" i="0" u="none" strike="noStrike" dirty="0">
                          <a:solidFill>
                            <a:schemeClr val="tx1"/>
                          </a:solidFill>
                          <a:effectLst/>
                          <a:latin typeface="Calibri" panose="020F0502020204030204" pitchFamily="34" charset="0"/>
                        </a:rPr>
                        <a:t>67%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7771646"/>
                  </a:ext>
                </a:extLst>
              </a:tr>
            </a:tbl>
          </a:graphicData>
        </a:graphic>
      </p:graphicFrame>
    </p:spTree>
    <p:extLst>
      <p:ext uri="{BB962C8B-B14F-4D97-AF65-F5344CB8AC3E}">
        <p14:creationId xmlns:p14="http://schemas.microsoft.com/office/powerpoint/2010/main" val="35522359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Preferred Way of Paying For Goods and Services Online - </a:t>
            </a:r>
            <a:r>
              <a:rPr lang="en-CA" dirty="0"/>
              <a:t>Cryptocurrencies (Bitcoin)</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Cryptocurrencies (Bitcoin) </a:t>
            </a:r>
            <a:r>
              <a:rPr lang="en-US" dirty="0"/>
              <a:t>]</a:t>
            </a:r>
          </a:p>
          <a:p>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3508054697"/>
              </p:ext>
            </p:extLst>
          </p:nvPr>
        </p:nvGraphicFramePr>
        <p:xfrm>
          <a:off x="4572000" y="9906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473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08635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Preferred Way of Paying For Goods and Services Online - </a:t>
            </a:r>
            <a:r>
              <a:rPr lang="en-CA" dirty="0"/>
              <a:t>Cryptocurrencies (Bitcoin)</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Cryptocurrencies (Bitcoin)</a:t>
            </a:r>
            <a:r>
              <a:rPr lang="en-US" dirty="0"/>
              <a:t>]</a:t>
            </a:r>
          </a:p>
          <a:p>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2899002532"/>
              </p:ext>
            </p:extLst>
          </p:nvPr>
        </p:nvGraphicFramePr>
        <p:xfrm>
          <a:off x="47244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29843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Preferred Way of Paying For Goods and Services Online - </a:t>
            </a:r>
            <a:r>
              <a:rPr lang="en-CA" dirty="0"/>
              <a:t>Other</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Other </a:t>
            </a:r>
            <a:r>
              <a:rPr lang="en-US" dirty="0"/>
              <a:t>]</a:t>
            </a:r>
          </a:p>
          <a:p>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2140078012"/>
              </p:ext>
            </p:extLst>
          </p:nvPr>
        </p:nvGraphicFramePr>
        <p:xfrm>
          <a:off x="4724400" y="9906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473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337826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Preferred Way of Paying For Goods and Services Online - </a:t>
            </a:r>
            <a:r>
              <a:rPr lang="en-CA" dirty="0"/>
              <a:t>Other</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Other</a:t>
            </a:r>
            <a:r>
              <a:rPr lang="en-US" dirty="0"/>
              <a:t>]</a:t>
            </a:r>
          </a:p>
          <a:p>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71918220"/>
              </p:ext>
            </p:extLst>
          </p:nvPr>
        </p:nvGraphicFramePr>
        <p:xfrm>
          <a:off x="45720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00907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Most consumers agree that the origin of the good or service affects what they buy</a:t>
            </a:r>
          </a:p>
        </p:txBody>
      </p:sp>
      <p:sp>
        <p:nvSpPr>
          <p:cNvPr id="3" name="Text Placeholder 2"/>
          <p:cNvSpPr>
            <a:spLocks noGrp="1"/>
          </p:cNvSpPr>
          <p:nvPr>
            <p:ph type="body" sz="quarter" idx="16"/>
          </p:nvPr>
        </p:nvSpPr>
        <p:spPr>
          <a:xfrm>
            <a:off x="1733560" y="6312004"/>
            <a:ext cx="7258043" cy="360783"/>
          </a:xfrm>
        </p:spPr>
        <p:txBody>
          <a:bodyPr/>
          <a:lstStyle/>
          <a:p>
            <a:r>
              <a:rPr lang="en-US" dirty="0"/>
              <a:t>Q20.  Do you agree or disagree that when shopping online, where the good or service is made affects what you buy?</a:t>
            </a:r>
          </a:p>
          <a:p>
            <a:r>
              <a:rPr lang="en-US" dirty="0"/>
              <a:t>Base: Buy Goods or Services Online at Least Once Month (n=18,551)</a:t>
            </a:r>
          </a:p>
        </p:txBody>
      </p:sp>
      <p:graphicFrame>
        <p:nvGraphicFramePr>
          <p:cNvPr id="7" name="Chart 6"/>
          <p:cNvGraphicFramePr/>
          <p:nvPr>
            <p:extLst/>
          </p:nvPr>
        </p:nvGraphicFramePr>
        <p:xfrm>
          <a:off x="1792507"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ket 7"/>
          <p:cNvSpPr/>
          <p:nvPr/>
        </p:nvSpPr>
        <p:spPr>
          <a:xfrm>
            <a:off x="7467600" y="1981200"/>
            <a:ext cx="228600" cy="1463040"/>
          </a:xfrm>
          <a:prstGeom prst="rightBracket">
            <a:avLst/>
          </a:prstGeom>
          <a:noFill/>
          <a:ln w="25400">
            <a:solidFill>
              <a:schemeClr val="tx2"/>
            </a:solidFill>
            <a:round/>
            <a:headEnd/>
            <a:tailEnd/>
          </a:ln>
          <a:effectLst/>
          <a:extLst>
            <a:ext uri="{909E8E84-426E-40DD-AFC4-6F175D3DCCD1}">
              <a14:hiddenFill xmlns:a14="http://schemas.microsoft.com/office/drawing/2010/main">
                <a:noFill/>
              </a14:hiddenFill>
            </a:ext>
          </a:extLst>
        </p:spPr>
        <p:txBody>
          <a:bodyPr rtlCol="0" anchor="ctr"/>
          <a:lstStyle/>
          <a:p>
            <a:pPr algn="ctr" defTabSz="914377">
              <a:defRPr/>
            </a:pPr>
            <a:endParaRPr lang="en-US" kern="0">
              <a:solidFill>
                <a:sysClr val="windowText" lastClr="000000"/>
              </a:solidFill>
            </a:endParaRPr>
          </a:p>
        </p:txBody>
      </p:sp>
      <p:sp>
        <p:nvSpPr>
          <p:cNvPr id="9" name="Right Bracket 8"/>
          <p:cNvSpPr/>
          <p:nvPr/>
        </p:nvSpPr>
        <p:spPr>
          <a:xfrm>
            <a:off x="7467600" y="4038600"/>
            <a:ext cx="228600" cy="1463040"/>
          </a:xfrm>
          <a:prstGeom prst="rightBracket">
            <a:avLst/>
          </a:prstGeom>
          <a:noFill/>
          <a:ln w="25400">
            <a:solidFill>
              <a:schemeClr val="accent1"/>
            </a:solidFill>
            <a:round/>
            <a:headEnd/>
            <a:tailEnd/>
          </a:ln>
          <a:effectLst/>
          <a:extLst>
            <a:ext uri="{909E8E84-426E-40DD-AFC4-6F175D3DCCD1}">
              <a14:hiddenFill xmlns:a14="http://schemas.microsoft.com/office/drawing/2010/main">
                <a:noFill/>
              </a14:hiddenFill>
            </a:ext>
          </a:extLst>
        </p:spPr>
        <p:txBody>
          <a:bodyPr rtlCol="0" anchor="ctr"/>
          <a:lstStyle/>
          <a:p>
            <a:pPr algn="ctr" defTabSz="914377">
              <a:defRPr/>
            </a:pPr>
            <a:endParaRPr lang="en-US" kern="0">
              <a:solidFill>
                <a:sysClr val="windowText" lastClr="000000"/>
              </a:solidFill>
            </a:endParaRPr>
          </a:p>
        </p:txBody>
      </p:sp>
      <p:sp>
        <p:nvSpPr>
          <p:cNvPr id="11" name="TextBox 10"/>
          <p:cNvSpPr txBox="1"/>
          <p:nvPr/>
        </p:nvSpPr>
        <p:spPr>
          <a:xfrm>
            <a:off x="7848600" y="2417801"/>
            <a:ext cx="2286000" cy="553998"/>
          </a:xfrm>
          <a:prstGeom prst="rect">
            <a:avLst/>
          </a:prstGeom>
        </p:spPr>
        <p:txBody>
          <a:bodyPr vert="horz" wrap="square" lIns="0" tIns="0" rIns="0" bIns="0" rtlCol="0">
            <a:spAutoFit/>
          </a:bodyPr>
          <a:lstStyle/>
          <a:p>
            <a:pPr marL="4763" defTabSz="914377">
              <a:defRPr/>
            </a:pPr>
            <a:r>
              <a:rPr lang="en-US" b="1" kern="0" dirty="0">
                <a:solidFill>
                  <a:schemeClr val="tx2"/>
                </a:solidFill>
              </a:rPr>
              <a:t>TOTAL AGREE</a:t>
            </a:r>
          </a:p>
          <a:p>
            <a:pPr marL="4763" defTabSz="914377">
              <a:defRPr/>
            </a:pPr>
            <a:r>
              <a:rPr lang="en-US" b="1" kern="0" dirty="0">
                <a:solidFill>
                  <a:schemeClr val="tx2"/>
                </a:solidFill>
              </a:rPr>
              <a:t>82%</a:t>
            </a:r>
          </a:p>
        </p:txBody>
      </p:sp>
      <p:sp>
        <p:nvSpPr>
          <p:cNvPr id="12" name="TextBox 11"/>
          <p:cNvSpPr txBox="1"/>
          <p:nvPr/>
        </p:nvSpPr>
        <p:spPr>
          <a:xfrm>
            <a:off x="7848600" y="4475201"/>
            <a:ext cx="2286000" cy="553998"/>
          </a:xfrm>
          <a:prstGeom prst="rect">
            <a:avLst/>
          </a:prstGeom>
        </p:spPr>
        <p:txBody>
          <a:bodyPr vert="horz" wrap="square" lIns="0" tIns="0" rIns="0" bIns="0" rtlCol="0">
            <a:spAutoFit/>
          </a:bodyPr>
          <a:lstStyle/>
          <a:p>
            <a:pPr marL="4763" defTabSz="914377">
              <a:defRPr/>
            </a:pPr>
            <a:r>
              <a:rPr lang="en-US" b="1" kern="0" dirty="0">
                <a:solidFill>
                  <a:schemeClr val="accent1"/>
                </a:solidFill>
              </a:rPr>
              <a:t>TOTAL DISAGREE</a:t>
            </a:r>
            <a:br>
              <a:rPr lang="en-US" b="1" kern="0" dirty="0">
                <a:solidFill>
                  <a:schemeClr val="accent1"/>
                </a:solidFill>
              </a:rPr>
            </a:br>
            <a:r>
              <a:rPr lang="en-US" b="1" kern="0" dirty="0">
                <a:solidFill>
                  <a:schemeClr val="accent1"/>
                </a:solidFill>
              </a:rPr>
              <a:t>18%</a:t>
            </a:r>
          </a:p>
        </p:txBody>
      </p:sp>
    </p:spTree>
    <p:extLst>
      <p:ext uri="{BB962C8B-B14F-4D97-AF65-F5344CB8AC3E}">
        <p14:creationId xmlns:p14="http://schemas.microsoft.com/office/powerpoint/2010/main" val="5685619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A majority in every country agrees that where the good or service is made affects what they buy. </a:t>
            </a:r>
          </a:p>
        </p:txBody>
      </p:sp>
      <p:sp>
        <p:nvSpPr>
          <p:cNvPr id="3" name="Text Placeholder 2"/>
          <p:cNvSpPr>
            <a:spLocks noGrp="1"/>
          </p:cNvSpPr>
          <p:nvPr>
            <p:ph type="body" sz="quarter" idx="16"/>
          </p:nvPr>
        </p:nvSpPr>
        <p:spPr>
          <a:xfrm>
            <a:off x="1733560" y="6312004"/>
            <a:ext cx="7258043" cy="360783"/>
          </a:xfrm>
        </p:spPr>
        <p:txBody>
          <a:bodyPr/>
          <a:lstStyle/>
          <a:p>
            <a:r>
              <a:rPr lang="en-US" dirty="0"/>
              <a:t>Q20.  Do you agree or disagree that when shopping online, where the good or service is made affects what you buy?</a:t>
            </a:r>
          </a:p>
          <a:p>
            <a:r>
              <a:rPr lang="en-US" dirty="0"/>
              <a:t>Base: Buy Goods or Services Online at Least Once Month (n=18,551)</a:t>
            </a:r>
          </a:p>
        </p:txBody>
      </p:sp>
      <p:graphicFrame>
        <p:nvGraphicFramePr>
          <p:cNvPr id="13" name="Chart 12"/>
          <p:cNvGraphicFramePr/>
          <p:nvPr>
            <p:extLst>
              <p:ext uri="{D42A27DB-BD31-4B8C-83A1-F6EECF244321}">
                <p14:modId xmlns:p14="http://schemas.microsoft.com/office/powerpoint/2010/main" val="2819905409"/>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Agree </a:t>
            </a:r>
          </a:p>
        </p:txBody>
      </p:sp>
    </p:spTree>
    <p:extLst>
      <p:ext uri="{BB962C8B-B14F-4D97-AF65-F5344CB8AC3E}">
        <p14:creationId xmlns:p14="http://schemas.microsoft.com/office/powerpoint/2010/main" val="30309455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Among those who say the origin affects what they buy, the primary reason is because they prefer products made in their own country.  </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a:t>
            </a:r>
          </a:p>
          <a:p>
            <a:r>
              <a:rPr lang="en-CA" dirty="0"/>
              <a:t>Base: Those who say origin of goods/services impacts decision (n=14,896)</a:t>
            </a:r>
            <a:endParaRPr lang="en-US" dirty="0"/>
          </a:p>
        </p:txBody>
      </p:sp>
      <p:graphicFrame>
        <p:nvGraphicFramePr>
          <p:cNvPr id="7" name="Chart 6"/>
          <p:cNvGraphicFramePr/>
          <p:nvPr>
            <p:extLst/>
          </p:nvPr>
        </p:nvGraphicFramePr>
        <p:xfrm>
          <a:off x="1792507" y="1661160"/>
          <a:ext cx="786384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79522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53125074"/>
              </p:ext>
            </p:extLst>
          </p:nvPr>
        </p:nvGraphicFramePr>
        <p:xfrm>
          <a:off x="31242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“I Prefer Products Made in my Country”</a:t>
            </a:r>
            <a:endParaRPr lang="en-US" dirty="0"/>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I prefer products made in my country]</a:t>
            </a:r>
            <a:endParaRPr lang="en-US" dirty="0"/>
          </a:p>
          <a:p>
            <a:r>
              <a:rPr lang="en-CA" dirty="0"/>
              <a:t>Base: Those who say origin of goods/services impacts decision (n=14,896)</a:t>
            </a:r>
            <a:endParaRPr lang="en-US" dirty="0"/>
          </a:p>
        </p:txBody>
      </p:sp>
    </p:spTree>
    <p:extLst>
      <p:ext uri="{BB962C8B-B14F-4D97-AF65-F5344CB8AC3E}">
        <p14:creationId xmlns:p14="http://schemas.microsoft.com/office/powerpoint/2010/main" val="5939355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“I Prefer Products Made in my Country”</a:t>
            </a:r>
            <a:endParaRPr lang="en-US" dirty="0"/>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I prefer products made in my country]</a:t>
            </a:r>
            <a:endParaRPr lang="en-US" dirty="0"/>
          </a:p>
          <a:p>
            <a:r>
              <a:rPr lang="en-CA" dirty="0"/>
              <a:t>Base: Those who say origin of goods/services impacts decision (n=14,896)</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2" name="Chart 11"/>
          <p:cNvGraphicFramePr/>
          <p:nvPr>
            <p:extLst>
              <p:ext uri="{D42A27DB-BD31-4B8C-83A1-F6EECF244321}">
                <p14:modId xmlns:p14="http://schemas.microsoft.com/office/powerpoint/2010/main" val="1834438451"/>
              </p:ext>
            </p:extLst>
          </p:nvPr>
        </p:nvGraphicFramePr>
        <p:xfrm>
          <a:off x="298704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076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463794679"/>
              </p:ext>
            </p:extLst>
          </p:nvPr>
        </p:nvGraphicFramePr>
        <p:xfrm>
          <a:off x="20574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“I Prefer Products Made in Developed Countries”</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[I prefer products made in developed countries]</a:t>
            </a:r>
            <a:endParaRPr lang="en-US" dirty="0"/>
          </a:p>
          <a:p>
            <a:r>
              <a:rPr lang="en-CA" dirty="0"/>
              <a:t>Base: Those who say origin of goods/services impacts decision (n=14,896)</a:t>
            </a:r>
            <a:endParaRPr lang="en-US" dirty="0"/>
          </a:p>
        </p:txBody>
      </p:sp>
    </p:spTree>
    <p:extLst>
      <p:ext uri="{BB962C8B-B14F-4D97-AF65-F5344CB8AC3E}">
        <p14:creationId xmlns:p14="http://schemas.microsoft.com/office/powerpoint/2010/main" val="355751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[Internet companies] Base: Much/ Somewhat More Concerned About Online Privacy 2016 (n=13,867); 2017 (n=12,926)</a:t>
            </a:r>
          </a:p>
        </p:txBody>
      </p:sp>
      <p:sp>
        <p:nvSpPr>
          <p:cNvPr id="3" name="Title 2"/>
          <p:cNvSpPr>
            <a:spLocks noGrp="1"/>
          </p:cNvSpPr>
          <p:nvPr>
            <p:ph type="title"/>
          </p:nvPr>
        </p:nvSpPr>
        <p:spPr>
          <a:xfrm>
            <a:off x="1733560" y="228600"/>
            <a:ext cx="10107738" cy="380999"/>
          </a:xfrm>
        </p:spPr>
        <p:txBody>
          <a:bodyPr/>
          <a:lstStyle/>
          <a:p>
            <a:r>
              <a:rPr lang="en-US" dirty="0"/>
              <a:t>Internet companies are a relatively stable source of concern. </a:t>
            </a:r>
          </a:p>
        </p:txBody>
      </p:sp>
      <p:graphicFrame>
        <p:nvGraphicFramePr>
          <p:cNvPr id="8" name="Chart 7"/>
          <p:cNvGraphicFramePr/>
          <p:nvPr>
            <p:extLst>
              <p:ext uri="{D42A27DB-BD31-4B8C-83A1-F6EECF244321}">
                <p14:modId xmlns:p14="http://schemas.microsoft.com/office/powerpoint/2010/main" val="682139429"/>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7" name="Table 6"/>
          <p:cNvGraphicFramePr>
            <a:graphicFrameLocks noGrp="1"/>
          </p:cNvGraphicFramePr>
          <p:nvPr>
            <p:extLst>
              <p:ext uri="{D42A27DB-BD31-4B8C-83A1-F6EECF244321}">
                <p14:modId xmlns:p14="http://schemas.microsoft.com/office/powerpoint/2010/main" val="3120895045"/>
              </p:ext>
            </p:extLst>
          </p:nvPr>
        </p:nvGraphicFramePr>
        <p:xfrm>
          <a:off x="9296400" y="990605"/>
          <a:ext cx="1066800" cy="4650857"/>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3533605299"/>
                    </a:ext>
                  </a:extLst>
                </a:gridCol>
              </a:tblGrid>
              <a:tr h="365760">
                <a:tc>
                  <a:txBody>
                    <a:bodyPr/>
                    <a:lstStyle/>
                    <a:p>
                      <a:pPr algn="ctr" fontAlgn="t"/>
                      <a:r>
                        <a:rPr lang="en-US" sz="1200" b="1" i="0" u="none" strike="noStrike" dirty="0">
                          <a:solidFill>
                            <a:srgbClr val="000000"/>
                          </a:solidFill>
                          <a:effectLst/>
                          <a:latin typeface="+mn-lt"/>
                        </a:rPr>
                        <a:t>A Great</a:t>
                      </a:r>
                      <a:r>
                        <a:rPr lang="en-US" sz="1200" b="1" i="0" u="none" strike="noStrike" baseline="0" dirty="0">
                          <a:solidFill>
                            <a:srgbClr val="000000"/>
                          </a:solidFill>
                          <a:effectLst/>
                          <a:latin typeface="+mn-lt"/>
                        </a:rPr>
                        <a:t> Deal / Somewhat</a:t>
                      </a:r>
                      <a:endParaRPr lang="en-US" sz="1200" b="1"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7450666"/>
                  </a:ext>
                </a:extLst>
              </a:tr>
              <a:tr h="287547">
                <a:tc>
                  <a:txBody>
                    <a:bodyPr/>
                    <a:lstStyle/>
                    <a:p>
                      <a:pPr algn="ctr" fontAlgn="t"/>
                      <a:r>
                        <a:rPr lang="en-US" sz="1200" b="1" u="sng" strike="noStrike" dirty="0">
                          <a:effectLst/>
                          <a:latin typeface="+mn-lt"/>
                        </a:rPr>
                        <a:t>2016</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44323"/>
                  </a:ext>
                </a:extLst>
              </a:tr>
              <a:tr h="491707">
                <a:tc>
                  <a:txBody>
                    <a:bodyPr/>
                    <a:lstStyle/>
                    <a:p>
                      <a:pPr algn="ctr" fontAlgn="b"/>
                      <a:r>
                        <a:rPr lang="en-CA" sz="1200" b="0" i="0" u="none" strike="noStrike" dirty="0">
                          <a:solidFill>
                            <a:srgbClr val="000000"/>
                          </a:solidFill>
                          <a:effectLst/>
                          <a:latin typeface="Calibri" panose="020F0502020204030204" pitchFamily="34"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93301">
                <a:tc>
                  <a:txBody>
                    <a:bodyPr/>
                    <a:lstStyle/>
                    <a:p>
                      <a:pPr algn="ctr" fontAlgn="b"/>
                      <a:endParaRPr lang="en-CA"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93301">
                <a:tc>
                  <a:txBody>
                    <a:bodyPr/>
                    <a:lstStyle/>
                    <a:p>
                      <a:pPr algn="ctr" fontAlgn="ctr"/>
                      <a:r>
                        <a:rPr lang="en-CA" sz="1200" b="0" i="0" u="none" strike="noStrike" dirty="0">
                          <a:solidFill>
                            <a:srgbClr val="000000"/>
                          </a:solidFill>
                          <a:effectLst/>
                          <a:latin typeface="Calibri" panose="020F0502020204030204"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393301">
                <a:tc>
                  <a:txBody>
                    <a:bodyPr/>
                    <a:lstStyle/>
                    <a:p>
                      <a:pPr algn="ctr" fontAlgn="ctr"/>
                      <a:r>
                        <a:rPr lang="en-CA" sz="1200" b="0" i="0" u="none" strike="noStrike">
                          <a:solidFill>
                            <a:srgbClr val="000000"/>
                          </a:solidFill>
                          <a:effectLst/>
                          <a:latin typeface="Calibri" panose="020F0502020204030204" pitchFamily="34" charset="0"/>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93301">
                <a:tc>
                  <a:txBody>
                    <a:bodyPr/>
                    <a:lstStyle/>
                    <a:p>
                      <a:pPr algn="ctr" fontAlgn="ctr"/>
                      <a:r>
                        <a:rPr lang="en-CA" sz="1200" b="0" i="0" u="none" strike="noStrike">
                          <a:solidFill>
                            <a:srgbClr val="000000"/>
                          </a:solidFill>
                          <a:effectLst/>
                          <a:latin typeface="Calibri" panose="020F0502020204030204" pitchFamily="34" charset="0"/>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3301">
                <a:tc>
                  <a:txBody>
                    <a:bodyPr/>
                    <a:lstStyle/>
                    <a:p>
                      <a:pPr algn="ctr" fontAlgn="ctr"/>
                      <a:r>
                        <a:rPr lang="en-CA" sz="1200" b="0" i="0" u="none" strike="noStrike" dirty="0">
                          <a:solidFill>
                            <a:srgbClr val="000000"/>
                          </a:solidFill>
                          <a:effectLst/>
                          <a:latin typeface="Calibri" panose="020F0502020204030204" pitchFamily="34" charset="0"/>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93301">
                <a:tc>
                  <a:txBody>
                    <a:bodyPr/>
                    <a:lstStyle/>
                    <a:p>
                      <a:pPr algn="ctr" fontAlgn="ctr"/>
                      <a:r>
                        <a:rPr lang="en-CA" sz="1200" b="0" i="0" u="none" strike="noStrike">
                          <a:solidFill>
                            <a:srgbClr val="000000"/>
                          </a:solidFill>
                          <a:effectLst/>
                          <a:latin typeface="Calibri" panose="020F0502020204030204" pitchFamily="34" charset="0"/>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93301">
                <a:tc>
                  <a:txBody>
                    <a:bodyPr/>
                    <a:lstStyle/>
                    <a:p>
                      <a:pPr algn="ctr" fontAlgn="ctr"/>
                      <a:r>
                        <a:rPr lang="en-CA" sz="1200" b="0" i="0" u="none" strike="noStrike">
                          <a:solidFill>
                            <a:srgbClr val="000000"/>
                          </a:solidFill>
                          <a:effectLst/>
                          <a:latin typeface="Calibri" panose="020F0502020204030204" pitchFamily="34"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93301">
                <a:tc>
                  <a:txBody>
                    <a:bodyPr/>
                    <a:lstStyle/>
                    <a:p>
                      <a:pPr algn="ctr" fontAlgn="ctr"/>
                      <a:r>
                        <a:rPr lang="en-CA" sz="1200" b="0" i="0" u="none" strike="noStrike" dirty="0">
                          <a:solidFill>
                            <a:srgbClr val="000000"/>
                          </a:solidFill>
                          <a:effectLst/>
                          <a:latin typeface="Calibri" panose="020F050202020403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359435">
                <a:tc>
                  <a:txBody>
                    <a:bodyPr/>
                    <a:lstStyle/>
                    <a:p>
                      <a:pPr algn="ctr" fontAlgn="t"/>
                      <a:endParaRPr lang="en-US" sz="1200" b="0"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spTree>
    <p:extLst>
      <p:ext uri="{BB962C8B-B14F-4D97-AF65-F5344CB8AC3E}">
        <p14:creationId xmlns:p14="http://schemas.microsoft.com/office/powerpoint/2010/main" val="851733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“I Prefer Products Made in Developed Countries”</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I prefer products made in developed countries]</a:t>
            </a:r>
            <a:endParaRPr lang="en-US" dirty="0"/>
          </a:p>
          <a:p>
            <a:r>
              <a:rPr lang="en-CA" dirty="0"/>
              <a:t>Base: Those who say origin of goods/services impacts decision (n=14,896)</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2" name="Chart 11"/>
          <p:cNvGraphicFramePr/>
          <p:nvPr>
            <p:extLst>
              <p:ext uri="{D42A27DB-BD31-4B8C-83A1-F6EECF244321}">
                <p14:modId xmlns:p14="http://schemas.microsoft.com/office/powerpoint/2010/main" val="3838106842"/>
              </p:ext>
            </p:extLst>
          </p:nvPr>
        </p:nvGraphicFramePr>
        <p:xfrm>
          <a:off x="37338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55561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632559986"/>
              </p:ext>
            </p:extLst>
          </p:nvPr>
        </p:nvGraphicFramePr>
        <p:xfrm>
          <a:off x="3810000" y="9906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“I Prefer Products Made in Countries That Are Close to My Own”</a:t>
            </a:r>
          </a:p>
        </p:txBody>
      </p:sp>
      <p:sp>
        <p:nvSpPr>
          <p:cNvPr id="3" name="Text Placeholder 2"/>
          <p:cNvSpPr>
            <a:spLocks noGrp="1"/>
          </p:cNvSpPr>
          <p:nvPr>
            <p:ph type="body" sz="quarter" idx="16"/>
          </p:nvPr>
        </p:nvSpPr>
        <p:spPr>
          <a:xfrm>
            <a:off x="1733560" y="6380395"/>
            <a:ext cx="7258043" cy="292388"/>
          </a:xfrm>
        </p:spPr>
        <p:txBody>
          <a:bodyPr/>
          <a:lstStyle/>
          <a:p>
            <a:r>
              <a:rPr lang="en-US" dirty="0"/>
              <a:t>Q21.  Why does the origin of where the good or service is made affect what you buy? </a:t>
            </a:r>
            <a:r>
              <a:rPr lang="en-CA" dirty="0"/>
              <a:t>[I prefer products made in countries that are close to my own]</a:t>
            </a:r>
            <a:r>
              <a:rPr lang="en-US" dirty="0"/>
              <a:t> </a:t>
            </a:r>
            <a:r>
              <a:rPr lang="en-CA" dirty="0"/>
              <a:t>Base: Those who say origin of goods/services impacts decision (n=14,896)</a:t>
            </a:r>
            <a:endParaRPr lang="en-US" dirty="0"/>
          </a:p>
        </p:txBody>
      </p:sp>
    </p:spTree>
    <p:extLst>
      <p:ext uri="{BB962C8B-B14F-4D97-AF65-F5344CB8AC3E}">
        <p14:creationId xmlns:p14="http://schemas.microsoft.com/office/powerpoint/2010/main" val="28706853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“I Prefer Products Made in Countries That Are Close to My Own”</a:t>
            </a:r>
          </a:p>
        </p:txBody>
      </p:sp>
      <p:sp>
        <p:nvSpPr>
          <p:cNvPr id="3" name="Text Placeholder 2"/>
          <p:cNvSpPr>
            <a:spLocks noGrp="1"/>
          </p:cNvSpPr>
          <p:nvPr>
            <p:ph type="body" sz="quarter" idx="16"/>
          </p:nvPr>
        </p:nvSpPr>
        <p:spPr>
          <a:xfrm>
            <a:off x="1733560" y="6380395"/>
            <a:ext cx="7258043" cy="292388"/>
          </a:xfrm>
        </p:spPr>
        <p:txBody>
          <a:bodyPr/>
          <a:lstStyle/>
          <a:p>
            <a:r>
              <a:rPr lang="en-US" dirty="0"/>
              <a:t>Q21.  Why does the origin of where the good or service is made affect what you buy? [</a:t>
            </a:r>
            <a:r>
              <a:rPr lang="en-CA" dirty="0"/>
              <a:t>I prefer products made in countries that are close to my own]</a:t>
            </a:r>
            <a:r>
              <a:rPr lang="en-US" dirty="0"/>
              <a:t> </a:t>
            </a:r>
            <a:r>
              <a:rPr lang="en-CA" dirty="0"/>
              <a:t>Base: Those who say origin of goods/services impacts decision (n=14,896)</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2" name="Chart 11"/>
          <p:cNvGraphicFramePr/>
          <p:nvPr>
            <p:extLst>
              <p:ext uri="{D42A27DB-BD31-4B8C-83A1-F6EECF244321}">
                <p14:modId xmlns:p14="http://schemas.microsoft.com/office/powerpoint/2010/main" val="2458530136"/>
              </p:ext>
            </p:extLst>
          </p:nvPr>
        </p:nvGraphicFramePr>
        <p:xfrm>
          <a:off x="4114800"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80808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967741958"/>
              </p:ext>
            </p:extLst>
          </p:nvPr>
        </p:nvGraphicFramePr>
        <p:xfrm>
          <a:off x="3581400" y="9906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“I Prefer Products Made in the US”</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[I prefer products made in the US ]</a:t>
            </a:r>
            <a:endParaRPr lang="en-US" dirty="0"/>
          </a:p>
          <a:p>
            <a:r>
              <a:rPr lang="en-CA" dirty="0"/>
              <a:t>Base: Those who say origin of goods/services impacts decision (n=14,896)</a:t>
            </a:r>
            <a:endParaRPr lang="en-US" dirty="0"/>
          </a:p>
        </p:txBody>
      </p:sp>
    </p:spTree>
    <p:extLst>
      <p:ext uri="{BB962C8B-B14F-4D97-AF65-F5344CB8AC3E}">
        <p14:creationId xmlns:p14="http://schemas.microsoft.com/office/powerpoint/2010/main" val="15773285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“I Prefer Products Made in the US”</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I prefer products made in the US ]</a:t>
            </a:r>
            <a:endParaRPr lang="en-US" dirty="0"/>
          </a:p>
          <a:p>
            <a:r>
              <a:rPr lang="en-CA" dirty="0"/>
              <a:t>Base: Those who say origin of goods/services impacts decision (n=14,896)</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2" name="Chart 11"/>
          <p:cNvGraphicFramePr/>
          <p:nvPr>
            <p:extLst>
              <p:ext uri="{D42A27DB-BD31-4B8C-83A1-F6EECF244321}">
                <p14:modId xmlns:p14="http://schemas.microsoft.com/office/powerpoint/2010/main" val="1981528446"/>
              </p:ext>
            </p:extLst>
          </p:nvPr>
        </p:nvGraphicFramePr>
        <p:xfrm>
          <a:off x="3962400" y="14478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26368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803743798"/>
              </p:ext>
            </p:extLst>
          </p:nvPr>
        </p:nvGraphicFramePr>
        <p:xfrm>
          <a:off x="3810000" y="838203"/>
          <a:ext cx="82143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“I Prefer Products Made in Developing Countries”</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[I prefer products made in developing countries]</a:t>
            </a:r>
            <a:endParaRPr lang="en-US" dirty="0"/>
          </a:p>
          <a:p>
            <a:r>
              <a:rPr lang="en-CA" dirty="0"/>
              <a:t>Base: Those who say origin of goods/services impacts decision (n=14,896)</a:t>
            </a:r>
            <a:endParaRPr lang="en-US" dirty="0"/>
          </a:p>
        </p:txBody>
      </p:sp>
    </p:spTree>
    <p:extLst>
      <p:ext uri="{BB962C8B-B14F-4D97-AF65-F5344CB8AC3E}">
        <p14:creationId xmlns:p14="http://schemas.microsoft.com/office/powerpoint/2010/main" val="36562900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“I Prefer Products Made in Developing Countries”</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I prefer products made in developing countries]</a:t>
            </a:r>
            <a:endParaRPr lang="en-US" dirty="0"/>
          </a:p>
          <a:p>
            <a:r>
              <a:rPr lang="en-CA" dirty="0"/>
              <a:t>Base: Those who say origin of goods/services impacts decision (n=14,896)</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2" name="Chart 11"/>
          <p:cNvGraphicFramePr/>
          <p:nvPr>
            <p:extLst>
              <p:ext uri="{D42A27DB-BD31-4B8C-83A1-F6EECF244321}">
                <p14:modId xmlns:p14="http://schemas.microsoft.com/office/powerpoint/2010/main" val="654189798"/>
              </p:ext>
            </p:extLst>
          </p:nvPr>
        </p:nvGraphicFramePr>
        <p:xfrm>
          <a:off x="4572000"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17927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873559746"/>
              </p:ext>
            </p:extLst>
          </p:nvPr>
        </p:nvGraphicFramePr>
        <p:xfrm>
          <a:off x="44958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“I Prefer Products Made in China”</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[I prefer products made in China </a:t>
            </a:r>
            <a:endParaRPr lang="en-US" dirty="0"/>
          </a:p>
          <a:p>
            <a:r>
              <a:rPr lang="en-CA" dirty="0"/>
              <a:t>Base: Those who say origin of goods/services impacts decision (n=14,896)</a:t>
            </a:r>
            <a:endParaRPr lang="en-US" dirty="0"/>
          </a:p>
        </p:txBody>
      </p:sp>
      <p:sp>
        <p:nvSpPr>
          <p:cNvPr id="4" name="TextBox 3"/>
          <p:cNvSpPr txBox="1"/>
          <p:nvPr/>
        </p:nvSpPr>
        <p:spPr>
          <a:xfrm>
            <a:off x="1981200" y="5943604"/>
            <a:ext cx="1981200" cy="169277"/>
          </a:xfrm>
          <a:prstGeom prst="rect">
            <a:avLst/>
          </a:prstGeom>
        </p:spPr>
        <p:txBody>
          <a:bodyPr vert="horz" wrap="square" lIns="0" tIns="0" rIns="0" bIns="0" rtlCol="0">
            <a:spAutoFit/>
          </a:bodyPr>
          <a:lstStyle/>
          <a:p>
            <a:pPr marL="4763"/>
            <a:r>
              <a:rPr lang="en-US" sz="1100" b="1" dirty="0"/>
              <a:t>*</a:t>
            </a:r>
            <a:r>
              <a:rPr lang="en-US" sz="1100" dirty="0"/>
              <a:t>Not asked in China </a:t>
            </a:r>
          </a:p>
        </p:txBody>
      </p:sp>
    </p:spTree>
    <p:extLst>
      <p:ext uri="{BB962C8B-B14F-4D97-AF65-F5344CB8AC3E}">
        <p14:creationId xmlns:p14="http://schemas.microsoft.com/office/powerpoint/2010/main" val="40106392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“I Prefer Products Made in China”</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I prefer products made in China ]</a:t>
            </a:r>
            <a:endParaRPr lang="en-US" dirty="0"/>
          </a:p>
          <a:p>
            <a:r>
              <a:rPr lang="en-CA" dirty="0"/>
              <a:t>Base: Those who say origin of goods/services impacts decision (n=14,896)</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2" name="Chart 11"/>
          <p:cNvGraphicFramePr/>
          <p:nvPr>
            <p:extLst>
              <p:ext uri="{D42A27DB-BD31-4B8C-83A1-F6EECF244321}">
                <p14:modId xmlns:p14="http://schemas.microsoft.com/office/powerpoint/2010/main" val="1637045649"/>
              </p:ext>
            </p:extLst>
          </p:nvPr>
        </p:nvGraphicFramePr>
        <p:xfrm>
          <a:off x="4724400" y="14478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86708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145568137"/>
              </p:ext>
            </p:extLst>
          </p:nvPr>
        </p:nvGraphicFramePr>
        <p:xfrm>
          <a:off x="4572000" y="9906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Other Reasons for Buying Goods or Services Based on Where They Were Made </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[Other]</a:t>
            </a:r>
            <a:endParaRPr lang="en-US" dirty="0"/>
          </a:p>
          <a:p>
            <a:r>
              <a:rPr lang="en-CA" dirty="0"/>
              <a:t>Base: Those who say origin of goods/services impacts decision (n=14,896)</a:t>
            </a:r>
            <a:endParaRPr lang="en-US" dirty="0"/>
          </a:p>
        </p:txBody>
      </p:sp>
    </p:spTree>
    <p:extLst>
      <p:ext uri="{BB962C8B-B14F-4D97-AF65-F5344CB8AC3E}">
        <p14:creationId xmlns:p14="http://schemas.microsoft.com/office/powerpoint/2010/main" val="192246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[Cyber Criminals] Base: Much/ Somewhat More Concerned About Online Privacy 2016 (n=13,867); 2017 (n=12,926)</a:t>
            </a:r>
          </a:p>
        </p:txBody>
      </p:sp>
      <p:sp>
        <p:nvSpPr>
          <p:cNvPr id="2" name="Title 1"/>
          <p:cNvSpPr>
            <a:spLocks noGrp="1"/>
          </p:cNvSpPr>
          <p:nvPr>
            <p:ph type="title"/>
          </p:nvPr>
        </p:nvSpPr>
        <p:spPr>
          <a:xfrm>
            <a:off x="1758004" y="228605"/>
            <a:ext cx="8646971" cy="276999"/>
          </a:xfrm>
        </p:spPr>
        <p:txBody>
          <a:bodyPr/>
          <a:lstStyle/>
          <a:p>
            <a:r>
              <a:rPr lang="en-US" dirty="0"/>
              <a:t>Cyber criminals are a relatively stable source of concern. </a:t>
            </a:r>
          </a:p>
        </p:txBody>
      </p:sp>
      <p:graphicFrame>
        <p:nvGraphicFramePr>
          <p:cNvPr id="7" name="Chart 6"/>
          <p:cNvGraphicFramePr/>
          <p:nvPr>
            <p:extLst>
              <p:ext uri="{D42A27DB-BD31-4B8C-83A1-F6EECF244321}">
                <p14:modId xmlns:p14="http://schemas.microsoft.com/office/powerpoint/2010/main" val="270365981"/>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Table 9"/>
          <p:cNvGraphicFramePr>
            <a:graphicFrameLocks noGrp="1"/>
          </p:cNvGraphicFramePr>
          <p:nvPr>
            <p:extLst>
              <p:ext uri="{D42A27DB-BD31-4B8C-83A1-F6EECF244321}">
                <p14:modId xmlns:p14="http://schemas.microsoft.com/office/powerpoint/2010/main" val="3877725827"/>
              </p:ext>
            </p:extLst>
          </p:nvPr>
        </p:nvGraphicFramePr>
        <p:xfrm>
          <a:off x="9187517" y="1219204"/>
          <a:ext cx="1556687" cy="4583025"/>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308931989"/>
                    </a:ext>
                  </a:extLst>
                </a:gridCol>
              </a:tblGrid>
              <a:tr h="183321">
                <a:tc>
                  <a:txBody>
                    <a:bodyPr/>
                    <a:lstStyle/>
                    <a:p>
                      <a:pPr algn="ctr" fontAlgn="b"/>
                      <a:endParaRPr lang="en-CA"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9924001"/>
                  </a:ext>
                </a:extLst>
              </a:tr>
              <a:tr h="183321">
                <a:tc>
                  <a:txBody>
                    <a:bodyPr/>
                    <a:lstStyle/>
                    <a:p>
                      <a:pPr algn="ctr" fontAlgn="b"/>
                      <a:r>
                        <a:rPr lang="en-CA" sz="1100" b="0" i="0" u="none" strike="noStrike" dirty="0">
                          <a:solidFill>
                            <a:srgbClr val="000000"/>
                          </a:solidFill>
                          <a:effectLst/>
                          <a:latin typeface="Calibri" panose="020F0502020204030204" pitchFamily="34" charset="0"/>
                        </a:rPr>
                        <a:t>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52465"/>
                  </a:ext>
                </a:extLst>
              </a:tr>
              <a:tr h="183321">
                <a:tc>
                  <a:txBody>
                    <a:bodyPr/>
                    <a:lstStyle/>
                    <a:p>
                      <a:pPr algn="ctr" fontAlgn="b"/>
                      <a:r>
                        <a:rPr lang="en-CA" sz="1100" b="0" i="0" u="none" strike="noStrike" dirty="0">
                          <a:solidFill>
                            <a:srgbClr val="000000"/>
                          </a:solidFill>
                          <a:effectLst/>
                          <a:latin typeface="Calibri" panose="020F0502020204030204"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836611"/>
                  </a:ext>
                </a:extLst>
              </a:tr>
              <a:tr h="183321">
                <a:tc>
                  <a:txBody>
                    <a:bodyPr/>
                    <a:lstStyle/>
                    <a:p>
                      <a:pPr algn="ctr" fontAlgn="b"/>
                      <a:r>
                        <a:rPr lang="en-CA" sz="1100" b="0" i="0" u="none" strike="noStrike" dirty="0">
                          <a:solidFill>
                            <a:srgbClr val="000000"/>
                          </a:solidFill>
                          <a:effectLst/>
                          <a:latin typeface="Calibri" panose="020F0502020204030204" pitchFamily="34" charset="0"/>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003345"/>
                  </a:ext>
                </a:extLst>
              </a:tr>
              <a:tr h="183321">
                <a:tc>
                  <a:txBody>
                    <a:bodyPr/>
                    <a:lstStyle/>
                    <a:p>
                      <a:pPr algn="ctr" fontAlgn="b"/>
                      <a:r>
                        <a:rPr lang="en-CA" sz="1100" b="0" i="0" u="none" strike="noStrike" dirty="0">
                          <a:solidFill>
                            <a:srgbClr val="000000"/>
                          </a:solidFill>
                          <a:effectLst/>
                          <a:latin typeface="Calibri" panose="020F050202020403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028271"/>
                  </a:ext>
                </a:extLst>
              </a:tr>
              <a:tr h="183321">
                <a:tc>
                  <a:txBody>
                    <a:bodyPr/>
                    <a:lstStyle/>
                    <a:p>
                      <a:pPr algn="ctr" fontAlgn="b"/>
                      <a:r>
                        <a:rPr lang="en-CA" sz="1100" b="0" i="0" u="none" strike="noStrike" dirty="0">
                          <a:solidFill>
                            <a:srgbClr val="000000"/>
                          </a:solidFill>
                          <a:effectLst/>
                          <a:latin typeface="Calibri" panose="020F0502020204030204" pitchFamily="34" charset="0"/>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789539"/>
                  </a:ext>
                </a:extLst>
              </a:tr>
              <a:tr h="183321">
                <a:tc>
                  <a:txBody>
                    <a:bodyPr/>
                    <a:lstStyle/>
                    <a:p>
                      <a:pPr algn="ctr" fontAlgn="b"/>
                      <a:r>
                        <a:rPr lang="en-CA" sz="1100" b="0" i="0" u="none" strike="noStrike" dirty="0">
                          <a:solidFill>
                            <a:srgbClr val="000000"/>
                          </a:solidFill>
                          <a:effectLst/>
                          <a:latin typeface="Calibri" panose="020F0502020204030204"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58124"/>
                  </a:ext>
                </a:extLst>
              </a:tr>
              <a:tr h="183321">
                <a:tc>
                  <a:txBody>
                    <a:bodyPr/>
                    <a:lstStyle/>
                    <a:p>
                      <a:pPr algn="ctr" fontAlgn="b"/>
                      <a:r>
                        <a:rPr lang="en-CA" sz="1100" b="0" i="0" u="none" strike="noStrike" dirty="0">
                          <a:solidFill>
                            <a:srgbClr val="000000"/>
                          </a:solidFill>
                          <a:effectLst/>
                          <a:latin typeface="Calibri" panose="020F050202020403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06946"/>
                  </a:ext>
                </a:extLst>
              </a:tr>
              <a:tr h="183321">
                <a:tc>
                  <a:txBody>
                    <a:bodyPr/>
                    <a:lstStyle/>
                    <a:p>
                      <a:pPr algn="ctr" fontAlgn="b"/>
                      <a:r>
                        <a:rPr lang="en-CA" sz="1100" b="0" i="0" u="none" strike="noStrike" dirty="0">
                          <a:solidFill>
                            <a:srgbClr val="000000"/>
                          </a:solidFill>
                          <a:effectLst/>
                          <a:latin typeface="Calibri" panose="020F050202020403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704111"/>
                  </a:ext>
                </a:extLst>
              </a:tr>
              <a:tr h="183321">
                <a:tc>
                  <a:txBody>
                    <a:bodyPr/>
                    <a:lstStyle/>
                    <a:p>
                      <a:pPr algn="ctr" fontAlgn="b"/>
                      <a:r>
                        <a:rPr lang="en-CA" sz="1100" b="0" i="0" u="none" strike="noStrike" dirty="0">
                          <a:solidFill>
                            <a:srgbClr val="000000"/>
                          </a:solidFill>
                          <a:effectLst/>
                          <a:latin typeface="Calibri" panose="020F0502020204030204" pitchFamily="34" charset="0"/>
                        </a:rPr>
                        <a:t>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709516"/>
                  </a:ext>
                </a:extLst>
              </a:tr>
              <a:tr h="183321">
                <a:tc>
                  <a:txBody>
                    <a:bodyPr/>
                    <a:lstStyle/>
                    <a:p>
                      <a:pPr algn="ctr" fontAlgn="b"/>
                      <a:r>
                        <a:rPr lang="en-CA" sz="1100" b="0" i="0" u="none" strike="noStrike" dirty="0">
                          <a:solidFill>
                            <a:srgbClr val="000000"/>
                          </a:solidFill>
                          <a:effectLst/>
                          <a:latin typeface="Calibri" panose="020F050202020403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39661"/>
                  </a:ext>
                </a:extLst>
              </a:tr>
              <a:tr h="183321">
                <a:tc>
                  <a:txBody>
                    <a:bodyPr/>
                    <a:lstStyle/>
                    <a:p>
                      <a:pPr algn="ctr" fontAlgn="b"/>
                      <a:r>
                        <a:rPr lang="en-CA" sz="1100" b="0" i="0" u="none" strike="noStrike" dirty="0">
                          <a:solidFill>
                            <a:srgbClr val="000000"/>
                          </a:solidFill>
                          <a:effectLst/>
                          <a:latin typeface="Calibri" panose="020F050202020403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93658"/>
                  </a:ext>
                </a:extLst>
              </a:tr>
              <a:tr h="183321">
                <a:tc>
                  <a:txBody>
                    <a:bodyPr/>
                    <a:lstStyle/>
                    <a:p>
                      <a:pPr algn="ctr" fontAlgn="b"/>
                      <a:r>
                        <a:rPr lang="en-CA" sz="1100" b="0" i="0" u="none" strike="noStrike" dirty="0">
                          <a:solidFill>
                            <a:srgbClr val="000000"/>
                          </a:solidFill>
                          <a:effectLst/>
                          <a:latin typeface="Calibri" panose="020F050202020403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533265"/>
                  </a:ext>
                </a:extLst>
              </a:tr>
              <a:tr h="183321">
                <a:tc>
                  <a:txBody>
                    <a:bodyPr/>
                    <a:lstStyle/>
                    <a:p>
                      <a:pPr algn="ctr" fontAlgn="b"/>
                      <a:r>
                        <a:rPr lang="en-CA" sz="1100" b="0" i="0" u="none" strike="noStrike" dirty="0">
                          <a:solidFill>
                            <a:srgbClr val="000000"/>
                          </a:solidFill>
                          <a:effectLst/>
                          <a:latin typeface="Calibri" panose="020F0502020204030204"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67438"/>
                  </a:ext>
                </a:extLst>
              </a:tr>
              <a:tr h="183321">
                <a:tc>
                  <a:txBody>
                    <a:bodyPr/>
                    <a:lstStyle/>
                    <a:p>
                      <a:pPr algn="ctr" fontAlgn="b"/>
                      <a:r>
                        <a:rPr lang="en-CA" sz="1100" b="0" i="0" u="none" strike="noStrike" dirty="0">
                          <a:solidFill>
                            <a:srgbClr val="000000"/>
                          </a:solidFill>
                          <a:effectLst/>
                          <a:latin typeface="Calibri" panose="020F050202020403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870496"/>
                  </a:ext>
                </a:extLst>
              </a:tr>
              <a:tr h="183321">
                <a:tc>
                  <a:txBody>
                    <a:bodyPr/>
                    <a:lstStyle/>
                    <a:p>
                      <a:pPr algn="ctr" fontAlgn="b"/>
                      <a:r>
                        <a:rPr lang="en-CA" sz="1100" b="0" i="0" u="none" strike="noStrike" dirty="0">
                          <a:solidFill>
                            <a:srgbClr val="000000"/>
                          </a:solidFill>
                          <a:effectLst/>
                          <a:latin typeface="Calibri" panose="020F0502020204030204" pitchFamily="34"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855"/>
                  </a:ext>
                </a:extLst>
              </a:tr>
              <a:tr h="183321">
                <a:tc>
                  <a:txBody>
                    <a:bodyPr/>
                    <a:lstStyle/>
                    <a:p>
                      <a:pPr algn="ctr" fontAlgn="b"/>
                      <a:r>
                        <a:rPr lang="en-CA" sz="1100" b="0" i="0" u="none" strike="noStrike" dirty="0">
                          <a:solidFill>
                            <a:srgbClr val="000000"/>
                          </a:solidFill>
                          <a:effectLst/>
                          <a:latin typeface="Calibri" panose="020F0502020204030204"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315003"/>
                  </a:ext>
                </a:extLst>
              </a:tr>
              <a:tr h="183321">
                <a:tc>
                  <a:txBody>
                    <a:bodyPr/>
                    <a:lstStyle/>
                    <a:p>
                      <a:pPr algn="ctr" fontAlgn="b"/>
                      <a:r>
                        <a:rPr lang="en-CA" sz="1100" b="0" i="0" u="none" strike="noStrike" dirty="0">
                          <a:solidFill>
                            <a:srgbClr val="000000"/>
                          </a:solidFill>
                          <a:effectLst/>
                          <a:latin typeface="Calibri" panose="020F050202020403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815038"/>
                  </a:ext>
                </a:extLst>
              </a:tr>
              <a:tr h="183321">
                <a:tc>
                  <a:txBody>
                    <a:bodyPr/>
                    <a:lstStyle/>
                    <a:p>
                      <a:pPr algn="ctr" fontAlgn="b"/>
                      <a:r>
                        <a:rPr lang="en-CA" sz="1100" b="0" i="0" u="none" strike="noStrike" dirty="0">
                          <a:solidFill>
                            <a:srgbClr val="000000"/>
                          </a:solidFill>
                          <a:effectLst/>
                          <a:latin typeface="Calibri" panose="020F0502020204030204"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4143215"/>
                  </a:ext>
                </a:extLst>
              </a:tr>
              <a:tr h="183321">
                <a:tc>
                  <a:txBody>
                    <a:bodyPr/>
                    <a:lstStyle/>
                    <a:p>
                      <a:pPr algn="ctr" fontAlgn="b"/>
                      <a:r>
                        <a:rPr lang="en-CA" sz="1100" b="0" i="0" u="none" strike="noStrike" dirty="0">
                          <a:solidFill>
                            <a:srgbClr val="000000"/>
                          </a:solidFill>
                          <a:effectLst/>
                          <a:latin typeface="Calibri" panose="020F0502020204030204" pitchFamily="34" charset="0"/>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146898"/>
                  </a:ext>
                </a:extLst>
              </a:tr>
              <a:tr h="183321">
                <a:tc>
                  <a:txBody>
                    <a:bodyPr/>
                    <a:lstStyle/>
                    <a:p>
                      <a:pPr algn="ctr" fontAlgn="b"/>
                      <a:r>
                        <a:rPr lang="en-CA" sz="1100" b="0" i="0" u="none" strike="noStrike" dirty="0">
                          <a:solidFill>
                            <a:srgbClr val="000000"/>
                          </a:solidFill>
                          <a:effectLst/>
                          <a:latin typeface="Calibri" panose="020F050202020403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96527"/>
                  </a:ext>
                </a:extLst>
              </a:tr>
              <a:tr h="183321">
                <a:tc>
                  <a:txBody>
                    <a:bodyPr/>
                    <a:lstStyle/>
                    <a:p>
                      <a:pPr algn="ctr" fontAlgn="b"/>
                      <a:r>
                        <a:rPr lang="en-CA" sz="1100" b="0" i="0" u="none" strike="noStrike" dirty="0">
                          <a:solidFill>
                            <a:srgbClr val="000000"/>
                          </a:solidFill>
                          <a:effectLst/>
                          <a:latin typeface="Calibri" panose="020F0502020204030204" pitchFamily="34" charset="0"/>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507038"/>
                  </a:ext>
                </a:extLst>
              </a:tr>
              <a:tr h="183321">
                <a:tc>
                  <a:txBody>
                    <a:bodyPr/>
                    <a:lstStyle/>
                    <a:p>
                      <a:pPr algn="ctr" fontAlgn="b"/>
                      <a:r>
                        <a:rPr lang="en-CA" sz="1100" b="0" i="0" u="none" strike="noStrike" dirty="0">
                          <a:solidFill>
                            <a:srgbClr val="000000"/>
                          </a:solidFill>
                          <a:effectLst/>
                          <a:latin typeface="Calibri" panose="020F050202020403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543236"/>
                  </a:ext>
                </a:extLst>
              </a:tr>
              <a:tr h="183321">
                <a:tc>
                  <a:txBody>
                    <a:bodyPr/>
                    <a:lstStyle/>
                    <a:p>
                      <a:pPr algn="ctr" fontAlgn="b"/>
                      <a:r>
                        <a:rPr lang="en-CA" sz="1100" b="0" i="0" u="none" strike="noStrike" dirty="0">
                          <a:solidFill>
                            <a:srgbClr val="000000"/>
                          </a:solidFill>
                          <a:effectLst/>
                          <a:latin typeface="Calibri" panose="020F050202020403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780076"/>
                  </a:ext>
                </a:extLst>
              </a:tr>
              <a:tr h="183321">
                <a:tc>
                  <a:txBody>
                    <a:bodyPr/>
                    <a:lstStyle/>
                    <a:p>
                      <a:pPr algn="ctr" fontAlgn="b"/>
                      <a:r>
                        <a:rPr lang="en-CA" sz="1100" b="0" i="0" u="none" strike="noStrike" dirty="0">
                          <a:solidFill>
                            <a:srgbClr val="000000"/>
                          </a:solidFill>
                          <a:effectLst/>
                          <a:latin typeface="Calibri" panose="020F050202020403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777164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01750034"/>
              </p:ext>
            </p:extLst>
          </p:nvPr>
        </p:nvGraphicFramePr>
        <p:xfrm>
          <a:off x="9187513" y="457200"/>
          <a:ext cx="1556687" cy="854991"/>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2928650407"/>
                    </a:ext>
                  </a:extLst>
                </a:gridCol>
              </a:tblGrid>
              <a:tr h="365760">
                <a:tc>
                  <a:txBody>
                    <a:bodyPr/>
                    <a:lstStyle/>
                    <a:p>
                      <a:pPr algn="ctr" fontAlgn="b"/>
                      <a:r>
                        <a:rPr lang="en-US" sz="1200" b="1" i="0" u="none" strike="noStrike" dirty="0">
                          <a:solidFill>
                            <a:srgbClr val="000000"/>
                          </a:solidFill>
                          <a:effectLst/>
                          <a:latin typeface="+mn-lt"/>
                        </a:rPr>
                        <a:t>A Great Deal/Somewhat</a:t>
                      </a: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0422931"/>
                  </a:ext>
                </a:extLst>
              </a:tr>
              <a:tr h="185556">
                <a:tc>
                  <a:txBody>
                    <a:bodyPr/>
                    <a:lstStyle/>
                    <a:p>
                      <a:pPr algn="ctr" fontAlgn="b"/>
                      <a:r>
                        <a:rPr lang="en-US" sz="1200" b="1" u="sng" strike="noStrike" dirty="0">
                          <a:effectLst/>
                          <a:latin typeface="+mn-lt"/>
                        </a:rPr>
                        <a:t>2016</a:t>
                      </a:r>
                      <a:endParaRPr lang="en-US" sz="1200" b="1" i="0" u="sng"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873547"/>
                  </a:ext>
                </a:extLst>
              </a:tr>
              <a:tr h="303675">
                <a:tc>
                  <a:txBody>
                    <a:bodyPr/>
                    <a:lstStyle/>
                    <a:p>
                      <a:pPr algn="ctr" fontAlgn="b"/>
                      <a:r>
                        <a:rPr lang="en-CA" sz="1100" b="0" i="0" u="none" strike="noStrike" dirty="0">
                          <a:solidFill>
                            <a:srgbClr val="000000"/>
                          </a:solidFill>
                          <a:effectLst/>
                          <a:latin typeface="Calibri" panose="020F050202020403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6544589"/>
                  </a:ext>
                </a:extLst>
              </a:tr>
            </a:tbl>
          </a:graphicData>
        </a:graphic>
      </p:graphicFrame>
    </p:spTree>
    <p:extLst>
      <p:ext uri="{BB962C8B-B14F-4D97-AF65-F5344CB8AC3E}">
        <p14:creationId xmlns:p14="http://schemas.microsoft.com/office/powerpoint/2010/main" val="363973193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Other Reasons for Buying Goods or Services Based on Where They Were Made </a:t>
            </a:r>
          </a:p>
        </p:txBody>
      </p:sp>
      <p:sp>
        <p:nvSpPr>
          <p:cNvPr id="3" name="Text Placeholder 2"/>
          <p:cNvSpPr>
            <a:spLocks noGrp="1"/>
          </p:cNvSpPr>
          <p:nvPr>
            <p:ph type="body" sz="quarter" idx="16"/>
          </p:nvPr>
        </p:nvSpPr>
        <p:spPr>
          <a:xfrm>
            <a:off x="1733560" y="6312004"/>
            <a:ext cx="7258043" cy="360783"/>
          </a:xfrm>
        </p:spPr>
        <p:txBody>
          <a:bodyPr/>
          <a:lstStyle/>
          <a:p>
            <a:r>
              <a:rPr lang="en-US" dirty="0"/>
              <a:t>Q21.  Why does the origin of where the good or service is made affect what you buy? [</a:t>
            </a:r>
            <a:r>
              <a:rPr lang="en-CA" dirty="0"/>
              <a:t>Other ]</a:t>
            </a:r>
            <a:endParaRPr lang="en-US" dirty="0"/>
          </a:p>
          <a:p>
            <a:r>
              <a:rPr lang="en-CA" dirty="0"/>
              <a:t>Base: Those who say origin of goods/services impacts decision (n=14,896)</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2" name="Chart 11"/>
          <p:cNvGraphicFramePr/>
          <p:nvPr>
            <p:extLst>
              <p:ext uri="{D42A27DB-BD31-4B8C-83A1-F6EECF244321}">
                <p14:modId xmlns:p14="http://schemas.microsoft.com/office/powerpoint/2010/main" val="724437011"/>
              </p:ext>
            </p:extLst>
          </p:nvPr>
        </p:nvGraphicFramePr>
        <p:xfrm>
          <a:off x="44958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4829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C00000"/>
                </a:solidFill>
              </a:rPr>
              <a:t>Online shopping regulation and security </a:t>
            </a:r>
          </a:p>
        </p:txBody>
      </p:sp>
    </p:spTree>
    <p:extLst>
      <p:ext uri="{BB962C8B-B14F-4D97-AF65-F5344CB8AC3E}">
        <p14:creationId xmlns:p14="http://schemas.microsoft.com/office/powerpoint/2010/main" val="12832013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Consumers deem every type of protection mechanism as being important, with at least half saying each is very important. </a:t>
            </a:r>
          </a:p>
        </p:txBody>
      </p:sp>
      <p:sp>
        <p:nvSpPr>
          <p:cNvPr id="3" name="Text Placeholder 2"/>
          <p:cNvSpPr>
            <a:spLocks noGrp="1"/>
          </p:cNvSpPr>
          <p:nvPr>
            <p:ph type="body" sz="quarter" idx="16"/>
          </p:nvPr>
        </p:nvSpPr>
        <p:spPr>
          <a:xfrm>
            <a:off x="1733560" y="6312004"/>
            <a:ext cx="7258043" cy="360783"/>
          </a:xfrm>
        </p:spPr>
        <p:txBody>
          <a:bodyPr/>
          <a:lstStyle/>
          <a:p>
            <a:r>
              <a:rPr lang="en-US" dirty="0"/>
              <a:t>Q19.  How important are the following regulations or protections in determining whether you will engage in online shopping? </a:t>
            </a:r>
          </a:p>
          <a:p>
            <a:r>
              <a:rPr lang="en-CA" dirty="0"/>
              <a:t>Base: Buy Goods or Services Online At Least Once Month (n=18,551)</a:t>
            </a:r>
            <a:endParaRPr lang="en-US" dirty="0"/>
          </a:p>
        </p:txBody>
      </p:sp>
      <p:graphicFrame>
        <p:nvGraphicFramePr>
          <p:cNvPr id="7" name="Chart 6"/>
          <p:cNvGraphicFramePr/>
          <p:nvPr>
            <p:extLst/>
          </p:nvPr>
        </p:nvGraphicFramePr>
        <p:xfrm>
          <a:off x="1758000" y="1719532"/>
          <a:ext cx="82296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11852956"/>
              </p:ext>
            </p:extLst>
          </p:nvPr>
        </p:nvGraphicFramePr>
        <p:xfrm>
          <a:off x="9443400" y="1219204"/>
          <a:ext cx="996000" cy="4114803"/>
        </p:xfrm>
        <a:graphic>
          <a:graphicData uri="http://schemas.openxmlformats.org/drawingml/2006/table">
            <a:tbl>
              <a:tblPr>
                <a:tableStyleId>{5C22544A-7EE6-4342-B048-85BDC9FD1C3A}</a:tableStyleId>
              </a:tblPr>
              <a:tblGrid>
                <a:gridCol w="996000">
                  <a:extLst>
                    <a:ext uri="{9D8B030D-6E8A-4147-A177-3AD203B41FA5}">
                      <a16:colId xmlns:a16="http://schemas.microsoft.com/office/drawing/2014/main" val="263959190"/>
                    </a:ext>
                  </a:extLst>
                </a:gridCol>
              </a:tblGrid>
              <a:tr h="587829">
                <a:tc>
                  <a:txBody>
                    <a:bodyPr/>
                    <a:lstStyle/>
                    <a:p>
                      <a:pPr algn="ctr" fontAlgn="b"/>
                      <a:r>
                        <a:rPr lang="en-CA" sz="1200" b="1" i="0" u="none" strike="noStrike" dirty="0">
                          <a:solidFill>
                            <a:srgbClr val="000000"/>
                          </a:solidFill>
                          <a:effectLst/>
                          <a:latin typeface="+mn-lt"/>
                        </a:rPr>
                        <a:t>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8129916"/>
                  </a:ext>
                </a:extLst>
              </a:tr>
              <a:tr h="587829">
                <a:tc>
                  <a:txBody>
                    <a:bodyPr/>
                    <a:lstStyle/>
                    <a:p>
                      <a:pPr algn="ctr" fontAlgn="ctr"/>
                      <a:r>
                        <a:rPr lang="en-CA" sz="1200" b="1" u="none" strike="noStrike" dirty="0">
                          <a:effectLst/>
                          <a:latin typeface="+mn-lt"/>
                        </a:rPr>
                        <a:t>94%</a:t>
                      </a:r>
                      <a:endParaRPr lang="en-CA" sz="12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3001469"/>
                  </a:ext>
                </a:extLst>
              </a:tr>
              <a:tr h="587829">
                <a:tc>
                  <a:txBody>
                    <a:bodyPr/>
                    <a:lstStyle/>
                    <a:p>
                      <a:pPr algn="ctr" fontAlgn="ctr"/>
                      <a:r>
                        <a:rPr lang="en-CA" sz="1200" b="1" u="none" strike="noStrike">
                          <a:effectLst/>
                          <a:latin typeface="+mn-lt"/>
                        </a:rPr>
                        <a:t>94%</a:t>
                      </a:r>
                      <a:endParaRPr lang="en-CA" sz="1200" b="1"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078553"/>
                  </a:ext>
                </a:extLst>
              </a:tr>
              <a:tr h="587829">
                <a:tc>
                  <a:txBody>
                    <a:bodyPr/>
                    <a:lstStyle/>
                    <a:p>
                      <a:pPr algn="ctr" fontAlgn="ctr"/>
                      <a:r>
                        <a:rPr lang="en-CA" sz="1200" b="1" u="none" strike="noStrike">
                          <a:effectLst/>
                          <a:latin typeface="+mn-lt"/>
                        </a:rPr>
                        <a:t>94%</a:t>
                      </a:r>
                      <a:endParaRPr lang="en-CA" sz="1200" b="1"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1696892"/>
                  </a:ext>
                </a:extLst>
              </a:tr>
              <a:tr h="587829">
                <a:tc>
                  <a:txBody>
                    <a:bodyPr/>
                    <a:lstStyle/>
                    <a:p>
                      <a:pPr algn="ctr" fontAlgn="ctr"/>
                      <a:r>
                        <a:rPr lang="en-CA" sz="1200" b="1" u="none" strike="noStrike">
                          <a:effectLst/>
                          <a:latin typeface="+mn-lt"/>
                        </a:rPr>
                        <a:t>93%</a:t>
                      </a:r>
                      <a:endParaRPr lang="en-CA" sz="1200" b="1"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581641"/>
                  </a:ext>
                </a:extLst>
              </a:tr>
              <a:tr h="587829">
                <a:tc>
                  <a:txBody>
                    <a:bodyPr/>
                    <a:lstStyle/>
                    <a:p>
                      <a:pPr algn="ctr" fontAlgn="ctr"/>
                      <a:r>
                        <a:rPr lang="en-CA" sz="1200" b="1" u="none" strike="noStrike">
                          <a:effectLst/>
                          <a:latin typeface="+mn-lt"/>
                        </a:rPr>
                        <a:t>91%</a:t>
                      </a:r>
                      <a:endParaRPr lang="en-CA" sz="1200" b="1"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0736674"/>
                  </a:ext>
                </a:extLst>
              </a:tr>
              <a:tr h="587829">
                <a:tc>
                  <a:txBody>
                    <a:bodyPr/>
                    <a:lstStyle/>
                    <a:p>
                      <a:pPr algn="ctr" fontAlgn="ctr"/>
                      <a:r>
                        <a:rPr lang="en-CA" sz="1200" b="1" u="none" strike="noStrike" dirty="0">
                          <a:effectLst/>
                          <a:latin typeface="+mn-lt"/>
                        </a:rPr>
                        <a:t>87%</a:t>
                      </a:r>
                      <a:endParaRPr lang="en-CA" sz="12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5400165"/>
                  </a:ext>
                </a:extLst>
              </a:tr>
            </a:tbl>
          </a:graphicData>
        </a:graphic>
      </p:graphicFrame>
    </p:spTree>
    <p:extLst>
      <p:ext uri="{BB962C8B-B14F-4D97-AF65-F5344CB8AC3E}">
        <p14:creationId xmlns:p14="http://schemas.microsoft.com/office/powerpoint/2010/main" val="39247582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12416"/>
          </a:xfrm>
        </p:spPr>
        <p:txBody>
          <a:bodyPr/>
          <a:lstStyle/>
          <a:p>
            <a:r>
              <a:rPr lang="en-US" dirty="0"/>
              <a:t>Importance of Consumer Protection Online </a:t>
            </a:r>
          </a:p>
        </p:txBody>
      </p:sp>
      <p:sp>
        <p:nvSpPr>
          <p:cNvPr id="3" name="Text Placeholder 2"/>
          <p:cNvSpPr>
            <a:spLocks noGrp="1"/>
          </p:cNvSpPr>
          <p:nvPr>
            <p:ph type="body" sz="quarter" idx="16"/>
          </p:nvPr>
        </p:nvSpPr>
        <p:spPr>
          <a:xfrm>
            <a:off x="1733560" y="6380395"/>
            <a:ext cx="7258043" cy="292388"/>
          </a:xfrm>
        </p:spPr>
        <p:txBody>
          <a:bodyPr/>
          <a:lstStyle/>
          <a:p>
            <a:r>
              <a:rPr lang="en-US" dirty="0"/>
              <a:t>Q19.  How important are the following regulations or protections in determining whether you will engage in online shopping? [Consumer protection online] </a:t>
            </a:r>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176330632"/>
              </p:ext>
            </p:extLst>
          </p:nvPr>
        </p:nvGraphicFramePr>
        <p:xfrm>
          <a:off x="2514600" y="9906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4" name="TextBox 3"/>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24576160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457195"/>
          </a:xfrm>
        </p:spPr>
        <p:txBody>
          <a:bodyPr/>
          <a:lstStyle/>
          <a:p>
            <a:r>
              <a:rPr lang="en-US" dirty="0"/>
              <a:t>Importance of Consumer Protection Online</a:t>
            </a:r>
          </a:p>
        </p:txBody>
      </p:sp>
      <p:sp>
        <p:nvSpPr>
          <p:cNvPr id="3" name="Text Placeholder 2"/>
          <p:cNvSpPr>
            <a:spLocks noGrp="1"/>
          </p:cNvSpPr>
          <p:nvPr>
            <p:ph type="body" sz="quarter" idx="16"/>
          </p:nvPr>
        </p:nvSpPr>
        <p:spPr>
          <a:xfrm>
            <a:off x="1733560" y="6380395"/>
            <a:ext cx="7258043" cy="292388"/>
          </a:xfrm>
        </p:spPr>
        <p:txBody>
          <a:bodyPr/>
          <a:lstStyle/>
          <a:p>
            <a:r>
              <a:rPr lang="en-US" dirty="0"/>
              <a:t>Q19.  How important are the following regulations or protections in determining whether you will engage in online shopping?  [Consumer protection online] </a:t>
            </a:r>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1348386278"/>
              </p:ext>
            </p:extLst>
          </p:nvPr>
        </p:nvGraphicFramePr>
        <p:xfrm>
          <a:off x="3124200"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29805321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481693"/>
          </a:xfrm>
        </p:spPr>
        <p:txBody>
          <a:bodyPr/>
          <a:lstStyle/>
          <a:p>
            <a:r>
              <a:rPr lang="en-US" dirty="0"/>
              <a:t>Importance of Protection of Data Privacy</a:t>
            </a:r>
          </a:p>
        </p:txBody>
      </p:sp>
      <p:sp>
        <p:nvSpPr>
          <p:cNvPr id="3" name="Text Placeholder 2"/>
          <p:cNvSpPr>
            <a:spLocks noGrp="1"/>
          </p:cNvSpPr>
          <p:nvPr>
            <p:ph type="body" sz="quarter" idx="16"/>
          </p:nvPr>
        </p:nvSpPr>
        <p:spPr>
          <a:xfrm>
            <a:off x="1733560" y="6380395"/>
            <a:ext cx="7258043" cy="292388"/>
          </a:xfrm>
        </p:spPr>
        <p:txBody>
          <a:bodyPr/>
          <a:lstStyle/>
          <a:p>
            <a:r>
              <a:rPr lang="en-US" dirty="0"/>
              <a:t>Q19.  How important are the following regulations or protections in determining whether you will engage in online shopping?  [Protection of data privacy] </a:t>
            </a:r>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1930219805"/>
              </p:ext>
            </p:extLst>
          </p:nvPr>
        </p:nvGraphicFramePr>
        <p:xfrm>
          <a:off x="1944907" y="9906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38233584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Importance of Protection of Data Privacy</a:t>
            </a:r>
          </a:p>
        </p:txBody>
      </p:sp>
      <p:sp>
        <p:nvSpPr>
          <p:cNvPr id="3" name="Text Placeholder 2"/>
          <p:cNvSpPr>
            <a:spLocks noGrp="1"/>
          </p:cNvSpPr>
          <p:nvPr>
            <p:ph type="body" sz="quarter" idx="16"/>
          </p:nvPr>
        </p:nvSpPr>
        <p:spPr>
          <a:xfrm>
            <a:off x="1733560" y="6380395"/>
            <a:ext cx="7258043" cy="292388"/>
          </a:xfrm>
        </p:spPr>
        <p:txBody>
          <a:bodyPr/>
          <a:lstStyle/>
          <a:p>
            <a:r>
              <a:rPr lang="en-US" dirty="0"/>
              <a:t>Q19.  How important are the following regulations or protections in determining whether you will engage in online shopping? [Protection of data privacy] </a:t>
            </a:r>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3295445242"/>
              </p:ext>
            </p:extLst>
          </p:nvPr>
        </p:nvGraphicFramePr>
        <p:xfrm>
          <a:off x="30041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14780602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12416"/>
          </a:xfrm>
        </p:spPr>
        <p:txBody>
          <a:bodyPr/>
          <a:lstStyle/>
          <a:p>
            <a:r>
              <a:rPr lang="en-US" dirty="0"/>
              <a:t>Importance of Protection from Data Breaches</a:t>
            </a:r>
          </a:p>
        </p:txBody>
      </p:sp>
      <p:sp>
        <p:nvSpPr>
          <p:cNvPr id="3" name="Text Placeholder 2"/>
          <p:cNvSpPr>
            <a:spLocks noGrp="1"/>
          </p:cNvSpPr>
          <p:nvPr>
            <p:ph type="body" sz="quarter" idx="16"/>
          </p:nvPr>
        </p:nvSpPr>
        <p:spPr>
          <a:xfrm>
            <a:off x="1733560" y="6380395"/>
            <a:ext cx="7258043" cy="292388"/>
          </a:xfrm>
        </p:spPr>
        <p:txBody>
          <a:bodyPr/>
          <a:lstStyle/>
          <a:p>
            <a:r>
              <a:rPr lang="en-US" dirty="0"/>
              <a:t>Q19.  How important are the following regulations or protections in determining whether you will engage in online shopping?  [Protection from data breaches] </a:t>
            </a:r>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375640958"/>
              </p:ext>
            </p:extLst>
          </p:nvPr>
        </p:nvGraphicFramePr>
        <p:xfrm>
          <a:off x="1944907" y="9906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9783340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Importance of Protection from Data Breaches</a:t>
            </a:r>
          </a:p>
        </p:txBody>
      </p:sp>
      <p:sp>
        <p:nvSpPr>
          <p:cNvPr id="3" name="Text Placeholder 2"/>
          <p:cNvSpPr>
            <a:spLocks noGrp="1"/>
          </p:cNvSpPr>
          <p:nvPr>
            <p:ph type="body" sz="quarter" idx="16"/>
          </p:nvPr>
        </p:nvSpPr>
        <p:spPr>
          <a:xfrm>
            <a:off x="1733560" y="6380395"/>
            <a:ext cx="7258043" cy="292388"/>
          </a:xfrm>
        </p:spPr>
        <p:txBody>
          <a:bodyPr/>
          <a:lstStyle/>
          <a:p>
            <a:r>
              <a:rPr lang="en-US" dirty="0"/>
              <a:t>Q19.  How important are the following regulations or protections in determining whether you will engage in online shopping? [Protection from data breaches] </a:t>
            </a:r>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1040854731"/>
              </p:ext>
            </p:extLst>
          </p:nvPr>
        </p:nvGraphicFramePr>
        <p:xfrm>
          <a:off x="33528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34665342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CA" dirty="0"/>
              <a:t>Importance of Protecting Against Cybercrime (like fraud, theft, forgery and infringements of privacy)</a:t>
            </a:r>
            <a:endParaRPr lang="en-US" dirty="0"/>
          </a:p>
        </p:txBody>
      </p:sp>
      <p:sp>
        <p:nvSpPr>
          <p:cNvPr id="3" name="Text Placeholder 2"/>
          <p:cNvSpPr>
            <a:spLocks noGrp="1"/>
          </p:cNvSpPr>
          <p:nvPr>
            <p:ph type="body" sz="quarter" idx="16"/>
          </p:nvPr>
        </p:nvSpPr>
        <p:spPr>
          <a:xfrm>
            <a:off x="1733560" y="6234205"/>
            <a:ext cx="7258043" cy="438583"/>
          </a:xfrm>
        </p:spPr>
        <p:txBody>
          <a:bodyPr/>
          <a:lstStyle/>
          <a:p>
            <a:r>
              <a:rPr lang="en-US" dirty="0"/>
              <a:t>Q19.  How important are the following regulations or protections in determining whether you will engage in online shopping?  [</a:t>
            </a:r>
            <a:r>
              <a:rPr lang="en-CA" dirty="0"/>
              <a:t>Protecting against cybercrime (like fraud, theft, forgery and infringements of privacy)</a:t>
            </a:r>
            <a:r>
              <a:rPr lang="en-US" dirty="0"/>
              <a:t>] </a:t>
            </a:r>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807214220"/>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151749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[Cyber Criminals] Base: Much/ Somewhat More Concerned About Online Privacy 2016 (n=13,867); 2017 (n=12,926)</a:t>
            </a:r>
          </a:p>
        </p:txBody>
      </p:sp>
      <p:sp>
        <p:nvSpPr>
          <p:cNvPr id="3" name="Title 2"/>
          <p:cNvSpPr>
            <a:spLocks noGrp="1"/>
          </p:cNvSpPr>
          <p:nvPr>
            <p:ph type="title"/>
          </p:nvPr>
        </p:nvSpPr>
        <p:spPr>
          <a:xfrm>
            <a:off x="1733560" y="228605"/>
            <a:ext cx="10107738" cy="304795"/>
          </a:xfrm>
        </p:spPr>
        <p:txBody>
          <a:bodyPr/>
          <a:lstStyle/>
          <a:p>
            <a:r>
              <a:rPr lang="en-US" dirty="0"/>
              <a:t>Cyber criminals are a relatively stable source of concern. </a:t>
            </a:r>
          </a:p>
        </p:txBody>
      </p:sp>
      <p:graphicFrame>
        <p:nvGraphicFramePr>
          <p:cNvPr id="7" name="Chart 6"/>
          <p:cNvGraphicFramePr/>
          <p:nvPr>
            <p:extLst>
              <p:ext uri="{D42A27DB-BD31-4B8C-83A1-F6EECF244321}">
                <p14:modId xmlns:p14="http://schemas.microsoft.com/office/powerpoint/2010/main" val="3338719009"/>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Table 9"/>
          <p:cNvGraphicFramePr>
            <a:graphicFrameLocks noGrp="1"/>
          </p:cNvGraphicFramePr>
          <p:nvPr>
            <p:extLst>
              <p:ext uri="{D42A27DB-BD31-4B8C-83A1-F6EECF244321}">
                <p14:modId xmlns:p14="http://schemas.microsoft.com/office/powerpoint/2010/main" val="186944651"/>
              </p:ext>
            </p:extLst>
          </p:nvPr>
        </p:nvGraphicFramePr>
        <p:xfrm>
          <a:off x="9448800" y="990605"/>
          <a:ext cx="1066800" cy="4648405"/>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3533605299"/>
                    </a:ext>
                  </a:extLst>
                </a:gridCol>
              </a:tblGrid>
              <a:tr h="365760">
                <a:tc>
                  <a:txBody>
                    <a:bodyPr/>
                    <a:lstStyle/>
                    <a:p>
                      <a:pPr marL="0" marR="0" lvl="0" indent="0" algn="ctr" defTabSz="924282" rtl="0" eaLnBrk="1" fontAlgn="t"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n-lt"/>
                        </a:rPr>
                        <a:t>A Great</a:t>
                      </a:r>
                      <a:r>
                        <a:rPr lang="en-US" sz="1200" b="1" i="0" u="none" strike="noStrike" baseline="0" dirty="0">
                          <a:solidFill>
                            <a:srgbClr val="000000"/>
                          </a:solidFill>
                          <a:effectLst/>
                          <a:latin typeface="+mn-lt"/>
                        </a:rPr>
                        <a:t> Deal / Somewhat</a:t>
                      </a:r>
                      <a:endParaRPr lang="en-US" sz="1200" b="1"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7450666"/>
                  </a:ext>
                </a:extLst>
              </a:tr>
              <a:tr h="287383">
                <a:tc>
                  <a:txBody>
                    <a:bodyPr/>
                    <a:lstStyle/>
                    <a:p>
                      <a:pPr algn="ctr" fontAlgn="t"/>
                      <a:r>
                        <a:rPr lang="en-US" sz="1200" b="1" u="sng" strike="noStrike" dirty="0">
                          <a:effectLst/>
                          <a:latin typeface="+mn-lt"/>
                        </a:rPr>
                        <a:t>2016</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44323"/>
                  </a:ext>
                </a:extLst>
              </a:tr>
              <a:tr h="491425">
                <a:tc>
                  <a:txBody>
                    <a:bodyPr/>
                    <a:lstStyle/>
                    <a:p>
                      <a:pPr algn="ctr" fontAlgn="b"/>
                      <a:r>
                        <a:rPr lang="en-CA" sz="1200" b="0" i="0" u="none" strike="noStrike" dirty="0">
                          <a:solidFill>
                            <a:srgbClr val="000000"/>
                          </a:solidFill>
                          <a:effectLst/>
                          <a:latin typeface="Calibri" panose="020F050202020403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93076">
                <a:tc>
                  <a:txBody>
                    <a:bodyPr/>
                    <a:lstStyle/>
                    <a:p>
                      <a:pPr algn="ctr" fontAlgn="b"/>
                      <a:endParaRPr lang="en-CA"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93076">
                <a:tc>
                  <a:txBody>
                    <a:bodyPr/>
                    <a:lstStyle/>
                    <a:p>
                      <a:pPr algn="ctr" fontAlgn="b"/>
                      <a:r>
                        <a:rPr lang="en-CA" sz="1200" b="0" i="0" u="none" strike="noStrike">
                          <a:solidFill>
                            <a:srgbClr val="000000"/>
                          </a:solidFill>
                          <a:effectLst/>
                          <a:latin typeface="Calibri" panose="020F0502020204030204"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393076">
                <a:tc>
                  <a:txBody>
                    <a:bodyPr/>
                    <a:lstStyle/>
                    <a:p>
                      <a:pPr algn="ctr" fontAlgn="b"/>
                      <a:r>
                        <a:rPr lang="en-CA" sz="1200" b="0" i="0" u="none" strike="noStrike">
                          <a:solidFill>
                            <a:srgbClr val="000000"/>
                          </a:solidFill>
                          <a:effectLst/>
                          <a:latin typeface="Calibri" panose="020F0502020204030204"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93076">
                <a:tc>
                  <a:txBody>
                    <a:bodyPr/>
                    <a:lstStyle/>
                    <a:p>
                      <a:pPr algn="ctr" fontAlgn="b"/>
                      <a:r>
                        <a:rPr lang="en-CA" sz="1200" b="0" i="0" u="none" strike="noStrike" dirty="0">
                          <a:solidFill>
                            <a:srgbClr val="000000"/>
                          </a:solidFill>
                          <a:effectLst/>
                          <a:latin typeface="Calibri" panose="020F050202020403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3076">
                <a:tc>
                  <a:txBody>
                    <a:bodyPr/>
                    <a:lstStyle/>
                    <a:p>
                      <a:pPr algn="ctr" fontAlgn="b"/>
                      <a:r>
                        <a:rPr lang="en-CA" sz="1200" b="0" i="0" u="none" strike="noStrike" dirty="0">
                          <a:solidFill>
                            <a:srgbClr val="000000"/>
                          </a:solidFill>
                          <a:effectLst/>
                          <a:latin typeface="Calibri" panose="020F050202020403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93076">
                <a:tc>
                  <a:txBody>
                    <a:bodyPr/>
                    <a:lstStyle/>
                    <a:p>
                      <a:pPr algn="ctr" fontAlgn="b"/>
                      <a:r>
                        <a:rPr lang="en-CA" sz="1200" b="0" i="0" u="none" strike="noStrike" dirty="0">
                          <a:solidFill>
                            <a:srgbClr val="000000"/>
                          </a:solidFill>
                          <a:effectLst/>
                          <a:latin typeface="Calibri" panose="020F050202020403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93076">
                <a:tc>
                  <a:txBody>
                    <a:bodyPr/>
                    <a:lstStyle/>
                    <a:p>
                      <a:pPr algn="ctr" fontAlgn="b"/>
                      <a:r>
                        <a:rPr lang="en-CA" sz="1200" b="0" i="0" u="none" strike="noStrike" dirty="0">
                          <a:solidFill>
                            <a:srgbClr val="000000"/>
                          </a:solidFill>
                          <a:effectLst/>
                          <a:latin typeface="Calibri" panose="020F050202020403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93076">
                <a:tc>
                  <a:txBody>
                    <a:bodyPr/>
                    <a:lstStyle/>
                    <a:p>
                      <a:pPr algn="ctr" fontAlgn="b"/>
                      <a:r>
                        <a:rPr lang="en-CA" sz="1200" b="0" i="0" u="none" strike="noStrike" dirty="0">
                          <a:solidFill>
                            <a:srgbClr val="000000"/>
                          </a:solidFill>
                          <a:effectLst/>
                          <a:latin typeface="Calibri" panose="020F0502020204030204"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359229">
                <a:tc>
                  <a:txBody>
                    <a:bodyPr/>
                    <a:lstStyle/>
                    <a:p>
                      <a:pPr algn="ctr" fontAlgn="t"/>
                      <a:endParaRPr lang="en-US" sz="1200" b="0"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spTree>
    <p:extLst>
      <p:ext uri="{BB962C8B-B14F-4D97-AF65-F5344CB8AC3E}">
        <p14:creationId xmlns:p14="http://schemas.microsoft.com/office/powerpoint/2010/main" val="14790239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CA" dirty="0"/>
              <a:t>Importance of Protecting Against Cybercrime (like fraud, theft, forgery and infringements of privacy)</a:t>
            </a:r>
            <a:endParaRPr lang="en-US" dirty="0"/>
          </a:p>
        </p:txBody>
      </p:sp>
      <p:sp>
        <p:nvSpPr>
          <p:cNvPr id="3" name="Text Placeholder 2"/>
          <p:cNvSpPr>
            <a:spLocks noGrp="1"/>
          </p:cNvSpPr>
          <p:nvPr>
            <p:ph type="body" sz="quarter" idx="16"/>
          </p:nvPr>
        </p:nvSpPr>
        <p:spPr>
          <a:xfrm>
            <a:off x="1733560" y="6234205"/>
            <a:ext cx="7258043" cy="438583"/>
          </a:xfrm>
        </p:spPr>
        <p:txBody>
          <a:bodyPr/>
          <a:lstStyle/>
          <a:p>
            <a:r>
              <a:rPr lang="en-US" dirty="0"/>
              <a:t>Q19.  How important are the following regulations or protections in determining whether you will engage in online shopping? [P</a:t>
            </a:r>
            <a:r>
              <a:rPr lang="en-CA" dirty="0"/>
              <a:t>Protecting against cybercrime (like fraud, theft, forgery and infringements of privacy)</a:t>
            </a:r>
            <a:r>
              <a:rPr lang="en-US" dirty="0"/>
              <a:t>] </a:t>
            </a:r>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664301572"/>
              </p:ext>
            </p:extLst>
          </p:nvPr>
        </p:nvGraphicFramePr>
        <p:xfrm>
          <a:off x="298704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31285957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Importance of Mechanisms for Online or Offline Cross-Border Dispute Resolution</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Q19.  How important are the following regulations or protections in determining whether you will engage in online shopping?  [</a:t>
            </a:r>
            <a:r>
              <a:rPr lang="en-CA" dirty="0"/>
              <a:t>Mechanisms for online or offline cross-border dispute resolution</a:t>
            </a:r>
            <a:r>
              <a:rPr lang="en-US" dirty="0"/>
              <a:t>] </a:t>
            </a:r>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2430584855"/>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38851623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Importance of Mechanisms for Online or Offline Cross-Border Dispute Resolution</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Q19.  How important are the following regulations or protections in determining whether you will engage in online shopping? [[</a:t>
            </a:r>
            <a:r>
              <a:rPr lang="en-CA" dirty="0"/>
              <a:t>Mechanisms for online or offline cross-border dispute resolution</a:t>
            </a:r>
            <a:r>
              <a:rPr lang="en-US" dirty="0"/>
              <a:t> </a:t>
            </a:r>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2274160784"/>
              </p:ext>
            </p:extLst>
          </p:nvPr>
        </p:nvGraphicFramePr>
        <p:xfrm>
          <a:off x="32004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29364263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CA" dirty="0"/>
              <a:t>Importance of Clear Warning When an Online Purchase Made in Another Country might be subject to duties and taxes</a:t>
            </a:r>
            <a:endParaRPr lang="en-US" dirty="0"/>
          </a:p>
        </p:txBody>
      </p:sp>
      <p:sp>
        <p:nvSpPr>
          <p:cNvPr id="3" name="Text Placeholder 2"/>
          <p:cNvSpPr>
            <a:spLocks noGrp="1"/>
          </p:cNvSpPr>
          <p:nvPr>
            <p:ph type="body" sz="quarter" idx="16"/>
          </p:nvPr>
        </p:nvSpPr>
        <p:spPr>
          <a:xfrm>
            <a:off x="1733560" y="6234205"/>
            <a:ext cx="7258043" cy="438583"/>
          </a:xfrm>
        </p:spPr>
        <p:txBody>
          <a:bodyPr/>
          <a:lstStyle/>
          <a:p>
            <a:r>
              <a:rPr lang="en-US" dirty="0"/>
              <a:t>Q19.  How important are the following regulations or protections in determining whether you will engage in online shopping?  [</a:t>
            </a:r>
            <a:r>
              <a:rPr lang="en-CA" dirty="0"/>
              <a:t>Clear warning when an online purchase made in another country might be subject to duties and taxes</a:t>
            </a:r>
            <a:r>
              <a:rPr lang="en-US" dirty="0"/>
              <a:t>] </a:t>
            </a:r>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1666324314"/>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13210530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CA" dirty="0"/>
              <a:t>Importance of Clear Warning When an Online Purchase Made in Another Country Might be Subject to Duties and Taxes</a:t>
            </a:r>
            <a:endParaRPr lang="en-US" dirty="0"/>
          </a:p>
        </p:txBody>
      </p:sp>
      <p:sp>
        <p:nvSpPr>
          <p:cNvPr id="3" name="Text Placeholder 2"/>
          <p:cNvSpPr>
            <a:spLocks noGrp="1"/>
          </p:cNvSpPr>
          <p:nvPr>
            <p:ph type="body" sz="quarter" idx="16"/>
          </p:nvPr>
        </p:nvSpPr>
        <p:spPr>
          <a:xfrm>
            <a:off x="1733560" y="6234205"/>
            <a:ext cx="7258043" cy="438583"/>
          </a:xfrm>
        </p:spPr>
        <p:txBody>
          <a:bodyPr/>
          <a:lstStyle/>
          <a:p>
            <a:r>
              <a:rPr lang="en-US" dirty="0"/>
              <a:t>Q19.  How important are the following regulations or protections in determining whether you will engage in online shopping? [[</a:t>
            </a:r>
            <a:r>
              <a:rPr lang="en-CA" dirty="0"/>
              <a:t>Clear warning when an online purchase made in another country might be subject to duties and taxes]</a:t>
            </a:r>
            <a:r>
              <a:rPr lang="en-US" dirty="0"/>
              <a:t> </a:t>
            </a:r>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2985021369"/>
              </p:ext>
            </p:extLst>
          </p:nvPr>
        </p:nvGraphicFramePr>
        <p:xfrm>
          <a:off x="3429000" y="14478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Important </a:t>
            </a:r>
          </a:p>
        </p:txBody>
      </p:sp>
    </p:spTree>
    <p:extLst>
      <p:ext uri="{BB962C8B-B14F-4D97-AF65-F5344CB8AC3E}">
        <p14:creationId xmlns:p14="http://schemas.microsoft.com/office/powerpoint/2010/main" val="24505525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Most say they would be likely to stop using an online service as a result of a data breach, regardless of what information was lost. </a:t>
            </a:r>
          </a:p>
        </p:txBody>
      </p:sp>
      <p:sp>
        <p:nvSpPr>
          <p:cNvPr id="3" name="Text Placeholder 2"/>
          <p:cNvSpPr>
            <a:spLocks noGrp="1"/>
          </p:cNvSpPr>
          <p:nvPr>
            <p:ph type="body" sz="quarter" idx="16"/>
          </p:nvPr>
        </p:nvSpPr>
        <p:spPr>
          <a:xfrm>
            <a:off x="1733560" y="6312004"/>
            <a:ext cx="7258043" cy="360783"/>
          </a:xfrm>
        </p:spPr>
        <p:txBody>
          <a:bodyPr/>
          <a:lstStyle/>
          <a:p>
            <a:r>
              <a:rPr lang="en-US" dirty="0"/>
              <a:t>Q27.  If the following happened, how likely would you be to stop using the online service as a result?</a:t>
            </a:r>
          </a:p>
          <a:p>
            <a:r>
              <a:rPr lang="en-US" dirty="0"/>
              <a:t>Base: All Respondents (n=24,225)</a:t>
            </a:r>
          </a:p>
        </p:txBody>
      </p:sp>
      <p:graphicFrame>
        <p:nvGraphicFramePr>
          <p:cNvPr id="5" name="Chart 4"/>
          <p:cNvGraphicFramePr/>
          <p:nvPr>
            <p:extLst/>
          </p:nvPr>
        </p:nvGraphicFramePr>
        <p:xfrm>
          <a:off x="1966685" y="1752600"/>
          <a:ext cx="82296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nvPr>
        </p:nvGraphicFramePr>
        <p:xfrm>
          <a:off x="9525000" y="1295401"/>
          <a:ext cx="1143000" cy="3657606"/>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994744219"/>
                    </a:ext>
                  </a:extLst>
                </a:gridCol>
              </a:tblGrid>
              <a:tr h="557091">
                <a:tc>
                  <a:txBody>
                    <a:bodyPr/>
                    <a:lstStyle/>
                    <a:p>
                      <a:pPr algn="ctr" fontAlgn="b"/>
                      <a:r>
                        <a:rPr lang="en-CA" sz="1200" b="1" i="0" u="none" strike="noStrike" dirty="0">
                          <a:solidFill>
                            <a:srgbClr val="000000"/>
                          </a:solidFill>
                          <a:effectLst/>
                          <a:latin typeface="+mn-lt"/>
                        </a:rPr>
                        <a:t>Very/Somewhat Likely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9150773"/>
                  </a:ext>
                </a:extLst>
              </a:tr>
              <a:tr h="620103">
                <a:tc>
                  <a:txBody>
                    <a:bodyPr/>
                    <a:lstStyle/>
                    <a:p>
                      <a:pPr algn="ctr" fontAlgn="ctr"/>
                      <a:r>
                        <a:rPr lang="en-CA" sz="1200" u="none" strike="noStrike">
                          <a:effectLst/>
                          <a:latin typeface="+mn-lt"/>
                        </a:rPr>
                        <a:t>76%</a:t>
                      </a:r>
                      <a:endParaRPr lang="en-CA"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359156"/>
                  </a:ext>
                </a:extLst>
              </a:tr>
              <a:tr h="620103">
                <a:tc>
                  <a:txBody>
                    <a:bodyPr/>
                    <a:lstStyle/>
                    <a:p>
                      <a:pPr algn="ctr" fontAlgn="ctr"/>
                      <a:r>
                        <a:rPr lang="en-CA" sz="1200" u="none" strike="noStrike">
                          <a:effectLst/>
                          <a:latin typeface="+mn-lt"/>
                        </a:rPr>
                        <a:t>75%</a:t>
                      </a:r>
                      <a:endParaRPr lang="en-CA"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1372869"/>
                  </a:ext>
                </a:extLst>
              </a:tr>
              <a:tr h="620103">
                <a:tc>
                  <a:txBody>
                    <a:bodyPr/>
                    <a:lstStyle/>
                    <a:p>
                      <a:pPr algn="ctr" fontAlgn="ctr"/>
                      <a:r>
                        <a:rPr lang="en-CA" sz="1200" u="none" strike="noStrike">
                          <a:effectLst/>
                          <a:latin typeface="+mn-lt"/>
                        </a:rPr>
                        <a:t>74%</a:t>
                      </a:r>
                      <a:endParaRPr lang="en-CA"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8576452"/>
                  </a:ext>
                </a:extLst>
              </a:tr>
              <a:tr h="620103">
                <a:tc>
                  <a:txBody>
                    <a:bodyPr/>
                    <a:lstStyle/>
                    <a:p>
                      <a:pPr algn="ctr" fontAlgn="ctr"/>
                      <a:r>
                        <a:rPr lang="en-CA" sz="1200" u="none" strike="noStrike">
                          <a:effectLst/>
                          <a:latin typeface="+mn-lt"/>
                        </a:rPr>
                        <a:t>74%</a:t>
                      </a:r>
                      <a:endParaRPr lang="en-CA"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1761235"/>
                  </a:ext>
                </a:extLst>
              </a:tr>
              <a:tr h="620103">
                <a:tc>
                  <a:txBody>
                    <a:bodyPr/>
                    <a:lstStyle/>
                    <a:p>
                      <a:pPr algn="ctr" fontAlgn="ctr"/>
                      <a:r>
                        <a:rPr lang="en-CA" sz="1200" u="none" strike="noStrike" dirty="0">
                          <a:effectLst/>
                          <a:latin typeface="+mn-lt"/>
                        </a:rPr>
                        <a:t>72%</a:t>
                      </a:r>
                      <a:endParaRPr lang="en-CA"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1157032"/>
                  </a:ext>
                </a:extLst>
              </a:tr>
            </a:tbl>
          </a:graphicData>
        </a:graphic>
      </p:graphicFrame>
    </p:spTree>
    <p:extLst>
      <p:ext uri="{BB962C8B-B14F-4D97-AF65-F5344CB8AC3E}">
        <p14:creationId xmlns:p14="http://schemas.microsoft.com/office/powerpoint/2010/main" val="348313780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027240496"/>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Your Email Address was Stolen and Leaked Online</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Q27.  If the following happened, how likely would you be to stop using the online service as a result? </a:t>
            </a:r>
            <a:r>
              <a:rPr lang="en-CA" dirty="0"/>
              <a:t>[A company you use regularly was hacked and your email address was stolen and leaked online]</a:t>
            </a:r>
            <a:r>
              <a:rPr lang="en-US" dirty="0"/>
              <a:t> Base: All Respondents (n=24,225)</a:t>
            </a:r>
          </a:p>
        </p:txBody>
      </p:sp>
      <p:sp>
        <p:nvSpPr>
          <p:cNvPr id="8" name="TextBox 7"/>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32713720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Your Email Address Was Stolen and Leaked Online</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Q27.  If the following happened, how likely would you be to stop using the online service as a result? </a:t>
            </a:r>
            <a:r>
              <a:rPr lang="en-CA" dirty="0"/>
              <a:t>[A company you use regularly was hacked and your email address was stolen and leaked online]</a:t>
            </a:r>
            <a:r>
              <a:rPr lang="en-US" dirty="0"/>
              <a:t> Base: All Respondents (n=24,225)</a:t>
            </a:r>
          </a:p>
        </p:txBody>
      </p:sp>
      <p:cxnSp>
        <p:nvCxnSpPr>
          <p:cNvPr id="10" name="Straight Connector 9"/>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1" name="Chart 10"/>
          <p:cNvGraphicFramePr/>
          <p:nvPr>
            <p:extLst>
              <p:ext uri="{D42A27DB-BD31-4B8C-83A1-F6EECF244321}">
                <p14:modId xmlns:p14="http://schemas.microsoft.com/office/powerpoint/2010/main" val="2933266878"/>
              </p:ext>
            </p:extLst>
          </p:nvPr>
        </p:nvGraphicFramePr>
        <p:xfrm>
          <a:off x="25908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0" y="838204"/>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38801778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811372780"/>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Your Online Password Was Stolen and Leaked Online  </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Q27.  If the following happened, how likely would you be to stop using the online service as a result? </a:t>
            </a:r>
            <a:r>
              <a:rPr lang="en-CA" dirty="0"/>
              <a:t>[A company you use regularly was hacked and your online password was stolen and leaked online]</a:t>
            </a:r>
            <a:r>
              <a:rPr lang="en-US" dirty="0"/>
              <a:t> Base: All Respondents (n=24,225)</a:t>
            </a:r>
          </a:p>
        </p:txBody>
      </p:sp>
      <p:sp>
        <p:nvSpPr>
          <p:cNvPr id="8" name="TextBox 7"/>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81979273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Your Online Password Was Stolen and Leaked Online </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Q27.  If the following happened, how likely would you be to stop using the online service as a result? </a:t>
            </a:r>
            <a:r>
              <a:rPr lang="en-CA" dirty="0"/>
              <a:t>[A company you use regularly was hacked and your online password was stolen and leaked online]</a:t>
            </a:r>
            <a:r>
              <a:rPr lang="en-US" dirty="0"/>
              <a:t> Base: All Respondents (n=24,225)</a:t>
            </a:r>
          </a:p>
        </p:txBody>
      </p:sp>
      <p:cxnSp>
        <p:nvCxnSpPr>
          <p:cNvPr id="10" name="Straight Connector 9"/>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1" name="Chart 10"/>
          <p:cNvGraphicFramePr/>
          <p:nvPr>
            <p:extLst>
              <p:ext uri="{D42A27DB-BD31-4B8C-83A1-F6EECF244321}">
                <p14:modId xmlns:p14="http://schemas.microsoft.com/office/powerpoint/2010/main" val="2177711794"/>
              </p:ext>
            </p:extLst>
          </p:nvPr>
        </p:nvGraphicFramePr>
        <p:xfrm>
          <a:off x="1792507"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205633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[Employers] Base: Much/ Somewhat More Concerned About Online Privacy 2016 (n=13,867); 2017 (n=12,926)</a:t>
            </a:r>
          </a:p>
        </p:txBody>
      </p:sp>
      <p:sp>
        <p:nvSpPr>
          <p:cNvPr id="3" name="Title 2"/>
          <p:cNvSpPr>
            <a:spLocks noGrp="1"/>
          </p:cNvSpPr>
          <p:nvPr>
            <p:ph type="title"/>
          </p:nvPr>
        </p:nvSpPr>
        <p:spPr>
          <a:xfrm>
            <a:off x="1733560" y="228605"/>
            <a:ext cx="10107738" cy="309963"/>
          </a:xfrm>
        </p:spPr>
        <p:txBody>
          <a:bodyPr/>
          <a:lstStyle/>
          <a:p>
            <a:r>
              <a:rPr lang="en-US" dirty="0"/>
              <a:t>Employers are a relatively stable source of concern. </a:t>
            </a:r>
          </a:p>
        </p:txBody>
      </p:sp>
      <p:graphicFrame>
        <p:nvGraphicFramePr>
          <p:cNvPr id="7" name="Chart 6"/>
          <p:cNvGraphicFramePr/>
          <p:nvPr>
            <p:extLst>
              <p:ext uri="{D42A27DB-BD31-4B8C-83A1-F6EECF244321}">
                <p14:modId xmlns:p14="http://schemas.microsoft.com/office/powerpoint/2010/main" val="1029888395"/>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784339213"/>
              </p:ext>
            </p:extLst>
          </p:nvPr>
        </p:nvGraphicFramePr>
        <p:xfrm>
          <a:off x="9035117" y="493477"/>
          <a:ext cx="1556687" cy="5373923"/>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308931989"/>
                    </a:ext>
                  </a:extLst>
                </a:gridCol>
              </a:tblGrid>
              <a:tr h="365760">
                <a:tc>
                  <a:txBody>
                    <a:bodyPr/>
                    <a:lstStyle/>
                    <a:p>
                      <a:pPr algn="ctr" fontAlgn="b"/>
                      <a:r>
                        <a:rPr lang="en-US" sz="1200" b="1" i="0" u="none" strike="noStrike" dirty="0">
                          <a:solidFill>
                            <a:srgbClr val="000000"/>
                          </a:solidFill>
                          <a:effectLst/>
                          <a:latin typeface="+mn-lt"/>
                        </a:rPr>
                        <a:t>A Great Deal/Somewhat</a:t>
                      </a: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6035555"/>
                  </a:ext>
                </a:extLst>
              </a:tr>
              <a:tr h="183539">
                <a:tc>
                  <a:txBody>
                    <a:bodyPr/>
                    <a:lstStyle/>
                    <a:p>
                      <a:pPr algn="ctr" fontAlgn="b"/>
                      <a:r>
                        <a:rPr lang="en-US" sz="1200" b="1" u="sng" strike="noStrike" dirty="0">
                          <a:effectLst/>
                          <a:latin typeface="+mn-lt"/>
                        </a:rPr>
                        <a:t>2016</a:t>
                      </a:r>
                      <a:endParaRPr lang="en-US" sz="1200" b="1" i="0" u="sng"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4204480"/>
                  </a:ext>
                </a:extLst>
              </a:tr>
              <a:tr h="242523">
                <a:tc>
                  <a:txBody>
                    <a:bodyPr/>
                    <a:lstStyle/>
                    <a:p>
                      <a:pPr algn="ctr" fontAlgn="b"/>
                      <a:r>
                        <a:rPr lang="en-CA" sz="1100" b="0" i="0" u="none" strike="noStrike" dirty="0">
                          <a:solidFill>
                            <a:srgbClr val="000000"/>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881204"/>
                  </a:ext>
                </a:extLst>
              </a:tr>
              <a:tr h="177165">
                <a:tc>
                  <a:txBody>
                    <a:bodyPr/>
                    <a:lstStyle/>
                    <a:p>
                      <a:pPr algn="ctr" fontAlgn="b"/>
                      <a:endParaRPr lang="en-CA"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9924001"/>
                  </a:ext>
                </a:extLst>
              </a:tr>
              <a:tr h="183539">
                <a:tc>
                  <a:txBody>
                    <a:bodyPr/>
                    <a:lstStyle/>
                    <a:p>
                      <a:pPr algn="ctr" fontAlgn="b"/>
                      <a:r>
                        <a:rPr lang="en-CA" sz="1100" b="0" i="0" u="none" strike="noStrike" dirty="0">
                          <a:solidFill>
                            <a:srgbClr val="000000"/>
                          </a:solidFill>
                          <a:effectLst/>
                          <a:latin typeface="Calibri" panose="020F050202020403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52465"/>
                  </a:ext>
                </a:extLst>
              </a:tr>
              <a:tr h="183539">
                <a:tc>
                  <a:txBody>
                    <a:bodyPr/>
                    <a:lstStyle/>
                    <a:p>
                      <a:pPr algn="ctr" fontAlgn="b"/>
                      <a:r>
                        <a:rPr lang="en-CA" sz="1100" b="0" i="0" u="none" strike="noStrike" dirty="0">
                          <a:solidFill>
                            <a:srgbClr val="000000"/>
                          </a:solidFill>
                          <a:effectLst/>
                          <a:latin typeface="Calibri" panose="020F050202020403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836611"/>
                  </a:ext>
                </a:extLst>
              </a:tr>
              <a:tr h="183539">
                <a:tc>
                  <a:txBody>
                    <a:bodyPr/>
                    <a:lstStyle/>
                    <a:p>
                      <a:pPr algn="ctr" fontAlgn="b"/>
                      <a:r>
                        <a:rPr lang="en-CA" sz="1100" b="0" i="0" u="none" strike="noStrike" dirty="0">
                          <a:solidFill>
                            <a:srgbClr val="000000"/>
                          </a:solidFill>
                          <a:effectLst/>
                          <a:latin typeface="Calibri" panose="020F050202020403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003345"/>
                  </a:ext>
                </a:extLst>
              </a:tr>
              <a:tr h="183539">
                <a:tc>
                  <a:txBody>
                    <a:bodyPr/>
                    <a:lstStyle/>
                    <a:p>
                      <a:pPr algn="ctr" fontAlgn="b"/>
                      <a:r>
                        <a:rPr lang="en-CA" sz="1100" b="0" i="0" u="none" strike="noStrike" dirty="0">
                          <a:solidFill>
                            <a:srgbClr val="000000"/>
                          </a:solidFill>
                          <a:effectLst/>
                          <a:latin typeface="Calibri" panose="020F0502020204030204" pitchFamily="34" charset="0"/>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028271"/>
                  </a:ext>
                </a:extLst>
              </a:tr>
              <a:tr h="183539">
                <a:tc>
                  <a:txBody>
                    <a:bodyPr/>
                    <a:lstStyle/>
                    <a:p>
                      <a:pPr algn="ctr" fontAlgn="b"/>
                      <a:r>
                        <a:rPr lang="en-CA" sz="1100" b="0" i="0" u="none" strike="noStrike" dirty="0">
                          <a:solidFill>
                            <a:srgbClr val="000000"/>
                          </a:solidFill>
                          <a:effectLst/>
                          <a:latin typeface="Calibri" panose="020F050202020403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789539"/>
                  </a:ext>
                </a:extLst>
              </a:tr>
              <a:tr h="183539">
                <a:tc>
                  <a:txBody>
                    <a:bodyPr/>
                    <a:lstStyle/>
                    <a:p>
                      <a:pPr algn="ctr" fontAlgn="b"/>
                      <a:r>
                        <a:rPr lang="en-CA" sz="1100" b="0" i="0" u="none" strike="noStrike" dirty="0">
                          <a:solidFill>
                            <a:srgbClr val="000000"/>
                          </a:solidFill>
                          <a:effectLst/>
                          <a:latin typeface="Calibri" panose="020F050202020403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58124"/>
                  </a:ext>
                </a:extLst>
              </a:tr>
              <a:tr h="183539">
                <a:tc>
                  <a:txBody>
                    <a:bodyPr/>
                    <a:lstStyle/>
                    <a:p>
                      <a:pPr algn="ctr" fontAlgn="b"/>
                      <a:r>
                        <a:rPr lang="en-CA" sz="1100" b="0" i="0" u="none" strike="noStrike" dirty="0">
                          <a:solidFill>
                            <a:srgbClr val="000000"/>
                          </a:solidFill>
                          <a:effectLst/>
                          <a:latin typeface="Calibri" panose="020F050202020403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06946"/>
                  </a:ext>
                </a:extLst>
              </a:tr>
              <a:tr h="183539">
                <a:tc>
                  <a:txBody>
                    <a:bodyPr/>
                    <a:lstStyle/>
                    <a:p>
                      <a:pPr algn="ctr" fontAlgn="b"/>
                      <a:r>
                        <a:rPr lang="en-CA" sz="1100" b="0" i="0" u="none" strike="noStrike">
                          <a:solidFill>
                            <a:srgbClr val="000000"/>
                          </a:solidFill>
                          <a:effectLst/>
                          <a:latin typeface="Calibri" panose="020F050202020403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704111"/>
                  </a:ext>
                </a:extLst>
              </a:tr>
              <a:tr h="183539">
                <a:tc>
                  <a:txBody>
                    <a:bodyPr/>
                    <a:lstStyle/>
                    <a:p>
                      <a:pPr algn="ctr" fontAlgn="b"/>
                      <a:r>
                        <a:rPr lang="en-CA" sz="1100" b="0" i="0" u="none" strike="noStrike" dirty="0">
                          <a:solidFill>
                            <a:srgbClr val="000000"/>
                          </a:solidFill>
                          <a:effectLst/>
                          <a:latin typeface="Calibri" panose="020F0502020204030204" pitchFamily="34" charset="0"/>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709516"/>
                  </a:ext>
                </a:extLst>
              </a:tr>
              <a:tr h="183539">
                <a:tc>
                  <a:txBody>
                    <a:bodyPr/>
                    <a:lstStyle/>
                    <a:p>
                      <a:pPr algn="ctr" fontAlgn="b"/>
                      <a:r>
                        <a:rPr lang="en-CA" sz="1100" b="0" i="0" u="none" strike="noStrike" dirty="0">
                          <a:solidFill>
                            <a:srgbClr val="000000"/>
                          </a:solidFill>
                          <a:effectLst/>
                          <a:latin typeface="Calibri" panose="020F050202020403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39661"/>
                  </a:ext>
                </a:extLst>
              </a:tr>
              <a:tr h="183539">
                <a:tc>
                  <a:txBody>
                    <a:bodyPr/>
                    <a:lstStyle/>
                    <a:p>
                      <a:pPr algn="ctr" fontAlgn="b"/>
                      <a:r>
                        <a:rPr lang="en-CA" sz="1100" b="0" i="0" u="none" strike="noStrike" dirty="0">
                          <a:solidFill>
                            <a:srgbClr val="000000"/>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93658"/>
                  </a:ext>
                </a:extLst>
              </a:tr>
              <a:tr h="183539">
                <a:tc>
                  <a:txBody>
                    <a:bodyPr/>
                    <a:lstStyle/>
                    <a:p>
                      <a:pPr algn="ctr" fontAlgn="b"/>
                      <a:r>
                        <a:rPr lang="en-CA" sz="1100" b="0" i="0" u="none" strike="noStrike" dirty="0">
                          <a:solidFill>
                            <a:srgbClr val="000000"/>
                          </a:solidFill>
                          <a:effectLst/>
                          <a:latin typeface="Calibri" panose="020F050202020403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533265"/>
                  </a:ext>
                </a:extLst>
              </a:tr>
              <a:tr h="183539">
                <a:tc>
                  <a:txBody>
                    <a:bodyPr/>
                    <a:lstStyle/>
                    <a:p>
                      <a:pPr algn="ctr" fontAlgn="b"/>
                      <a:r>
                        <a:rPr lang="en-CA" sz="1100" b="0" i="0" u="none" strike="noStrike" dirty="0">
                          <a:solidFill>
                            <a:srgbClr val="000000"/>
                          </a:solidFill>
                          <a:effectLst/>
                          <a:latin typeface="Calibri" panose="020F050202020403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67438"/>
                  </a:ext>
                </a:extLst>
              </a:tr>
              <a:tr h="183539">
                <a:tc>
                  <a:txBody>
                    <a:bodyPr/>
                    <a:lstStyle/>
                    <a:p>
                      <a:pPr algn="ctr" fontAlgn="b"/>
                      <a:r>
                        <a:rPr lang="en-CA" sz="1100" b="0" i="0" u="none" strike="noStrike" dirty="0">
                          <a:solidFill>
                            <a:srgbClr val="000000"/>
                          </a:solidFill>
                          <a:effectLst/>
                          <a:latin typeface="Calibri" panose="020F050202020403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870496"/>
                  </a:ext>
                </a:extLst>
              </a:tr>
              <a:tr h="183539">
                <a:tc>
                  <a:txBody>
                    <a:bodyPr/>
                    <a:lstStyle/>
                    <a:p>
                      <a:pPr algn="ctr" fontAlgn="b"/>
                      <a:r>
                        <a:rPr lang="en-CA" sz="1100" b="0" i="0" u="none" strike="noStrike" dirty="0">
                          <a:solidFill>
                            <a:srgbClr val="000000"/>
                          </a:solidFill>
                          <a:effectLst/>
                          <a:latin typeface="Calibri" panose="020F050202020403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855"/>
                  </a:ext>
                </a:extLst>
              </a:tr>
              <a:tr h="183539">
                <a:tc>
                  <a:txBody>
                    <a:bodyPr/>
                    <a:lstStyle/>
                    <a:p>
                      <a:pPr algn="ctr" fontAlgn="b"/>
                      <a:r>
                        <a:rPr lang="en-CA" sz="1100" b="0" i="0" u="none" strike="noStrike">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315003"/>
                  </a:ext>
                </a:extLst>
              </a:tr>
              <a:tr h="183539">
                <a:tc>
                  <a:txBody>
                    <a:bodyPr/>
                    <a:lstStyle/>
                    <a:p>
                      <a:pPr algn="ctr" fontAlgn="b"/>
                      <a:r>
                        <a:rPr lang="en-CA" sz="1100" b="0" i="0" u="none" strike="noStrike" dirty="0">
                          <a:solidFill>
                            <a:srgbClr val="000000"/>
                          </a:solidFill>
                          <a:effectLst/>
                          <a:latin typeface="Calibri" panose="020F050202020403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815038"/>
                  </a:ext>
                </a:extLst>
              </a:tr>
              <a:tr h="183539">
                <a:tc>
                  <a:txBody>
                    <a:bodyPr/>
                    <a:lstStyle/>
                    <a:p>
                      <a:pPr algn="ctr" fontAlgn="b"/>
                      <a:r>
                        <a:rPr lang="en-CA" sz="1100" b="0" i="0" u="none" strike="noStrike">
                          <a:solidFill>
                            <a:srgbClr val="000000"/>
                          </a:solidFill>
                          <a:effectLst/>
                          <a:latin typeface="Calibri" panose="020F050202020403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4143215"/>
                  </a:ext>
                </a:extLst>
              </a:tr>
              <a:tr h="183539">
                <a:tc>
                  <a:txBody>
                    <a:bodyPr/>
                    <a:lstStyle/>
                    <a:p>
                      <a:pPr algn="ctr" fontAlgn="b"/>
                      <a:r>
                        <a:rPr lang="en-CA" sz="1100" b="0" i="0" u="none" strike="noStrike" dirty="0">
                          <a:solidFill>
                            <a:srgbClr val="000000"/>
                          </a:solidFill>
                          <a:effectLst/>
                          <a:latin typeface="Calibri" panose="020F050202020403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146898"/>
                  </a:ext>
                </a:extLst>
              </a:tr>
              <a:tr h="183539">
                <a:tc>
                  <a:txBody>
                    <a:bodyPr/>
                    <a:lstStyle/>
                    <a:p>
                      <a:pPr algn="ctr" fontAlgn="b"/>
                      <a:r>
                        <a:rPr lang="en-CA" sz="1100" b="0" i="0" u="none" strike="noStrike">
                          <a:solidFill>
                            <a:srgbClr val="000000"/>
                          </a:solidFill>
                          <a:effectLst/>
                          <a:latin typeface="Calibri" panose="020F050202020403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96527"/>
                  </a:ext>
                </a:extLst>
              </a:tr>
              <a:tr h="183539">
                <a:tc>
                  <a:txBody>
                    <a:bodyPr/>
                    <a:lstStyle/>
                    <a:p>
                      <a:pPr algn="ctr" fontAlgn="b"/>
                      <a:r>
                        <a:rPr lang="en-CA" sz="1100" b="0" i="0" u="none" strike="noStrike" dirty="0">
                          <a:solidFill>
                            <a:srgbClr val="000000"/>
                          </a:solidFill>
                          <a:effectLst/>
                          <a:latin typeface="Calibri" panose="020F050202020403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507038"/>
                  </a:ext>
                </a:extLst>
              </a:tr>
              <a:tr h="183539">
                <a:tc>
                  <a:txBody>
                    <a:bodyPr/>
                    <a:lstStyle/>
                    <a:p>
                      <a:pPr algn="ctr" fontAlgn="b"/>
                      <a:r>
                        <a:rPr lang="en-CA" sz="1100" b="0" i="0" u="none" strike="noStrike" dirty="0">
                          <a:solidFill>
                            <a:srgbClr val="000000"/>
                          </a:solidFill>
                          <a:effectLst/>
                          <a:latin typeface="Calibri" panose="020F050202020403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543236"/>
                  </a:ext>
                </a:extLst>
              </a:tr>
              <a:tr h="183539">
                <a:tc>
                  <a:txBody>
                    <a:bodyPr/>
                    <a:lstStyle/>
                    <a:p>
                      <a:pPr algn="ctr" fontAlgn="b"/>
                      <a:r>
                        <a:rPr lang="en-CA" sz="1100" b="0" i="0" u="none" strike="noStrike" dirty="0">
                          <a:solidFill>
                            <a:srgbClr val="000000"/>
                          </a:solidFill>
                          <a:effectLst/>
                          <a:latin typeface="Calibri" panose="020F050202020403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780076"/>
                  </a:ext>
                </a:extLst>
              </a:tr>
              <a:tr h="183539">
                <a:tc>
                  <a:txBody>
                    <a:bodyPr/>
                    <a:lstStyle/>
                    <a:p>
                      <a:pPr algn="ctr" fontAlgn="b"/>
                      <a:r>
                        <a:rPr lang="en-CA" sz="1100" b="0" i="0" u="none" strike="noStrike" dirty="0">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7771646"/>
                  </a:ext>
                </a:extLst>
              </a:tr>
            </a:tbl>
          </a:graphicData>
        </a:graphic>
      </p:graphicFrame>
    </p:spTree>
    <p:extLst>
      <p:ext uri="{BB962C8B-B14F-4D97-AF65-F5344CB8AC3E}">
        <p14:creationId xmlns:p14="http://schemas.microsoft.com/office/powerpoint/2010/main" val="348639845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639484535"/>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Both Your Email Address and Online Password Were Stolen and Leaked Online </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Q27.  If the following happened, how likely would you be to stop using the online service as a result? </a:t>
            </a:r>
            <a:r>
              <a:rPr lang="en-CA" dirty="0"/>
              <a:t>[A company you use regularly was hacked and both your email address and your online password were stolen and leaked online]</a:t>
            </a:r>
            <a:r>
              <a:rPr lang="en-US" dirty="0"/>
              <a:t> Base: All Respondents (n=24,225)</a:t>
            </a:r>
          </a:p>
        </p:txBody>
      </p:sp>
      <p:sp>
        <p:nvSpPr>
          <p:cNvPr id="8" name="TextBox 7"/>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3250458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CA" dirty="0"/>
              <a:t>Both Your Email Address and Your Online Password Were Stolen and Leaked Online</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Q27.  If the following happened, how likely would you be to stop using the online service as a result? </a:t>
            </a:r>
            <a:r>
              <a:rPr lang="en-CA" dirty="0"/>
              <a:t>[A company you use regularly was hacked and both your email address and your online password were stolen and leaked online ]</a:t>
            </a:r>
            <a:r>
              <a:rPr lang="en-US" dirty="0"/>
              <a:t> Base: All Respondents (n=24,225)</a:t>
            </a:r>
          </a:p>
        </p:txBody>
      </p:sp>
      <p:cxnSp>
        <p:nvCxnSpPr>
          <p:cNvPr id="10" name="Straight Connector 9"/>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1" name="Chart 10"/>
          <p:cNvGraphicFramePr/>
          <p:nvPr>
            <p:extLst>
              <p:ext uri="{D42A27DB-BD31-4B8C-83A1-F6EECF244321}">
                <p14:modId xmlns:p14="http://schemas.microsoft.com/office/powerpoint/2010/main" val="2544719629"/>
              </p:ext>
            </p:extLst>
          </p:nvPr>
        </p:nvGraphicFramePr>
        <p:xfrm>
          <a:off x="1792507"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9319396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827618693"/>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Your Profile Information Was Stolen and Leaked Online </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Q27.  If the following happened, how likely would you be to stop using the online service as a result? </a:t>
            </a:r>
            <a:r>
              <a:rPr lang="en-CA" dirty="0"/>
              <a:t>[A company you use regularly was hacked and your profile information was stolen and leaked online]</a:t>
            </a:r>
            <a:r>
              <a:rPr lang="en-US" dirty="0"/>
              <a:t> Base: All Respondents (n=24,225)</a:t>
            </a:r>
          </a:p>
        </p:txBody>
      </p:sp>
      <p:sp>
        <p:nvSpPr>
          <p:cNvPr id="8" name="TextBox 7"/>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22964444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CA" dirty="0"/>
              <a:t>Your Profile Information Was Stolen and Leaked Online </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Q27.  If the following happened, how likely would you be to stop using the online service as a result? </a:t>
            </a:r>
            <a:r>
              <a:rPr lang="en-CA" dirty="0"/>
              <a:t>[A company you use regularly was hacked and your profile information was stolen and leaked online]</a:t>
            </a:r>
            <a:r>
              <a:rPr lang="en-US" dirty="0"/>
              <a:t> Base: All Respondents (n=24,225)</a:t>
            </a:r>
          </a:p>
        </p:txBody>
      </p:sp>
      <p:cxnSp>
        <p:nvCxnSpPr>
          <p:cNvPr id="10" name="Straight Connector 9"/>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1" name="Chart 10"/>
          <p:cNvGraphicFramePr/>
          <p:nvPr>
            <p:extLst>
              <p:ext uri="{D42A27DB-BD31-4B8C-83A1-F6EECF244321}">
                <p14:modId xmlns:p14="http://schemas.microsoft.com/office/powerpoint/2010/main" val="1717409429"/>
              </p:ext>
            </p:extLst>
          </p:nvPr>
        </p:nvGraphicFramePr>
        <p:xfrm>
          <a:off x="2590800"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42282291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740196518"/>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58004" y="228605"/>
            <a:ext cx="8646971" cy="276999"/>
          </a:xfrm>
        </p:spPr>
        <p:txBody>
          <a:bodyPr/>
          <a:lstStyle/>
          <a:p>
            <a:r>
              <a:rPr lang="en-CA" dirty="0"/>
              <a:t>Your Credit Card Details Were Stolen and Leaked Online </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Q27.  If the following happened, how likely would you be to stop using the online service as a result? </a:t>
            </a:r>
            <a:r>
              <a:rPr lang="en-CA" dirty="0"/>
              <a:t>[A company you use regularly was hacked and your credit card details were stolen and leaked online]</a:t>
            </a:r>
            <a:r>
              <a:rPr lang="en-US" dirty="0"/>
              <a:t> Base: All Respondents (n=24,225)</a:t>
            </a:r>
          </a:p>
        </p:txBody>
      </p:sp>
      <p:sp>
        <p:nvSpPr>
          <p:cNvPr id="8" name="TextBox 7"/>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88261950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232" y="228605"/>
            <a:ext cx="8646971" cy="276999"/>
          </a:xfrm>
        </p:spPr>
        <p:txBody>
          <a:bodyPr/>
          <a:lstStyle/>
          <a:p>
            <a:r>
              <a:rPr lang="en-CA" dirty="0"/>
              <a:t>Your Credit Card Details Were Stolen and Leaked Online </a:t>
            </a:r>
            <a:endParaRPr lang="en-US" dirty="0"/>
          </a:p>
        </p:txBody>
      </p:sp>
      <p:sp>
        <p:nvSpPr>
          <p:cNvPr id="3" name="Text Placeholder 2"/>
          <p:cNvSpPr>
            <a:spLocks noGrp="1"/>
          </p:cNvSpPr>
          <p:nvPr>
            <p:ph type="body" sz="quarter" idx="16"/>
          </p:nvPr>
        </p:nvSpPr>
        <p:spPr>
          <a:xfrm>
            <a:off x="1733560" y="6380395"/>
            <a:ext cx="7258043" cy="292388"/>
          </a:xfrm>
        </p:spPr>
        <p:txBody>
          <a:bodyPr/>
          <a:lstStyle/>
          <a:p>
            <a:r>
              <a:rPr lang="en-US" dirty="0"/>
              <a:t>Q27.  If the following happened, how likely would you be to stop using the online service as a result? </a:t>
            </a:r>
            <a:r>
              <a:rPr lang="en-CA" dirty="0"/>
              <a:t>[A company you use regularly was hacked and your credit card details were stolen and leaked online] </a:t>
            </a:r>
            <a:r>
              <a:rPr lang="en-US" dirty="0"/>
              <a:t>Base: All Respondents (n=24,225)</a:t>
            </a:r>
          </a:p>
        </p:txBody>
      </p:sp>
      <p:cxnSp>
        <p:nvCxnSpPr>
          <p:cNvPr id="10" name="Straight Connector 9"/>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1" name="Chart 10"/>
          <p:cNvGraphicFramePr/>
          <p:nvPr>
            <p:extLst>
              <p:ext uri="{D42A27DB-BD31-4B8C-83A1-F6EECF244321}">
                <p14:modId xmlns:p14="http://schemas.microsoft.com/office/powerpoint/2010/main" val="3040159946"/>
              </p:ext>
            </p:extLst>
          </p:nvPr>
        </p:nvGraphicFramePr>
        <p:xfrm>
          <a:off x="2590800"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39226760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While only slightly more say they’d be very/somewhat to stop using the service after a second data breach, the intensity has strengthened with a majority saying they’re very likely to stop using the service after a second breach. </a:t>
            </a:r>
          </a:p>
        </p:txBody>
      </p:sp>
      <p:sp>
        <p:nvSpPr>
          <p:cNvPr id="3" name="Text Placeholder 2"/>
          <p:cNvSpPr>
            <a:spLocks noGrp="1"/>
          </p:cNvSpPr>
          <p:nvPr>
            <p:ph type="body" sz="quarter" idx="16"/>
          </p:nvPr>
        </p:nvSpPr>
        <p:spPr>
          <a:xfrm>
            <a:off x="1733560" y="6312004"/>
            <a:ext cx="7258043" cy="360783"/>
          </a:xfrm>
        </p:spPr>
        <p:txBody>
          <a:bodyPr/>
          <a:lstStyle/>
          <a:p>
            <a:r>
              <a:rPr lang="en-US" dirty="0"/>
              <a:t>Q28.  And If the following happened for a second time, how likely would you be to stop using the online service as a result?</a:t>
            </a:r>
          </a:p>
          <a:p>
            <a:r>
              <a:rPr lang="en-US" dirty="0"/>
              <a:t>Base: All Respondents (n=24,225)</a:t>
            </a:r>
          </a:p>
        </p:txBody>
      </p:sp>
      <p:graphicFrame>
        <p:nvGraphicFramePr>
          <p:cNvPr id="6" name="Chart 5"/>
          <p:cNvGraphicFramePr/>
          <p:nvPr>
            <p:extLst/>
          </p:nvPr>
        </p:nvGraphicFramePr>
        <p:xfrm>
          <a:off x="1966685" y="1752600"/>
          <a:ext cx="82296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38734511"/>
              </p:ext>
            </p:extLst>
          </p:nvPr>
        </p:nvGraphicFramePr>
        <p:xfrm>
          <a:off x="9296400" y="1371603"/>
          <a:ext cx="1219200" cy="4191002"/>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2179200906"/>
                    </a:ext>
                  </a:extLst>
                </a:gridCol>
              </a:tblGrid>
              <a:tr h="488887">
                <a:tc>
                  <a:txBody>
                    <a:bodyPr/>
                    <a:lstStyle/>
                    <a:p>
                      <a:pPr algn="ctr" fontAlgn="b"/>
                      <a:r>
                        <a:rPr lang="en-CA" sz="1200" b="0" i="0" u="none" strike="noStrike" dirty="0">
                          <a:solidFill>
                            <a:srgbClr val="000000"/>
                          </a:solidFill>
                          <a:effectLst/>
                          <a:latin typeface="+mn-lt"/>
                        </a:rPr>
                        <a:t>Very/Somewhat Likely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4092858"/>
                  </a:ext>
                </a:extLst>
              </a:tr>
              <a:tr h="740423">
                <a:tc>
                  <a:txBody>
                    <a:bodyPr/>
                    <a:lstStyle/>
                    <a:p>
                      <a:pPr algn="ctr" fontAlgn="ctr"/>
                      <a:r>
                        <a:rPr lang="en-CA" sz="1200" u="none" strike="noStrike" dirty="0">
                          <a:effectLst/>
                          <a:latin typeface="+mn-lt"/>
                        </a:rPr>
                        <a:t>80%</a:t>
                      </a:r>
                      <a:endParaRPr lang="en-CA"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35896"/>
                  </a:ext>
                </a:extLst>
              </a:tr>
              <a:tr h="740423">
                <a:tc>
                  <a:txBody>
                    <a:bodyPr/>
                    <a:lstStyle/>
                    <a:p>
                      <a:pPr algn="ctr" fontAlgn="ctr"/>
                      <a:r>
                        <a:rPr lang="en-CA" sz="1200" u="none" strike="noStrike" dirty="0">
                          <a:effectLst/>
                          <a:latin typeface="+mn-lt"/>
                        </a:rPr>
                        <a:t>80%</a:t>
                      </a:r>
                      <a:endParaRPr lang="en-CA"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2393413"/>
                  </a:ext>
                </a:extLst>
              </a:tr>
              <a:tr h="740423">
                <a:tc>
                  <a:txBody>
                    <a:bodyPr/>
                    <a:lstStyle/>
                    <a:p>
                      <a:pPr algn="ctr" fontAlgn="ctr"/>
                      <a:r>
                        <a:rPr lang="en-CA" sz="1200" u="none" strike="noStrike" dirty="0">
                          <a:effectLst/>
                          <a:latin typeface="+mn-lt"/>
                        </a:rPr>
                        <a:t>79%</a:t>
                      </a:r>
                      <a:endParaRPr lang="en-CA"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2386314"/>
                  </a:ext>
                </a:extLst>
              </a:tr>
              <a:tr h="740423">
                <a:tc>
                  <a:txBody>
                    <a:bodyPr/>
                    <a:lstStyle/>
                    <a:p>
                      <a:pPr algn="ctr" fontAlgn="ctr"/>
                      <a:r>
                        <a:rPr lang="en-CA" sz="1200" u="none" strike="noStrike" dirty="0">
                          <a:effectLst/>
                          <a:latin typeface="+mn-lt"/>
                        </a:rPr>
                        <a:t>79%</a:t>
                      </a:r>
                      <a:endParaRPr lang="en-CA"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719402"/>
                  </a:ext>
                </a:extLst>
              </a:tr>
              <a:tr h="740423">
                <a:tc>
                  <a:txBody>
                    <a:bodyPr/>
                    <a:lstStyle/>
                    <a:p>
                      <a:pPr algn="ctr" fontAlgn="ctr"/>
                      <a:r>
                        <a:rPr lang="en-CA" sz="1200" u="none" strike="noStrike" dirty="0">
                          <a:effectLst/>
                          <a:latin typeface="+mn-lt"/>
                        </a:rPr>
                        <a:t>79%</a:t>
                      </a:r>
                      <a:endParaRPr lang="en-CA" sz="12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20818"/>
                  </a:ext>
                </a:extLst>
              </a:tr>
            </a:tbl>
          </a:graphicData>
        </a:graphic>
      </p:graphicFrame>
    </p:spTree>
    <p:extLst>
      <p:ext uri="{BB962C8B-B14F-4D97-AF65-F5344CB8AC3E}">
        <p14:creationId xmlns:p14="http://schemas.microsoft.com/office/powerpoint/2010/main" val="126176319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132799450"/>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04795"/>
          </a:xfrm>
        </p:spPr>
        <p:txBody>
          <a:bodyPr/>
          <a:lstStyle/>
          <a:p>
            <a:r>
              <a:rPr lang="en-US" dirty="0"/>
              <a:t>Email Address Hacked for 2</a:t>
            </a:r>
            <a:r>
              <a:rPr lang="en-US" baseline="30000" dirty="0"/>
              <a:t>nd</a:t>
            </a:r>
            <a:r>
              <a:rPr lang="en-US" dirty="0"/>
              <a:t> Time  </a:t>
            </a:r>
          </a:p>
        </p:txBody>
      </p:sp>
      <p:sp>
        <p:nvSpPr>
          <p:cNvPr id="3" name="Text Placeholder 2"/>
          <p:cNvSpPr>
            <a:spLocks noGrp="1"/>
          </p:cNvSpPr>
          <p:nvPr>
            <p:ph type="body" sz="quarter" idx="16"/>
          </p:nvPr>
        </p:nvSpPr>
        <p:spPr>
          <a:xfrm>
            <a:off x="1733560" y="6380395"/>
            <a:ext cx="7258043" cy="292388"/>
          </a:xfrm>
        </p:spPr>
        <p:txBody>
          <a:bodyPr/>
          <a:lstStyle/>
          <a:p>
            <a:r>
              <a:rPr lang="en-US" dirty="0"/>
              <a:t>Q28.  And If the following happened for a second time, how likely would you be to stop using the online service as a result? </a:t>
            </a:r>
            <a:r>
              <a:rPr lang="en-CA" dirty="0"/>
              <a:t>[A company you use regularly was hacked and your email address was stolen and leaked online for a second time]</a:t>
            </a:r>
            <a:r>
              <a:rPr lang="en-US" dirty="0"/>
              <a:t> Base: All Respondents (n=24,225)</a:t>
            </a:r>
          </a:p>
        </p:txBody>
      </p: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222999598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Email Address Hacked for 2</a:t>
            </a:r>
            <a:r>
              <a:rPr lang="en-US" baseline="30000" dirty="0"/>
              <a:t>nd</a:t>
            </a:r>
            <a:r>
              <a:rPr lang="en-US" dirty="0"/>
              <a:t> Time </a:t>
            </a:r>
          </a:p>
        </p:txBody>
      </p:sp>
      <p:sp>
        <p:nvSpPr>
          <p:cNvPr id="3" name="Text Placeholder 2"/>
          <p:cNvSpPr>
            <a:spLocks noGrp="1"/>
          </p:cNvSpPr>
          <p:nvPr>
            <p:ph type="body" sz="quarter" idx="16"/>
          </p:nvPr>
        </p:nvSpPr>
        <p:spPr>
          <a:xfrm>
            <a:off x="1733560" y="6380395"/>
            <a:ext cx="7258043" cy="292388"/>
          </a:xfrm>
        </p:spPr>
        <p:txBody>
          <a:bodyPr/>
          <a:lstStyle/>
          <a:p>
            <a:r>
              <a:rPr lang="en-US" dirty="0"/>
              <a:t>Q28.  And If the following happened for a second time, how likely would you be to stop using the online service as a result? </a:t>
            </a:r>
            <a:r>
              <a:rPr lang="en-CA" dirty="0"/>
              <a:t>[A company you use regularly was hacked and your email address was stolen and leaked online for a second time]</a:t>
            </a:r>
            <a:r>
              <a:rPr lang="en-US" dirty="0"/>
              <a:t> Base: All Respondents (n=24,225)</a:t>
            </a:r>
          </a:p>
        </p:txBody>
      </p:sp>
      <p:cxnSp>
        <p:nvCxnSpPr>
          <p:cNvPr id="7" name="Straight Connector 6"/>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2362775883"/>
              </p:ext>
            </p:extLst>
          </p:nvPr>
        </p:nvGraphicFramePr>
        <p:xfrm>
          <a:off x="1792507"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975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17103703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966112313"/>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04795"/>
          </a:xfrm>
        </p:spPr>
        <p:txBody>
          <a:bodyPr/>
          <a:lstStyle/>
          <a:p>
            <a:r>
              <a:rPr lang="en-US" dirty="0"/>
              <a:t>Online Password Hacked for 2</a:t>
            </a:r>
            <a:r>
              <a:rPr lang="en-US" baseline="30000" dirty="0"/>
              <a:t>nd</a:t>
            </a:r>
            <a:r>
              <a:rPr lang="en-US" dirty="0"/>
              <a:t> Time </a:t>
            </a:r>
          </a:p>
        </p:txBody>
      </p:sp>
      <p:sp>
        <p:nvSpPr>
          <p:cNvPr id="3" name="Text Placeholder 2"/>
          <p:cNvSpPr>
            <a:spLocks noGrp="1"/>
          </p:cNvSpPr>
          <p:nvPr>
            <p:ph type="body" sz="quarter" idx="16"/>
          </p:nvPr>
        </p:nvSpPr>
        <p:spPr>
          <a:xfrm>
            <a:off x="1733560" y="6380395"/>
            <a:ext cx="7258043" cy="292388"/>
          </a:xfrm>
        </p:spPr>
        <p:txBody>
          <a:bodyPr/>
          <a:lstStyle/>
          <a:p>
            <a:r>
              <a:rPr lang="en-US" dirty="0"/>
              <a:t>Q28.  And If the following happened for a second time, how likely would you be to stop using the online service as a result? </a:t>
            </a:r>
            <a:r>
              <a:rPr lang="en-CA" dirty="0"/>
              <a:t>[A company you use regularly was hacked and your online password was stolen and leaked online for a second time]</a:t>
            </a:r>
            <a:r>
              <a:rPr lang="en-US" dirty="0"/>
              <a:t> Base: All Respondents (n=24,225)</a:t>
            </a:r>
          </a:p>
        </p:txBody>
      </p: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223640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[Employers] Base: Much/ Somewhat More Concerned About Online Privacy 2016 (n=13,867); 2017 (n=12,926)</a:t>
            </a:r>
          </a:p>
        </p:txBody>
      </p:sp>
      <p:sp>
        <p:nvSpPr>
          <p:cNvPr id="3" name="Title 2"/>
          <p:cNvSpPr>
            <a:spLocks noGrp="1"/>
          </p:cNvSpPr>
          <p:nvPr>
            <p:ph type="title"/>
          </p:nvPr>
        </p:nvSpPr>
        <p:spPr>
          <a:xfrm>
            <a:off x="1733560" y="228605"/>
            <a:ext cx="10107738" cy="304795"/>
          </a:xfrm>
        </p:spPr>
        <p:txBody>
          <a:bodyPr/>
          <a:lstStyle/>
          <a:p>
            <a:r>
              <a:rPr lang="en-US" dirty="0"/>
              <a:t>Employers are a relatively stable source of concern. </a:t>
            </a:r>
          </a:p>
        </p:txBody>
      </p:sp>
      <p:graphicFrame>
        <p:nvGraphicFramePr>
          <p:cNvPr id="8" name="Chart 7"/>
          <p:cNvGraphicFramePr/>
          <p:nvPr>
            <p:extLst>
              <p:ext uri="{D42A27DB-BD31-4B8C-83A1-F6EECF244321}">
                <p14:modId xmlns:p14="http://schemas.microsoft.com/office/powerpoint/2010/main" val="2788259670"/>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7" name="Table 6"/>
          <p:cNvGraphicFramePr>
            <a:graphicFrameLocks noGrp="1"/>
          </p:cNvGraphicFramePr>
          <p:nvPr>
            <p:extLst>
              <p:ext uri="{D42A27DB-BD31-4B8C-83A1-F6EECF244321}">
                <p14:modId xmlns:p14="http://schemas.microsoft.com/office/powerpoint/2010/main" val="512181321"/>
              </p:ext>
            </p:extLst>
          </p:nvPr>
        </p:nvGraphicFramePr>
        <p:xfrm>
          <a:off x="9144000" y="990605"/>
          <a:ext cx="1066800" cy="4650857"/>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3533605299"/>
                    </a:ext>
                  </a:extLst>
                </a:gridCol>
              </a:tblGrid>
              <a:tr h="365760">
                <a:tc>
                  <a:txBody>
                    <a:bodyPr/>
                    <a:lstStyle/>
                    <a:p>
                      <a:pPr algn="ctr" fontAlgn="t"/>
                      <a:r>
                        <a:rPr lang="en-US" sz="1200" b="1" i="0" u="none" strike="noStrike" dirty="0">
                          <a:solidFill>
                            <a:srgbClr val="000000"/>
                          </a:solidFill>
                          <a:effectLst/>
                          <a:latin typeface="+mn-lt"/>
                        </a:rPr>
                        <a:t>A Great</a:t>
                      </a:r>
                      <a:r>
                        <a:rPr lang="en-US" sz="1200" b="1" i="0" u="none" strike="noStrike" baseline="0" dirty="0">
                          <a:solidFill>
                            <a:srgbClr val="000000"/>
                          </a:solidFill>
                          <a:effectLst/>
                          <a:latin typeface="+mn-lt"/>
                        </a:rPr>
                        <a:t> Deal / Somewhat</a:t>
                      </a:r>
                      <a:endParaRPr lang="en-US" sz="1200" b="1"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7450666"/>
                  </a:ext>
                </a:extLst>
              </a:tr>
              <a:tr h="287547">
                <a:tc>
                  <a:txBody>
                    <a:bodyPr/>
                    <a:lstStyle/>
                    <a:p>
                      <a:pPr algn="ctr" fontAlgn="t"/>
                      <a:r>
                        <a:rPr lang="en-US" sz="1200" b="1" u="sng" strike="noStrike" dirty="0">
                          <a:effectLst/>
                          <a:latin typeface="+mn-lt"/>
                        </a:rPr>
                        <a:t>2016</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44323"/>
                  </a:ext>
                </a:extLst>
              </a:tr>
              <a:tr h="491707">
                <a:tc>
                  <a:txBody>
                    <a:bodyPr/>
                    <a:lstStyle/>
                    <a:p>
                      <a:pPr algn="ctr" fontAlgn="b"/>
                      <a:r>
                        <a:rPr lang="en-CA" sz="1200" b="0" i="0" u="none" strike="noStrike" dirty="0">
                          <a:solidFill>
                            <a:srgbClr val="000000"/>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93301">
                <a:tc>
                  <a:txBody>
                    <a:bodyPr/>
                    <a:lstStyle/>
                    <a:p>
                      <a:pPr algn="ctr" fontAlgn="b"/>
                      <a:endParaRPr lang="en-CA"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93301">
                <a:tc>
                  <a:txBody>
                    <a:bodyPr/>
                    <a:lstStyle/>
                    <a:p>
                      <a:pPr algn="ctr" fontAlgn="b"/>
                      <a:r>
                        <a:rPr lang="en-CA" sz="1200" b="0" i="0" u="none" strike="noStrike" dirty="0">
                          <a:solidFill>
                            <a:srgbClr val="000000"/>
                          </a:solidFill>
                          <a:effectLst/>
                          <a:latin typeface="Calibri" panose="020F050202020403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393301">
                <a:tc>
                  <a:txBody>
                    <a:bodyPr/>
                    <a:lstStyle/>
                    <a:p>
                      <a:pPr algn="ctr" fontAlgn="b"/>
                      <a:r>
                        <a:rPr lang="en-CA" sz="1200" b="0" i="0" u="none" strike="noStrike">
                          <a:solidFill>
                            <a:srgbClr val="000000"/>
                          </a:solidFill>
                          <a:effectLst/>
                          <a:latin typeface="Calibri" panose="020F050202020403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93301">
                <a:tc>
                  <a:txBody>
                    <a:bodyPr/>
                    <a:lstStyle/>
                    <a:p>
                      <a:pPr algn="ctr" fontAlgn="b"/>
                      <a:r>
                        <a:rPr lang="en-CA" sz="1200" b="0" i="0" u="none" strike="noStrike" dirty="0">
                          <a:solidFill>
                            <a:srgbClr val="000000"/>
                          </a:solidFill>
                          <a:effectLst/>
                          <a:latin typeface="Calibri" panose="020F050202020403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3301">
                <a:tc>
                  <a:txBody>
                    <a:bodyPr/>
                    <a:lstStyle/>
                    <a:p>
                      <a:pPr algn="ctr" fontAlgn="b"/>
                      <a:r>
                        <a:rPr lang="en-CA" sz="1200" b="0" i="0" u="none" strike="noStrike">
                          <a:solidFill>
                            <a:srgbClr val="000000"/>
                          </a:solidFill>
                          <a:effectLst/>
                          <a:latin typeface="Calibri" panose="020F050202020403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93301">
                <a:tc>
                  <a:txBody>
                    <a:bodyPr/>
                    <a:lstStyle/>
                    <a:p>
                      <a:pPr algn="ctr" fontAlgn="b"/>
                      <a:r>
                        <a:rPr lang="en-CA" sz="1200" b="0" i="0" u="none" strike="noStrike">
                          <a:solidFill>
                            <a:srgbClr val="000000"/>
                          </a:solidFill>
                          <a:effectLst/>
                          <a:latin typeface="Calibri" panose="020F050202020403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93301">
                <a:tc>
                  <a:txBody>
                    <a:bodyPr/>
                    <a:lstStyle/>
                    <a:p>
                      <a:pPr algn="ctr" fontAlgn="b"/>
                      <a:r>
                        <a:rPr lang="en-CA" sz="1200" b="0" i="0" u="none" strike="noStrike">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93301">
                <a:tc>
                  <a:txBody>
                    <a:bodyPr/>
                    <a:lstStyle/>
                    <a:p>
                      <a:pPr algn="ctr" fontAlgn="b"/>
                      <a:r>
                        <a:rPr lang="en-CA" sz="1200" b="0" i="0" u="none" strike="noStrike" dirty="0">
                          <a:solidFill>
                            <a:srgbClr val="000000"/>
                          </a:solidFill>
                          <a:effectLst/>
                          <a:latin typeface="Calibri" panose="020F050202020403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359435">
                <a:tc>
                  <a:txBody>
                    <a:bodyPr/>
                    <a:lstStyle/>
                    <a:p>
                      <a:pPr algn="ctr" fontAlgn="t"/>
                      <a:endParaRPr lang="en-US" sz="1200" b="0"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spTree>
    <p:extLst>
      <p:ext uri="{BB962C8B-B14F-4D97-AF65-F5344CB8AC3E}">
        <p14:creationId xmlns:p14="http://schemas.microsoft.com/office/powerpoint/2010/main" val="338684506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Online Password Hacked for 2</a:t>
            </a:r>
            <a:r>
              <a:rPr lang="en-US" baseline="30000" dirty="0"/>
              <a:t>nd</a:t>
            </a:r>
            <a:r>
              <a:rPr lang="en-US" dirty="0"/>
              <a:t> Time </a:t>
            </a:r>
          </a:p>
        </p:txBody>
      </p:sp>
      <p:sp>
        <p:nvSpPr>
          <p:cNvPr id="3" name="Text Placeholder 2"/>
          <p:cNvSpPr>
            <a:spLocks noGrp="1"/>
          </p:cNvSpPr>
          <p:nvPr>
            <p:ph type="body" sz="quarter" idx="16"/>
          </p:nvPr>
        </p:nvSpPr>
        <p:spPr>
          <a:xfrm>
            <a:off x="1733560" y="6380395"/>
            <a:ext cx="7258043" cy="292388"/>
          </a:xfrm>
        </p:spPr>
        <p:txBody>
          <a:bodyPr/>
          <a:lstStyle/>
          <a:p>
            <a:r>
              <a:rPr lang="en-US" dirty="0"/>
              <a:t>Q28.  And If the following happened for a second time, how likely would you be to stop using the online service as a result? </a:t>
            </a:r>
            <a:r>
              <a:rPr lang="en-CA" dirty="0"/>
              <a:t>[A company you use regularly was hacked and your online password was stolen and leaked online for a second time]</a:t>
            </a:r>
            <a:r>
              <a:rPr lang="en-US" dirty="0"/>
              <a:t> Base: All Respondents (n=24,225)</a:t>
            </a:r>
          </a:p>
        </p:txBody>
      </p:sp>
      <p:cxnSp>
        <p:nvCxnSpPr>
          <p:cNvPr id="7" name="Straight Connector 6"/>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4278387054"/>
              </p:ext>
            </p:extLst>
          </p:nvPr>
        </p:nvGraphicFramePr>
        <p:xfrm>
          <a:off x="2438400"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26762854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383889142"/>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29288"/>
          </a:xfrm>
        </p:spPr>
        <p:txBody>
          <a:bodyPr/>
          <a:lstStyle/>
          <a:p>
            <a:r>
              <a:rPr lang="en-US" dirty="0"/>
              <a:t>Both Email and Password Hacked for 2</a:t>
            </a:r>
            <a:r>
              <a:rPr lang="en-US" baseline="30000" dirty="0"/>
              <a:t>nd</a:t>
            </a:r>
            <a:r>
              <a:rPr lang="en-US" dirty="0"/>
              <a:t> Time</a:t>
            </a:r>
          </a:p>
        </p:txBody>
      </p:sp>
      <p:sp>
        <p:nvSpPr>
          <p:cNvPr id="3" name="Text Placeholder 2"/>
          <p:cNvSpPr>
            <a:spLocks noGrp="1"/>
          </p:cNvSpPr>
          <p:nvPr>
            <p:ph type="body" sz="quarter" idx="16"/>
          </p:nvPr>
        </p:nvSpPr>
        <p:spPr>
          <a:xfrm>
            <a:off x="1733560" y="6170085"/>
            <a:ext cx="7258043" cy="502703"/>
          </a:xfrm>
        </p:spPr>
        <p:txBody>
          <a:bodyPr/>
          <a:lstStyle/>
          <a:p>
            <a:r>
              <a:rPr lang="en-US" dirty="0"/>
              <a:t>Q28.  And If the following happened for a second time, how likely would you be to stop using the online service as a result? </a:t>
            </a:r>
            <a:r>
              <a:rPr lang="en-CA" dirty="0"/>
              <a:t>[A company you use regularly was hacked and both your email address and your online password were stolen and leaked online for a second time]</a:t>
            </a:r>
          </a:p>
          <a:p>
            <a:r>
              <a:rPr lang="en-US" dirty="0"/>
              <a:t> Base: All Respondents (n=24,225)</a:t>
            </a:r>
          </a:p>
        </p:txBody>
      </p: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12089895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5"/>
            <a:ext cx="10317298" cy="304795"/>
          </a:xfrm>
        </p:spPr>
        <p:txBody>
          <a:bodyPr/>
          <a:lstStyle/>
          <a:p>
            <a:r>
              <a:rPr lang="en-US" dirty="0"/>
              <a:t>Both Email and Password for 2</a:t>
            </a:r>
            <a:r>
              <a:rPr lang="en-US" baseline="30000" dirty="0"/>
              <a:t>nd</a:t>
            </a:r>
            <a:r>
              <a:rPr lang="en-US" dirty="0"/>
              <a:t> Time</a:t>
            </a:r>
          </a:p>
        </p:txBody>
      </p:sp>
      <p:sp>
        <p:nvSpPr>
          <p:cNvPr id="3" name="Text Placeholder 2"/>
          <p:cNvSpPr>
            <a:spLocks noGrp="1"/>
          </p:cNvSpPr>
          <p:nvPr>
            <p:ph type="body" sz="quarter" idx="16"/>
          </p:nvPr>
        </p:nvSpPr>
        <p:spPr>
          <a:xfrm>
            <a:off x="1733560" y="6170085"/>
            <a:ext cx="7258043" cy="502703"/>
          </a:xfrm>
        </p:spPr>
        <p:txBody>
          <a:bodyPr/>
          <a:lstStyle/>
          <a:p>
            <a:r>
              <a:rPr lang="en-US" dirty="0"/>
              <a:t>Q28.  And If the following happened for a second time, how likely would you be to stop using the online service as a result? </a:t>
            </a:r>
            <a:r>
              <a:rPr lang="en-CA" dirty="0"/>
              <a:t>[A company you use regularly was hacked and both your email address and your online password were stolen and leaked online for a second time]</a:t>
            </a:r>
          </a:p>
          <a:p>
            <a:r>
              <a:rPr lang="en-US" dirty="0"/>
              <a:t>Base: All Respondents (n=24,225)</a:t>
            </a:r>
          </a:p>
        </p:txBody>
      </p:sp>
      <p:cxnSp>
        <p:nvCxnSpPr>
          <p:cNvPr id="7" name="Straight Connector 6"/>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2294895073"/>
              </p:ext>
            </p:extLst>
          </p:nvPr>
        </p:nvGraphicFramePr>
        <p:xfrm>
          <a:off x="1792507"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7947293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128547286"/>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80995"/>
          </a:xfrm>
        </p:spPr>
        <p:txBody>
          <a:bodyPr/>
          <a:lstStyle/>
          <a:p>
            <a:r>
              <a:rPr lang="en-US" dirty="0"/>
              <a:t>Profile Information Hacked for 2</a:t>
            </a:r>
            <a:r>
              <a:rPr lang="en-US" baseline="30000" dirty="0"/>
              <a:t>nd</a:t>
            </a:r>
            <a:r>
              <a:rPr lang="en-US" dirty="0"/>
              <a:t> Time </a:t>
            </a:r>
          </a:p>
        </p:txBody>
      </p:sp>
      <p:sp>
        <p:nvSpPr>
          <p:cNvPr id="3" name="Text Placeholder 2"/>
          <p:cNvSpPr>
            <a:spLocks noGrp="1"/>
          </p:cNvSpPr>
          <p:nvPr>
            <p:ph type="body" sz="quarter" idx="16"/>
          </p:nvPr>
        </p:nvSpPr>
        <p:spPr>
          <a:xfrm>
            <a:off x="1733560" y="6380395"/>
            <a:ext cx="7258043" cy="292388"/>
          </a:xfrm>
        </p:spPr>
        <p:txBody>
          <a:bodyPr/>
          <a:lstStyle/>
          <a:p>
            <a:r>
              <a:rPr lang="en-US" dirty="0"/>
              <a:t>Q28.  And If the following happened for a second time, how likely would you be to stop using the online service as a result? </a:t>
            </a:r>
            <a:r>
              <a:rPr lang="en-CA" dirty="0"/>
              <a:t>[A company you use regularly was hacked and your profile information was stolen and leaked online for a second time] </a:t>
            </a:r>
            <a:r>
              <a:rPr lang="en-US" dirty="0"/>
              <a:t> Base: All Respondents (n=24,225)</a:t>
            </a:r>
          </a:p>
        </p:txBody>
      </p: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366824398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228595"/>
          </a:xfrm>
        </p:spPr>
        <p:txBody>
          <a:bodyPr/>
          <a:lstStyle/>
          <a:p>
            <a:r>
              <a:rPr lang="en-US" dirty="0"/>
              <a:t>Profile Information Hacked for 2</a:t>
            </a:r>
            <a:r>
              <a:rPr lang="en-US" baseline="30000" dirty="0"/>
              <a:t>nd</a:t>
            </a:r>
            <a:r>
              <a:rPr lang="en-US" dirty="0"/>
              <a:t> Time</a:t>
            </a:r>
          </a:p>
        </p:txBody>
      </p:sp>
      <p:sp>
        <p:nvSpPr>
          <p:cNvPr id="3" name="Text Placeholder 2"/>
          <p:cNvSpPr>
            <a:spLocks noGrp="1"/>
          </p:cNvSpPr>
          <p:nvPr>
            <p:ph type="body" sz="quarter" idx="16"/>
          </p:nvPr>
        </p:nvSpPr>
        <p:spPr>
          <a:xfrm>
            <a:off x="1733560" y="6380395"/>
            <a:ext cx="7258043" cy="292388"/>
          </a:xfrm>
        </p:spPr>
        <p:txBody>
          <a:bodyPr/>
          <a:lstStyle/>
          <a:p>
            <a:r>
              <a:rPr lang="en-US" dirty="0"/>
              <a:t>Q28.  And If the following happened for a second time, how likely would you be to stop using the online service as a result? </a:t>
            </a:r>
            <a:r>
              <a:rPr lang="en-CA" dirty="0"/>
              <a:t>[A company you use regularly was hacked and your profile information was stolen and leaked online for a second time] </a:t>
            </a:r>
            <a:r>
              <a:rPr lang="en-US" dirty="0"/>
              <a:t>Base: All Respondents (n=24,225)</a:t>
            </a:r>
          </a:p>
        </p:txBody>
      </p:sp>
      <p:cxnSp>
        <p:nvCxnSpPr>
          <p:cNvPr id="7" name="Straight Connector 6"/>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1023406908"/>
              </p:ext>
            </p:extLst>
          </p:nvPr>
        </p:nvGraphicFramePr>
        <p:xfrm>
          <a:off x="1792507"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26447213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686352911"/>
              </p:ext>
            </p:extLst>
          </p:nvPr>
        </p:nvGraphicFramePr>
        <p:xfrm>
          <a:off x="19449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4" y="13974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80995"/>
          </a:xfrm>
        </p:spPr>
        <p:txBody>
          <a:bodyPr/>
          <a:lstStyle/>
          <a:p>
            <a:r>
              <a:rPr lang="en-US" dirty="0"/>
              <a:t>Credit Card Details Hacked for 2</a:t>
            </a:r>
            <a:r>
              <a:rPr lang="en-US" baseline="30000" dirty="0"/>
              <a:t>nd</a:t>
            </a:r>
            <a:r>
              <a:rPr lang="en-US" dirty="0"/>
              <a:t> time</a:t>
            </a:r>
          </a:p>
        </p:txBody>
      </p:sp>
      <p:sp>
        <p:nvSpPr>
          <p:cNvPr id="3" name="Text Placeholder 2"/>
          <p:cNvSpPr>
            <a:spLocks noGrp="1"/>
          </p:cNvSpPr>
          <p:nvPr>
            <p:ph type="body" sz="quarter" idx="16"/>
          </p:nvPr>
        </p:nvSpPr>
        <p:spPr>
          <a:xfrm>
            <a:off x="1733560" y="6380395"/>
            <a:ext cx="7258043" cy="292388"/>
          </a:xfrm>
        </p:spPr>
        <p:txBody>
          <a:bodyPr/>
          <a:lstStyle/>
          <a:p>
            <a:r>
              <a:rPr lang="en-US" dirty="0"/>
              <a:t>Q28.  And If the following happened for a second time, how likely would you be to stop using the online service as a result? </a:t>
            </a:r>
            <a:r>
              <a:rPr lang="en-CA" dirty="0"/>
              <a:t>[A company you use regularly was hacked and your profile information was stolen and leaked online for a second time] </a:t>
            </a:r>
            <a:r>
              <a:rPr lang="en-US" dirty="0"/>
              <a:t> Base: All Respondents (n=24,225)</a:t>
            </a:r>
          </a:p>
        </p:txBody>
      </p:sp>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163716465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228595"/>
          </a:xfrm>
        </p:spPr>
        <p:txBody>
          <a:bodyPr/>
          <a:lstStyle/>
          <a:p>
            <a:r>
              <a:rPr lang="en-US" dirty="0"/>
              <a:t>Credit Card Details Hacked for 2</a:t>
            </a:r>
            <a:r>
              <a:rPr lang="en-US" baseline="30000" dirty="0"/>
              <a:t>nd</a:t>
            </a:r>
            <a:r>
              <a:rPr lang="en-US" dirty="0"/>
              <a:t> Time</a:t>
            </a:r>
          </a:p>
        </p:txBody>
      </p:sp>
      <p:sp>
        <p:nvSpPr>
          <p:cNvPr id="3" name="Text Placeholder 2"/>
          <p:cNvSpPr>
            <a:spLocks noGrp="1"/>
          </p:cNvSpPr>
          <p:nvPr>
            <p:ph type="body" sz="quarter" idx="16"/>
          </p:nvPr>
        </p:nvSpPr>
        <p:spPr>
          <a:xfrm>
            <a:off x="1733560" y="6380395"/>
            <a:ext cx="7258043" cy="292388"/>
          </a:xfrm>
        </p:spPr>
        <p:txBody>
          <a:bodyPr/>
          <a:lstStyle/>
          <a:p>
            <a:r>
              <a:rPr lang="en-US" dirty="0"/>
              <a:t>Q28.  And If the following happened for a second time, how likely would you be to stop using the online service as a result? </a:t>
            </a:r>
            <a:r>
              <a:rPr lang="en-CA" dirty="0"/>
              <a:t>[A company you use regularly was hacked and your profile information was stolen and leaked online for a second time] </a:t>
            </a:r>
            <a:r>
              <a:rPr lang="en-US" dirty="0"/>
              <a:t>Base: All Respondents (n=24,225)</a:t>
            </a:r>
          </a:p>
        </p:txBody>
      </p:sp>
      <p:cxnSp>
        <p:nvCxnSpPr>
          <p:cNvPr id="7" name="Straight Connector 6"/>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216729016"/>
              </p:ext>
            </p:extLst>
          </p:nvPr>
        </p:nvGraphicFramePr>
        <p:xfrm>
          <a:off x="23622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105400" y="821326"/>
            <a:ext cx="2514600" cy="169277"/>
          </a:xfrm>
          <a:prstGeom prst="rect">
            <a:avLst/>
          </a:prstGeom>
        </p:spPr>
        <p:txBody>
          <a:bodyPr vert="horz" wrap="square" lIns="0" tIns="0" rIns="0" bIns="0" rtlCol="0">
            <a:spAutoFit/>
          </a:bodyPr>
          <a:lstStyle/>
          <a:p>
            <a:pPr marL="4763"/>
            <a:r>
              <a:rPr lang="en-US" sz="1100" dirty="0"/>
              <a:t>% likely to stop using service  </a:t>
            </a:r>
          </a:p>
        </p:txBody>
      </p:sp>
    </p:spTree>
    <p:extLst>
      <p:ext uri="{BB962C8B-B14F-4D97-AF65-F5344CB8AC3E}">
        <p14:creationId xmlns:p14="http://schemas.microsoft.com/office/powerpoint/2010/main" val="191739602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362200"/>
            <a:ext cx="7290005" cy="4154984"/>
          </a:xfrm>
        </p:spPr>
        <p:txBody>
          <a:bodyPr/>
          <a:lstStyle/>
          <a:p>
            <a:r>
              <a:rPr lang="en-CA" dirty="0">
                <a:solidFill>
                  <a:srgbClr val="C00000"/>
                </a:solidFill>
              </a:rPr>
              <a:t>Monitoring </a:t>
            </a:r>
            <a:br>
              <a:rPr lang="en-CA" dirty="0">
                <a:solidFill>
                  <a:srgbClr val="C00000"/>
                </a:solidFill>
              </a:rPr>
            </a:br>
            <a:r>
              <a:rPr lang="en-CA" dirty="0">
                <a:solidFill>
                  <a:srgbClr val="C00000"/>
                </a:solidFill>
              </a:rPr>
              <a:t>and Censoring </a:t>
            </a:r>
            <a:br>
              <a:rPr lang="en-CA" dirty="0">
                <a:solidFill>
                  <a:srgbClr val="C00000"/>
                </a:solidFill>
              </a:rPr>
            </a:br>
            <a:r>
              <a:rPr lang="en-CA" dirty="0">
                <a:solidFill>
                  <a:srgbClr val="C00000"/>
                </a:solidFill>
              </a:rPr>
              <a:t>by GOVERNMENT </a:t>
            </a:r>
            <a:br>
              <a:rPr lang="en-CA" dirty="0">
                <a:solidFill>
                  <a:srgbClr val="C00000"/>
                </a:solidFill>
              </a:rPr>
            </a:br>
            <a:r>
              <a:rPr lang="en-CA" dirty="0">
                <a:solidFill>
                  <a:srgbClr val="C00000"/>
                </a:solidFill>
              </a:rPr>
              <a:t>AND POLICE</a:t>
            </a:r>
            <a:br>
              <a:rPr lang="en-CA" dirty="0">
                <a:solidFill>
                  <a:srgbClr val="C00000"/>
                </a:solidFill>
              </a:rPr>
            </a:br>
            <a:endParaRPr lang="en-CA" dirty="0">
              <a:solidFill>
                <a:srgbClr val="C00000"/>
              </a:solidFill>
            </a:endParaRPr>
          </a:p>
        </p:txBody>
      </p:sp>
    </p:spTree>
    <p:extLst>
      <p:ext uri="{BB962C8B-B14F-4D97-AF65-F5344CB8AC3E}">
        <p14:creationId xmlns:p14="http://schemas.microsoft.com/office/powerpoint/2010/main" val="30876298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Q6. To what extent do you trust that your activities on the internet are not censored or monitored: [Not censored]</a:t>
            </a:r>
            <a:br>
              <a:rPr lang="en-US" dirty="0"/>
            </a:br>
            <a:r>
              <a:rPr lang="en-US" dirty="0"/>
              <a:t>Base: All Respondents Total (n=23,291)</a:t>
            </a:r>
          </a:p>
        </p:txBody>
      </p:sp>
      <p:sp>
        <p:nvSpPr>
          <p:cNvPr id="3" name="Title 2"/>
          <p:cNvSpPr>
            <a:spLocks noGrp="1"/>
          </p:cNvSpPr>
          <p:nvPr>
            <p:ph type="title"/>
          </p:nvPr>
        </p:nvSpPr>
        <p:spPr>
          <a:xfrm>
            <a:off x="1758004" y="228604"/>
            <a:ext cx="8646971" cy="553999"/>
          </a:xfrm>
        </p:spPr>
        <p:txBody>
          <a:bodyPr/>
          <a:lstStyle/>
          <a:p>
            <a:r>
              <a:rPr lang="en-US" dirty="0"/>
              <a:t>Fewer than half (46%) of online global citizens trust that their activities are not </a:t>
            </a:r>
            <a:r>
              <a:rPr lang="en-US" u="sng" dirty="0"/>
              <a:t>censored</a:t>
            </a:r>
            <a:r>
              <a:rPr lang="en-US" dirty="0"/>
              <a:t>, unchanged since last year. Tunisia has dropped by 12 points. </a:t>
            </a:r>
          </a:p>
        </p:txBody>
      </p:sp>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3885109008"/>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01586384"/>
              </p:ext>
            </p:extLst>
          </p:nvPr>
        </p:nvGraphicFramePr>
        <p:xfrm>
          <a:off x="9461501" y="1219204"/>
          <a:ext cx="673100" cy="4595163"/>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183187">
                <a:tc>
                  <a:txBody>
                    <a:bodyPr/>
                    <a:lstStyle/>
                    <a:p>
                      <a:pPr algn="ctr" fontAlgn="ctr"/>
                      <a:r>
                        <a:rPr lang="en-CA" sz="11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2374195"/>
                  </a:ext>
                </a:extLst>
              </a:tr>
              <a:tr h="198675">
                <a:tc>
                  <a:txBody>
                    <a:bodyPr/>
                    <a:lstStyle/>
                    <a:p>
                      <a:pPr algn="ctr" fontAlgn="b"/>
                      <a:r>
                        <a:rPr lang="en-CA" sz="1100" b="0" i="0" u="none" strike="noStrike" dirty="0">
                          <a:solidFill>
                            <a:srgbClr val="000000"/>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122787"/>
                  </a:ext>
                </a:extLst>
              </a:tr>
              <a:tr h="183187">
                <a:tc>
                  <a:txBody>
                    <a:bodyPr/>
                    <a:lstStyle/>
                    <a:p>
                      <a:pPr algn="ctr" fontAlgn="b"/>
                      <a:r>
                        <a:rPr lang="en-CA" sz="1100" b="0" i="0" u="none" strike="noStrike" dirty="0">
                          <a:solidFill>
                            <a:srgbClr val="000000"/>
                          </a:solidFill>
                          <a:effectLst/>
                          <a:latin typeface="Calibri" panose="020F0502020204030204" pitchFamily="34" charset="0"/>
                        </a:rPr>
                        <a:t>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83187">
                <a:tc>
                  <a:txBody>
                    <a:bodyPr/>
                    <a:lstStyle/>
                    <a:p>
                      <a:pPr algn="ctr" fontAlgn="b"/>
                      <a:r>
                        <a:rPr lang="en-CA" sz="1100" b="0" i="0" u="none" strike="noStrike" dirty="0">
                          <a:solidFill>
                            <a:srgbClr val="000000"/>
                          </a:solidFill>
                          <a:effectLst/>
                          <a:latin typeface="Calibri" panose="020F0502020204030204" pitchFamily="34" charset="0"/>
                        </a:rPr>
                        <a:t>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83187">
                <a:tc>
                  <a:txBody>
                    <a:bodyPr/>
                    <a:lstStyle/>
                    <a:p>
                      <a:pPr algn="ctr" fontAlgn="b"/>
                      <a:r>
                        <a:rPr lang="en-CA" sz="1100" b="0" i="0" u="none" strike="noStrike" dirty="0">
                          <a:solidFill>
                            <a:srgbClr val="000000"/>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83187">
                <a:tc>
                  <a:txBody>
                    <a:bodyPr/>
                    <a:lstStyle/>
                    <a:p>
                      <a:pPr algn="ctr" fontAlgn="b"/>
                      <a:r>
                        <a:rPr lang="en-CA" sz="1100" b="0" i="0" u="none" strike="noStrike" dirty="0">
                          <a:solidFill>
                            <a:srgbClr val="000000"/>
                          </a:solidFill>
                          <a:effectLst/>
                          <a:latin typeface="Calibri" panose="020F0502020204030204" pitchFamily="34" charset="0"/>
                        </a:rPr>
                        <a:t>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83187">
                <a:tc>
                  <a:txBody>
                    <a:bodyPr/>
                    <a:lstStyle/>
                    <a:p>
                      <a:pPr algn="ctr" fontAlgn="b"/>
                      <a:r>
                        <a:rPr lang="en-CA" sz="1100" b="0" i="0" u="none" strike="noStrike" dirty="0">
                          <a:solidFill>
                            <a:srgbClr val="000000"/>
                          </a:solidFill>
                          <a:effectLst/>
                          <a:latin typeface="Calibri" panose="020F0502020204030204" pitchFamily="34" charset="0"/>
                        </a:rPr>
                        <a:t>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83187">
                <a:tc>
                  <a:txBody>
                    <a:bodyPr/>
                    <a:lstStyle/>
                    <a:p>
                      <a:pPr algn="ctr" fontAlgn="b"/>
                      <a:r>
                        <a:rPr lang="en-CA" sz="1100" b="0" i="0" u="none" strike="noStrike" dirty="0">
                          <a:solidFill>
                            <a:srgbClr val="000000"/>
                          </a:solidFill>
                          <a:effectLst/>
                          <a:latin typeface="Calibri" panose="020F0502020204030204" pitchFamily="34" charset="0"/>
                        </a:rPr>
                        <a:t>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83187">
                <a:tc>
                  <a:txBody>
                    <a:bodyPr/>
                    <a:lstStyle/>
                    <a:p>
                      <a:pPr algn="ctr" fontAlgn="b"/>
                      <a:r>
                        <a:rPr lang="en-CA" sz="1100" b="0" i="0" u="none" strike="noStrike" dirty="0">
                          <a:solidFill>
                            <a:srgbClr val="000000"/>
                          </a:solidFill>
                          <a:effectLst/>
                          <a:latin typeface="Calibri" panose="020F0502020204030204" pitchFamily="34" charset="0"/>
                        </a:rPr>
                        <a:t>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83187">
                <a:tc>
                  <a:txBody>
                    <a:bodyPr/>
                    <a:lstStyle/>
                    <a:p>
                      <a:pPr algn="ctr" fontAlgn="b"/>
                      <a:r>
                        <a:rPr lang="en-CA" sz="1100" b="0" i="0" u="none" strike="noStrike" dirty="0">
                          <a:solidFill>
                            <a:srgbClr val="000000"/>
                          </a:solidFill>
                          <a:effectLst/>
                          <a:latin typeface="Calibri" panose="020F0502020204030204" pitchFamily="34" charset="0"/>
                        </a:rPr>
                        <a:t>52%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83187">
                <a:tc>
                  <a:txBody>
                    <a:bodyPr/>
                    <a:lstStyle/>
                    <a:p>
                      <a:pPr algn="ctr" fontAlgn="b"/>
                      <a:r>
                        <a:rPr lang="en-CA" sz="1100" b="0" i="0" u="none" strike="noStrike" dirty="0">
                          <a:solidFill>
                            <a:srgbClr val="000000"/>
                          </a:solidFill>
                          <a:effectLst/>
                          <a:latin typeface="Calibri" panose="020F0502020204030204" pitchFamily="34" charset="0"/>
                        </a:rPr>
                        <a:t>45%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83187">
                <a:tc>
                  <a:txBody>
                    <a:bodyPr/>
                    <a:lstStyle/>
                    <a:p>
                      <a:pPr algn="ctr" fontAlgn="b"/>
                      <a:r>
                        <a:rPr lang="en-CA" sz="1100" b="0" i="0" u="none" strike="noStrike" dirty="0">
                          <a:solidFill>
                            <a:srgbClr val="000000"/>
                          </a:solidFill>
                          <a:effectLst/>
                          <a:latin typeface="Calibri" panose="020F0502020204030204" pitchFamily="34" charset="0"/>
                        </a:rPr>
                        <a:t>45%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83187">
                <a:tc>
                  <a:txBody>
                    <a:bodyPr/>
                    <a:lstStyle/>
                    <a:p>
                      <a:pPr algn="ctr" fontAlgn="b"/>
                      <a:r>
                        <a:rPr lang="en-CA" sz="1100" b="0" i="0" u="none" strike="noStrike" dirty="0">
                          <a:solidFill>
                            <a:srgbClr val="000000"/>
                          </a:solidFill>
                          <a:effectLst/>
                          <a:latin typeface="Calibri" panose="020F0502020204030204" pitchFamily="34" charset="0"/>
                        </a:rPr>
                        <a:t>45%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83187">
                <a:tc>
                  <a:txBody>
                    <a:bodyPr/>
                    <a:lstStyle/>
                    <a:p>
                      <a:pPr algn="ctr" fontAlgn="b"/>
                      <a:r>
                        <a:rPr lang="en-CA" sz="1100" b="0" i="0" u="none" strike="noStrike" dirty="0">
                          <a:solidFill>
                            <a:srgbClr val="000000"/>
                          </a:solidFill>
                          <a:effectLst/>
                          <a:latin typeface="Calibri" panose="020F0502020204030204" pitchFamily="34" charset="0"/>
                        </a:rPr>
                        <a:t>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83187">
                <a:tc>
                  <a:txBody>
                    <a:bodyPr/>
                    <a:lstStyle/>
                    <a:p>
                      <a:pPr algn="ctr" fontAlgn="b"/>
                      <a:r>
                        <a:rPr lang="en-CA" sz="1100" b="0" i="0" u="none" strike="noStrike" dirty="0">
                          <a:solidFill>
                            <a:srgbClr val="000000"/>
                          </a:solidFill>
                          <a:effectLst/>
                          <a:latin typeface="Calibri" panose="020F0502020204030204" pitchFamily="34" charset="0"/>
                        </a:rPr>
                        <a:t>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183187">
                <a:tc>
                  <a:txBody>
                    <a:bodyPr/>
                    <a:lstStyle/>
                    <a:p>
                      <a:pPr algn="ctr" fontAlgn="b"/>
                      <a:r>
                        <a:rPr lang="en-CA" sz="1100" b="0" i="0" u="none" strike="noStrike" dirty="0">
                          <a:solidFill>
                            <a:srgbClr val="000000"/>
                          </a:solidFill>
                          <a:effectLst/>
                          <a:latin typeface="Calibri" panose="020F0502020204030204" pitchFamily="34" charset="0"/>
                        </a:rPr>
                        <a:t>34%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83187">
                <a:tc>
                  <a:txBody>
                    <a:bodyPr/>
                    <a:lstStyle/>
                    <a:p>
                      <a:pPr algn="ctr" fontAlgn="b"/>
                      <a:r>
                        <a:rPr lang="en-CA" sz="1100" b="0" i="0" u="none" strike="noStrike" dirty="0">
                          <a:solidFill>
                            <a:srgbClr val="000000"/>
                          </a:solidFill>
                          <a:effectLst/>
                          <a:latin typeface="Calibri" panose="020F0502020204030204" pitchFamily="34" charset="0"/>
                        </a:rPr>
                        <a:t>40%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83187">
                <a:tc>
                  <a:txBody>
                    <a:bodyPr/>
                    <a:lstStyle/>
                    <a:p>
                      <a:pPr algn="ctr" fontAlgn="b"/>
                      <a:r>
                        <a:rPr lang="en-CA" sz="1100" b="0" i="0" u="none" strike="noStrike" dirty="0">
                          <a:solidFill>
                            <a:srgbClr val="000000"/>
                          </a:solidFill>
                          <a:effectLst/>
                          <a:latin typeface="Calibri" panose="020F0502020204030204" pitchFamily="34" charset="0"/>
                        </a:rPr>
                        <a:t>41%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83187">
                <a:tc>
                  <a:txBody>
                    <a:bodyPr/>
                    <a:lstStyle/>
                    <a:p>
                      <a:pPr algn="ctr" fontAlgn="b"/>
                      <a:r>
                        <a:rPr lang="en-CA" sz="1100" b="0" i="0" u="none" strike="noStrike" dirty="0">
                          <a:solidFill>
                            <a:srgbClr val="000000"/>
                          </a:solidFill>
                          <a:effectLst/>
                          <a:latin typeface="Calibri" panose="020F0502020204030204" pitchFamily="34" charset="0"/>
                        </a:rPr>
                        <a:t>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83187">
                <a:tc>
                  <a:txBody>
                    <a:bodyPr/>
                    <a:lstStyle/>
                    <a:p>
                      <a:pPr algn="ctr" fontAlgn="b"/>
                      <a:r>
                        <a:rPr lang="en-CA" sz="1100" b="0" i="0" u="none" strike="noStrike" dirty="0">
                          <a:solidFill>
                            <a:srgbClr val="000000"/>
                          </a:solidFill>
                          <a:effectLst/>
                          <a:latin typeface="Calibri" panose="020F0502020204030204" pitchFamily="34" charset="0"/>
                        </a:rPr>
                        <a:t>34%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83187">
                <a:tc>
                  <a:txBody>
                    <a:bodyPr/>
                    <a:lstStyle/>
                    <a:p>
                      <a:pPr algn="ctr" fontAlgn="b"/>
                      <a:r>
                        <a:rPr lang="en-CA" sz="1100" b="0" i="0" u="none" strike="noStrike" dirty="0">
                          <a:solidFill>
                            <a:srgbClr val="000000"/>
                          </a:solidFill>
                          <a:effectLst/>
                          <a:latin typeface="Calibri" panose="020F0502020204030204" pitchFamily="34" charset="0"/>
                        </a:rPr>
                        <a:t>29%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83187">
                <a:tc>
                  <a:txBody>
                    <a:bodyPr/>
                    <a:lstStyle/>
                    <a:p>
                      <a:pPr algn="ctr" fontAlgn="b"/>
                      <a:r>
                        <a:rPr lang="en-CA" sz="1100" b="0" i="0" u="none" strike="noStrike" dirty="0">
                          <a:solidFill>
                            <a:srgbClr val="000000"/>
                          </a:solidFill>
                          <a:effectLst/>
                          <a:latin typeface="Calibri" panose="020F0502020204030204" pitchFamily="34" charset="0"/>
                        </a:rPr>
                        <a:t>34%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83187">
                <a:tc>
                  <a:txBody>
                    <a:bodyPr/>
                    <a:lstStyle/>
                    <a:p>
                      <a:pPr algn="ctr" fontAlgn="b"/>
                      <a:r>
                        <a:rPr lang="en-CA" sz="1100" b="0" i="0" u="none" strike="noStrike" dirty="0">
                          <a:solidFill>
                            <a:srgbClr val="000000"/>
                          </a:solidFill>
                          <a:effectLst/>
                          <a:latin typeface="Calibri" panose="020F0502020204030204" pitchFamily="34" charset="0"/>
                        </a:rPr>
                        <a:t>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83187">
                <a:tc>
                  <a:txBody>
                    <a:bodyPr/>
                    <a:lstStyle/>
                    <a:p>
                      <a:pPr algn="ctr" fontAlgn="b"/>
                      <a:r>
                        <a:rPr lang="en-CA" sz="1100" b="0" i="0" u="none" strike="noStrike" dirty="0">
                          <a:solidFill>
                            <a:srgbClr val="000000"/>
                          </a:solidFill>
                          <a:effectLst/>
                          <a:latin typeface="Calibri" panose="020F0502020204030204" pitchFamily="34" charset="0"/>
                        </a:rPr>
                        <a:t>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r h="183187">
                <a:tc>
                  <a:txBody>
                    <a:bodyPr/>
                    <a:lstStyle/>
                    <a:p>
                      <a:pPr algn="ctr" fontAlgn="b"/>
                      <a:r>
                        <a:rPr lang="en-CA" sz="1100" b="0" i="0" u="none" strike="noStrike" dirty="0">
                          <a:solidFill>
                            <a:srgbClr val="000000"/>
                          </a:solidFill>
                          <a:effectLst/>
                          <a:latin typeface="Calibri" panose="020F0502020204030204" pitchFamily="34" charset="0"/>
                        </a:rPr>
                        <a:t>23%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93421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39468913"/>
              </p:ext>
            </p:extLst>
          </p:nvPr>
        </p:nvGraphicFramePr>
        <p:xfrm>
          <a:off x="9461501" y="685804"/>
          <a:ext cx="673100" cy="556024"/>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520831441"/>
                    </a:ext>
                  </a:extLst>
                </a:gridCol>
              </a:tblGrid>
              <a:tr h="375285">
                <a:tc>
                  <a:txBody>
                    <a:bodyPr/>
                    <a:lstStyle/>
                    <a:p>
                      <a:pPr algn="ctr" fontAlgn="ctr"/>
                      <a:r>
                        <a:rPr lang="en-CA" sz="1200" b="1" u="none" strike="noStrike" dirty="0">
                          <a:solidFill>
                            <a:schemeClr val="tx1"/>
                          </a:solidFill>
                          <a:effectLst/>
                        </a:rPr>
                        <a:t>2016</a:t>
                      </a:r>
                    </a:p>
                    <a:p>
                      <a:pPr algn="ctr" fontAlgn="ctr"/>
                      <a:r>
                        <a:rPr lang="en-CA" sz="1200" b="1" i="0" u="none" strike="noStrike" dirty="0">
                          <a:solidFill>
                            <a:schemeClr val="tx1"/>
                          </a:solidFill>
                          <a:effectLst/>
                          <a:latin typeface="Calibri" panose="020F0502020204030204" pitchFamily="34" charset="0"/>
                        </a:rPr>
                        <a:t>Trust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625604"/>
                  </a:ext>
                </a:extLst>
              </a:tr>
              <a:tr h="180739">
                <a:tc>
                  <a:txBody>
                    <a:bodyPr/>
                    <a:lstStyle/>
                    <a:p>
                      <a:pPr algn="ctr" fontAlgn="ctr"/>
                      <a:r>
                        <a:rPr lang="en-CA" sz="1100" b="0" i="0" u="none" strike="noStrike" dirty="0">
                          <a:solidFill>
                            <a:srgbClr val="000000"/>
                          </a:solidFill>
                          <a:effectLst/>
                          <a:latin typeface="Calibri" panose="020F050202020403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0350646"/>
                  </a:ext>
                </a:extLst>
              </a:tr>
            </a:tbl>
          </a:graphicData>
        </a:graphic>
      </p:graphicFrame>
    </p:spTree>
    <p:extLst>
      <p:ext uri="{BB962C8B-B14F-4D97-AF65-F5344CB8AC3E}">
        <p14:creationId xmlns:p14="http://schemas.microsoft.com/office/powerpoint/2010/main" val="3655815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Q6. To what extent do you trust that your activities on the internet are not censored or monitored: [Not censored]</a:t>
            </a:r>
            <a:br>
              <a:rPr lang="en-US" dirty="0"/>
            </a:br>
            <a:r>
              <a:rPr lang="en-US" dirty="0"/>
              <a:t>Base: All Respondents Total (n=23,291)</a:t>
            </a:r>
          </a:p>
        </p:txBody>
      </p:sp>
      <p:sp>
        <p:nvSpPr>
          <p:cNvPr id="2" name="Title 1"/>
          <p:cNvSpPr>
            <a:spLocks noGrp="1"/>
          </p:cNvSpPr>
          <p:nvPr>
            <p:ph type="title"/>
          </p:nvPr>
        </p:nvSpPr>
        <p:spPr>
          <a:xfrm>
            <a:off x="1733560" y="228605"/>
            <a:ext cx="10107738" cy="401404"/>
          </a:xfrm>
        </p:spPr>
        <p:txBody>
          <a:bodyPr/>
          <a:lstStyle/>
          <a:p>
            <a:r>
              <a:rPr lang="en-US" dirty="0"/>
              <a:t>Trust activities on internet are not censored – By Region</a:t>
            </a:r>
          </a:p>
        </p:txBody>
      </p:sp>
      <p:graphicFrame>
        <p:nvGraphicFramePr>
          <p:cNvPr id="7" name="Chart 6"/>
          <p:cNvGraphicFramePr/>
          <p:nvPr>
            <p:extLst>
              <p:ext uri="{D42A27DB-BD31-4B8C-83A1-F6EECF244321}">
                <p14:modId xmlns:p14="http://schemas.microsoft.com/office/powerpoint/2010/main" val="2861763757"/>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Table 7"/>
          <p:cNvGraphicFramePr>
            <a:graphicFrameLocks noGrp="1"/>
          </p:cNvGraphicFramePr>
          <p:nvPr>
            <p:extLst>
              <p:ext uri="{D42A27DB-BD31-4B8C-83A1-F6EECF244321}">
                <p14:modId xmlns:p14="http://schemas.microsoft.com/office/powerpoint/2010/main" val="1283660391"/>
              </p:ext>
            </p:extLst>
          </p:nvPr>
        </p:nvGraphicFramePr>
        <p:xfrm>
          <a:off x="9537701" y="2057404"/>
          <a:ext cx="673100" cy="3200402"/>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389931">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214167"/>
                  </a:ext>
                </a:extLst>
              </a:tr>
              <a:tr h="494831">
                <a:tc>
                  <a:txBody>
                    <a:bodyPr/>
                    <a:lstStyle/>
                    <a:p>
                      <a:pPr algn="ctr" fontAlgn="b"/>
                      <a:r>
                        <a:rPr lang="en-CA" sz="1200" b="0" i="0" u="none" strike="noStrike" dirty="0">
                          <a:solidFill>
                            <a:srgbClr val="000000"/>
                          </a:solidFill>
                          <a:effectLst/>
                          <a:latin typeface="Calibri" panose="020F050202020403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099643"/>
                  </a:ext>
                </a:extLst>
              </a:tr>
              <a:tr h="385940">
                <a:tc>
                  <a:txBody>
                    <a:bodyPr/>
                    <a:lstStyle/>
                    <a:p>
                      <a:pPr algn="ctr" fontAlgn="b"/>
                      <a:r>
                        <a:rPr lang="en-CA" sz="1200" b="0" i="0" u="none" strike="noStrike" dirty="0">
                          <a:solidFill>
                            <a:srgbClr val="000000"/>
                          </a:solidFill>
                          <a:effectLst/>
                          <a:latin typeface="Calibri" panose="020F050202020403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385940">
                <a:tc>
                  <a:txBody>
                    <a:bodyPr/>
                    <a:lstStyle/>
                    <a:p>
                      <a:pPr algn="ctr" fontAlgn="b"/>
                      <a:r>
                        <a:rPr lang="en-CA" sz="1200" b="0" i="0" u="none" strike="noStrike" dirty="0">
                          <a:solidFill>
                            <a:srgbClr val="000000"/>
                          </a:solidFill>
                          <a:effectLst/>
                          <a:latin typeface="Calibri" panose="020F050202020403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385940">
                <a:tc>
                  <a:txBody>
                    <a:bodyPr/>
                    <a:lstStyle/>
                    <a:p>
                      <a:pPr algn="ctr" fontAlgn="b"/>
                      <a:r>
                        <a:rPr lang="en-CA" sz="1200" b="0" i="0" u="none" strike="noStrike" dirty="0">
                          <a:solidFill>
                            <a:srgbClr val="000000"/>
                          </a:solidFill>
                          <a:effectLst/>
                          <a:latin typeface="Calibri" panose="020F050202020403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385940">
                <a:tc>
                  <a:txBody>
                    <a:bodyPr/>
                    <a:lstStyle/>
                    <a:p>
                      <a:pPr algn="ctr" fontAlgn="b"/>
                      <a:r>
                        <a:rPr lang="en-CA" sz="1200" b="0" i="0" u="none" strike="noStrike" dirty="0">
                          <a:solidFill>
                            <a:srgbClr val="000000"/>
                          </a:solidFill>
                          <a:effectLst/>
                          <a:latin typeface="Calibri" panose="020F050202020403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385940">
                <a:tc>
                  <a:txBody>
                    <a:bodyPr/>
                    <a:lstStyle/>
                    <a:p>
                      <a:pPr algn="ctr" fontAlgn="b"/>
                      <a:r>
                        <a:rPr lang="en-CA" sz="1200" b="0" i="0" u="none" strike="noStrike" dirty="0">
                          <a:solidFill>
                            <a:srgbClr val="000000"/>
                          </a:solidFill>
                          <a:effectLst/>
                          <a:latin typeface="Calibri" panose="020F050202020403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385940">
                <a:tc>
                  <a:txBody>
                    <a:bodyPr/>
                    <a:lstStyle/>
                    <a:p>
                      <a:pPr algn="ctr" fontAlgn="b"/>
                      <a:r>
                        <a:rPr lang="en-CA" sz="1200" b="0" i="0" u="none" strike="noStrike" dirty="0">
                          <a:solidFill>
                            <a:srgbClr val="000000"/>
                          </a:solidFill>
                          <a:effectLst/>
                          <a:latin typeface="Calibri" panose="020F050202020403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768442565"/>
              </p:ext>
            </p:extLst>
          </p:nvPr>
        </p:nvGraphicFramePr>
        <p:xfrm>
          <a:off x="9537701" y="1219204"/>
          <a:ext cx="673100" cy="829311"/>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2184025021"/>
                    </a:ext>
                  </a:extLst>
                </a:gridCol>
              </a:tblGrid>
              <a:tr h="584428">
                <a:tc>
                  <a:txBody>
                    <a:bodyPr/>
                    <a:lstStyle/>
                    <a:p>
                      <a:pPr algn="ctr" fontAlgn="ctr"/>
                      <a:r>
                        <a:rPr lang="en-CA" sz="1200" b="1" u="none" strike="noStrike" dirty="0">
                          <a:solidFill>
                            <a:schemeClr val="tx1"/>
                          </a:solidFill>
                          <a:effectLst/>
                        </a:rPr>
                        <a:t>2016 Trust</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4367688"/>
                  </a:ext>
                </a:extLst>
              </a:tr>
              <a:tr h="244883">
                <a:tc>
                  <a:txBody>
                    <a:bodyPr/>
                    <a:lstStyle/>
                    <a:p>
                      <a:pPr algn="ctr" fontAlgn="ctr"/>
                      <a:r>
                        <a:rPr lang="en-CA" sz="1200" b="0" i="0" u="none" strike="noStrike" dirty="0">
                          <a:solidFill>
                            <a:srgbClr val="000000"/>
                          </a:solidFill>
                          <a:effectLst/>
                          <a:latin typeface="Calibri" panose="020F050202020403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145316"/>
                  </a:ext>
                </a:extLst>
              </a:tr>
            </a:tbl>
          </a:graphicData>
        </a:graphic>
      </p:graphicFrame>
    </p:spTree>
    <p:extLst>
      <p:ext uri="{BB962C8B-B14F-4D97-AF65-F5344CB8AC3E}">
        <p14:creationId xmlns:p14="http://schemas.microsoft.com/office/powerpoint/2010/main" val="166591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[Other internet users] Base: Much/ Somewhat More Concerned About Online Privacy 2016 (n=13,867); 2017 (n=12,926)</a:t>
            </a:r>
          </a:p>
        </p:txBody>
      </p:sp>
      <p:sp>
        <p:nvSpPr>
          <p:cNvPr id="3" name="Title 2"/>
          <p:cNvSpPr>
            <a:spLocks noGrp="1"/>
          </p:cNvSpPr>
          <p:nvPr>
            <p:ph type="title"/>
          </p:nvPr>
        </p:nvSpPr>
        <p:spPr>
          <a:xfrm>
            <a:off x="1733560" y="228605"/>
            <a:ext cx="10107738" cy="362051"/>
          </a:xfrm>
        </p:spPr>
        <p:txBody>
          <a:bodyPr/>
          <a:lstStyle/>
          <a:p>
            <a:r>
              <a:rPr lang="en-US" dirty="0"/>
              <a:t>Other internet users are a relatively stable source of concern. </a:t>
            </a:r>
          </a:p>
        </p:txBody>
      </p:sp>
      <p:graphicFrame>
        <p:nvGraphicFramePr>
          <p:cNvPr id="7" name="Chart 6"/>
          <p:cNvGraphicFramePr/>
          <p:nvPr>
            <p:extLst>
              <p:ext uri="{D42A27DB-BD31-4B8C-83A1-F6EECF244321}">
                <p14:modId xmlns:p14="http://schemas.microsoft.com/office/powerpoint/2010/main" val="3712783729"/>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3060222208"/>
              </p:ext>
            </p:extLst>
          </p:nvPr>
        </p:nvGraphicFramePr>
        <p:xfrm>
          <a:off x="9035117" y="1371604"/>
          <a:ext cx="1556687" cy="4419606"/>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308931989"/>
                    </a:ext>
                  </a:extLst>
                </a:gridCol>
              </a:tblGrid>
              <a:tr h="183149">
                <a:tc>
                  <a:txBody>
                    <a:bodyPr/>
                    <a:lstStyle/>
                    <a:p>
                      <a:pPr algn="ctr" fontAlgn="b"/>
                      <a:r>
                        <a:rPr lang="en-US" sz="1100" b="0" i="0" u="none" strike="noStrike" dirty="0">
                          <a:solidFill>
                            <a:srgbClr val="000000"/>
                          </a:solidFill>
                          <a:effectLst/>
                          <a:latin typeface="Calibri" panose="020F0502020204030204" pitchFamily="34" charset="0"/>
                        </a:rPr>
                        <a:t>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52465"/>
                  </a:ext>
                </a:extLst>
              </a:tr>
              <a:tr h="207179">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836611"/>
                  </a:ext>
                </a:extLst>
              </a:tr>
              <a:tr h="183149">
                <a:tc>
                  <a:txBody>
                    <a:bodyPr/>
                    <a:lstStyle/>
                    <a:p>
                      <a:pPr algn="ctr" fontAlgn="b"/>
                      <a:r>
                        <a:rPr lang="en-US" sz="1100" b="0" i="0" u="none" strike="noStrike" dirty="0">
                          <a:solidFill>
                            <a:srgbClr val="000000"/>
                          </a:solidFill>
                          <a:effectLst/>
                          <a:latin typeface="Calibri" panose="020F0502020204030204" pitchFamily="34" charset="0"/>
                        </a:rPr>
                        <a:t>71%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003345"/>
                  </a:ext>
                </a:extLst>
              </a:tr>
              <a:tr h="183149">
                <a:tc>
                  <a:txBody>
                    <a:bodyPr/>
                    <a:lstStyle/>
                    <a:p>
                      <a:pPr algn="ctr" fontAlgn="b"/>
                      <a:r>
                        <a:rPr lang="en-US" sz="1100" b="0" i="0" u="none" strike="noStrike" dirty="0">
                          <a:solidFill>
                            <a:srgbClr val="000000"/>
                          </a:solidFill>
                          <a:effectLst/>
                          <a:latin typeface="Calibri" panose="020F0502020204030204" pitchFamily="34" charset="0"/>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028271"/>
                  </a:ext>
                </a:extLst>
              </a:tr>
              <a:tr h="183149">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789539"/>
                  </a:ext>
                </a:extLst>
              </a:tr>
              <a:tr h="183149">
                <a:tc>
                  <a:txBody>
                    <a:bodyPr/>
                    <a:lstStyle/>
                    <a:p>
                      <a:pPr algn="ctr" fontAlgn="b"/>
                      <a:r>
                        <a:rPr lang="en-US" sz="1100" b="0" i="0" u="none" strike="noStrike" dirty="0">
                          <a:solidFill>
                            <a:srgbClr val="000000"/>
                          </a:solidFill>
                          <a:effectLst/>
                          <a:latin typeface="Calibri" panose="020F0502020204030204" pitchFamily="34" charset="0"/>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58124"/>
                  </a:ext>
                </a:extLst>
              </a:tr>
              <a:tr h="183149">
                <a:tc>
                  <a:txBody>
                    <a:bodyPr/>
                    <a:lstStyle/>
                    <a:p>
                      <a:pPr algn="ctr" fontAlgn="b"/>
                      <a:r>
                        <a:rPr lang="en-US" sz="1100" b="0" i="0" u="none" strike="noStrike" dirty="0">
                          <a:solidFill>
                            <a:srgbClr val="000000"/>
                          </a:solidFill>
                          <a:effectLst/>
                          <a:latin typeface="Calibri" panose="020F0502020204030204" pitchFamily="34" charset="0"/>
                        </a:rPr>
                        <a:t>47%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06946"/>
                  </a:ext>
                </a:extLst>
              </a:tr>
              <a:tr h="183149">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704111"/>
                  </a:ext>
                </a:extLst>
              </a:tr>
              <a:tr h="183149">
                <a:tc>
                  <a:txBody>
                    <a:bodyPr/>
                    <a:lstStyle/>
                    <a:p>
                      <a:pPr algn="ctr" fontAlgn="b"/>
                      <a:r>
                        <a:rPr lang="en-US" sz="1100" b="0" i="0" u="none" strike="noStrike" dirty="0">
                          <a:solidFill>
                            <a:srgbClr val="000000"/>
                          </a:solidFill>
                          <a:effectLst/>
                          <a:latin typeface="Calibri" panose="020F0502020204030204" pitchFamily="34" charset="0"/>
                        </a:rPr>
                        <a:t>73%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709516"/>
                  </a:ext>
                </a:extLst>
              </a:tr>
              <a:tr h="183149">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39661"/>
                  </a:ext>
                </a:extLst>
              </a:tr>
              <a:tr h="183149">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93658"/>
                  </a:ext>
                </a:extLst>
              </a:tr>
              <a:tr h="183149">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533265"/>
                  </a:ext>
                </a:extLst>
              </a:tr>
              <a:tr h="183149">
                <a:tc>
                  <a:txBody>
                    <a:bodyPr/>
                    <a:lstStyle/>
                    <a:p>
                      <a:pPr algn="ctr" fontAlgn="b"/>
                      <a:r>
                        <a:rPr lang="en-US" sz="1100" b="0" i="0" u="none" strike="noStrike" dirty="0">
                          <a:solidFill>
                            <a:srgbClr val="000000"/>
                          </a:solidFill>
                          <a:effectLst/>
                          <a:latin typeface="Calibri" panose="020F0502020204030204" pitchFamily="34" charset="0"/>
                        </a:rPr>
                        <a:t>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67438"/>
                  </a:ext>
                </a:extLst>
              </a:tr>
              <a:tr h="183149">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870496"/>
                  </a:ext>
                </a:extLst>
              </a:tr>
              <a:tr h="183149">
                <a:tc>
                  <a:txBody>
                    <a:bodyPr/>
                    <a:lstStyle/>
                    <a:p>
                      <a:pPr algn="ctr" fontAlgn="b"/>
                      <a:r>
                        <a:rPr lang="en-US" sz="1100" b="0" i="0" u="none" strike="noStrike" dirty="0">
                          <a:solidFill>
                            <a:srgbClr val="000000"/>
                          </a:solidFill>
                          <a:effectLst/>
                          <a:latin typeface="Calibri" panose="020F0502020204030204" pitchFamily="34" charset="0"/>
                        </a:rPr>
                        <a:t>65%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855"/>
                  </a:ext>
                </a:extLst>
              </a:tr>
              <a:tr h="183149">
                <a:tc>
                  <a:txBody>
                    <a:bodyPr/>
                    <a:lstStyle/>
                    <a:p>
                      <a:pPr algn="ctr" fontAlgn="b"/>
                      <a:r>
                        <a:rPr lang="en-US" sz="1100" b="0" i="0" u="none" strike="noStrike" dirty="0">
                          <a:solidFill>
                            <a:srgbClr val="000000"/>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315003"/>
                  </a:ext>
                </a:extLst>
              </a:tr>
              <a:tr h="183149">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815038"/>
                  </a:ext>
                </a:extLst>
              </a:tr>
              <a:tr h="183149">
                <a:tc>
                  <a:txBody>
                    <a:bodyPr/>
                    <a:lstStyle/>
                    <a:p>
                      <a:pPr algn="ctr" fontAlgn="b"/>
                      <a:r>
                        <a:rPr lang="en-US" sz="1100" b="0" i="0" u="none" strike="noStrike" dirty="0">
                          <a:solidFill>
                            <a:srgbClr val="000000"/>
                          </a:solidFill>
                          <a:effectLst/>
                          <a:latin typeface="Calibri" panose="020F0502020204030204" pitchFamily="34" charset="0"/>
                        </a:rPr>
                        <a:t>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4143215"/>
                  </a:ext>
                </a:extLst>
              </a:tr>
              <a:tr h="183149">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146898"/>
                  </a:ext>
                </a:extLst>
              </a:tr>
              <a:tr h="183149">
                <a:tc>
                  <a:txBody>
                    <a:bodyPr/>
                    <a:lstStyle/>
                    <a:p>
                      <a:pPr algn="ctr" fontAlgn="b"/>
                      <a:r>
                        <a:rPr lang="en-US" sz="1100" b="0" i="0" u="none" strike="noStrike" dirty="0">
                          <a:solidFill>
                            <a:srgbClr val="000000"/>
                          </a:solidFill>
                          <a:effectLst/>
                          <a:latin typeface="Calibri" panose="020F0502020204030204" pitchFamily="34" charset="0"/>
                        </a:rPr>
                        <a:t>61%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96527"/>
                  </a:ext>
                </a:extLst>
              </a:tr>
              <a:tr h="183149">
                <a:tc>
                  <a:txBody>
                    <a:bodyPr/>
                    <a:lstStyle/>
                    <a:p>
                      <a:pPr algn="ctr" fontAlgn="b"/>
                      <a:r>
                        <a:rPr lang="en-US" sz="1100" b="0" i="0" u="none" strike="noStrike" dirty="0">
                          <a:solidFill>
                            <a:srgbClr val="000000"/>
                          </a:solidFill>
                          <a:effectLst/>
                          <a:latin typeface="Calibri" panose="020F0502020204030204" pitchFamily="34" charset="0"/>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507038"/>
                  </a:ext>
                </a:extLst>
              </a:tr>
              <a:tr h="183149">
                <a:tc>
                  <a:txBody>
                    <a:bodyPr/>
                    <a:lstStyle/>
                    <a:p>
                      <a:pPr algn="ctr" fontAlgn="b"/>
                      <a:r>
                        <a:rPr lang="en-US" sz="1100" b="0" i="0" u="none" strike="noStrike" dirty="0">
                          <a:solidFill>
                            <a:srgbClr val="000000"/>
                          </a:solidFill>
                          <a:effectLst/>
                          <a:latin typeface="Calibri" panose="020F0502020204030204" pitchFamily="34" charset="0"/>
                        </a:rPr>
                        <a:t>54%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543236"/>
                  </a:ext>
                </a:extLst>
              </a:tr>
              <a:tr h="183149">
                <a:tc>
                  <a:txBody>
                    <a:bodyPr/>
                    <a:lstStyle/>
                    <a:p>
                      <a:pPr algn="ctr" fontAlgn="b"/>
                      <a:r>
                        <a:rPr lang="en-US" sz="1100" b="0" i="0" u="none" strike="noStrike" dirty="0">
                          <a:solidFill>
                            <a:srgbClr val="000000"/>
                          </a:solidFill>
                          <a:effectLst/>
                          <a:latin typeface="Calibri" panose="020F0502020204030204" pitchFamily="34" charset="0"/>
                        </a:rPr>
                        <a:t>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780076"/>
                  </a:ext>
                </a:extLst>
              </a:tr>
              <a:tr h="183149">
                <a:tc>
                  <a:txBody>
                    <a:bodyPr/>
                    <a:lstStyle/>
                    <a:p>
                      <a:pPr algn="ctr" fontAlgn="b"/>
                      <a:r>
                        <a:rPr lang="en-US" sz="1100" b="0" i="0" u="none" strike="noStrike" dirty="0">
                          <a:solidFill>
                            <a:srgbClr val="000000"/>
                          </a:solidFill>
                          <a:effectLst/>
                          <a:latin typeface="Calibri" panose="020F0502020204030204" pitchFamily="34" charset="0"/>
                        </a:rPr>
                        <a:t>38%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7771646"/>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601264872"/>
              </p:ext>
            </p:extLst>
          </p:nvPr>
        </p:nvGraphicFramePr>
        <p:xfrm>
          <a:off x="9035117" y="416184"/>
          <a:ext cx="1556687" cy="879216"/>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63540010"/>
                    </a:ext>
                  </a:extLst>
                </a:gridCol>
              </a:tblGrid>
              <a:tr h="365760">
                <a:tc>
                  <a:txBody>
                    <a:bodyPr/>
                    <a:lstStyle/>
                    <a:p>
                      <a:pPr algn="ctr" fontAlgn="b"/>
                      <a:r>
                        <a:rPr lang="en-US" sz="1200" b="1" i="0" u="none" strike="noStrike" dirty="0">
                          <a:solidFill>
                            <a:srgbClr val="000000"/>
                          </a:solidFill>
                          <a:effectLst/>
                          <a:latin typeface="+mn-lt"/>
                        </a:rPr>
                        <a:t>A Great Deal/Somewhat</a:t>
                      </a: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6588800"/>
                  </a:ext>
                </a:extLst>
              </a:tr>
              <a:tr h="191291">
                <a:tc>
                  <a:txBody>
                    <a:bodyPr/>
                    <a:lstStyle/>
                    <a:p>
                      <a:pPr algn="ctr" fontAlgn="b"/>
                      <a:r>
                        <a:rPr lang="en-US" sz="1200" b="1" u="sng" strike="noStrike" dirty="0">
                          <a:effectLst/>
                          <a:latin typeface="+mn-lt"/>
                        </a:rPr>
                        <a:t>2016</a:t>
                      </a:r>
                      <a:endParaRPr lang="en-US" sz="1200" b="1" i="0" u="sng"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4958795"/>
                  </a:ext>
                </a:extLst>
              </a:tr>
              <a:tr h="322165">
                <a:tc>
                  <a:txBody>
                    <a:bodyPr/>
                    <a:lstStyle/>
                    <a:p>
                      <a:pPr algn="ctr" fontAlgn="b"/>
                      <a:r>
                        <a:rPr lang="en-CA" sz="1100" b="0" i="0" u="none" strike="noStrike" dirty="0">
                          <a:solidFill>
                            <a:srgbClr val="000000"/>
                          </a:solidFill>
                          <a:effectLst/>
                          <a:latin typeface="Calibri" panose="020F050202020403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3566673"/>
                  </a:ext>
                </a:extLst>
              </a:tr>
            </a:tbl>
          </a:graphicData>
        </a:graphic>
      </p:graphicFrame>
    </p:spTree>
    <p:extLst>
      <p:ext uri="{BB962C8B-B14F-4D97-AF65-F5344CB8AC3E}">
        <p14:creationId xmlns:p14="http://schemas.microsoft.com/office/powerpoint/2010/main" val="93249028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Q6. To what extent do you trust that your activities on the internet are not censored or monitored: [Not monitored]</a:t>
            </a:r>
            <a:br>
              <a:rPr lang="en-US" dirty="0"/>
            </a:br>
            <a:r>
              <a:rPr lang="en-US" dirty="0"/>
              <a:t>Base: All Respondents Total (n=23,291)</a:t>
            </a:r>
          </a:p>
        </p:txBody>
      </p:sp>
      <p:sp>
        <p:nvSpPr>
          <p:cNvPr id="2" name="Title 1"/>
          <p:cNvSpPr>
            <a:spLocks noGrp="1"/>
          </p:cNvSpPr>
          <p:nvPr>
            <p:ph type="title"/>
          </p:nvPr>
        </p:nvSpPr>
        <p:spPr>
          <a:xfrm>
            <a:off x="1758004" y="228604"/>
            <a:ext cx="8646971" cy="553999"/>
          </a:xfrm>
        </p:spPr>
        <p:txBody>
          <a:bodyPr/>
          <a:lstStyle/>
          <a:p>
            <a:r>
              <a:rPr lang="en-US" dirty="0"/>
              <a:t>Less than four in ten (37%) trust that their activities are not </a:t>
            </a:r>
            <a:r>
              <a:rPr lang="en-US" u="sng" dirty="0"/>
              <a:t>monitored</a:t>
            </a:r>
            <a:r>
              <a:rPr lang="en-US" dirty="0"/>
              <a:t>, also unchanged. Pakistan, Kenya and Nigeria all have more trust this year. </a:t>
            </a:r>
          </a:p>
        </p:txBody>
      </p:sp>
      <p:cxnSp>
        <p:nvCxnSpPr>
          <p:cNvPr id="7" name="Straight Connector 6"/>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2720864326"/>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14529113"/>
              </p:ext>
            </p:extLst>
          </p:nvPr>
        </p:nvGraphicFramePr>
        <p:xfrm>
          <a:off x="9613901" y="1219200"/>
          <a:ext cx="673100" cy="460008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183383">
                <a:tc>
                  <a:txBody>
                    <a:bodyPr/>
                    <a:lstStyle/>
                    <a:p>
                      <a:pPr algn="ctr" fontAlgn="ctr"/>
                      <a:r>
                        <a:rPr lang="en-CA" sz="11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2374195"/>
                  </a:ext>
                </a:extLst>
              </a:tr>
              <a:tr h="198888">
                <a:tc>
                  <a:txBody>
                    <a:bodyPr/>
                    <a:lstStyle/>
                    <a:p>
                      <a:pPr algn="ctr" fontAlgn="ctr"/>
                      <a:r>
                        <a:rPr lang="en-CA" sz="1100" b="0" i="0" u="none" strike="noStrike">
                          <a:solidFill>
                            <a:srgbClr val="000000"/>
                          </a:solidFill>
                          <a:effectLst/>
                          <a:latin typeface="Calibri" panose="020F0502020204030204" pitchFamily="34" charset="0"/>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122787"/>
                  </a:ext>
                </a:extLst>
              </a:tr>
              <a:tr h="183383">
                <a:tc>
                  <a:txBody>
                    <a:bodyPr/>
                    <a:lstStyle/>
                    <a:p>
                      <a:pPr algn="ctr" fontAlgn="ctr"/>
                      <a:r>
                        <a:rPr lang="en-CA" sz="1100" b="0" i="0" u="none" strike="noStrike">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83383">
                <a:tc>
                  <a:txBody>
                    <a:bodyPr/>
                    <a:lstStyle/>
                    <a:p>
                      <a:pPr algn="ctr" fontAlgn="ctr"/>
                      <a:r>
                        <a:rPr lang="en-CA" sz="1100" b="0" i="0" u="none" strike="noStrike">
                          <a:solidFill>
                            <a:srgbClr val="000000"/>
                          </a:solidFill>
                          <a:effectLst/>
                          <a:latin typeface="Calibri" panose="020F050202020403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83383">
                <a:tc>
                  <a:txBody>
                    <a:bodyPr/>
                    <a:lstStyle/>
                    <a:p>
                      <a:pPr algn="ctr" fontAlgn="ctr"/>
                      <a:r>
                        <a:rPr lang="en-CA" sz="1100" b="0" i="0" u="none" strike="noStrike">
                          <a:solidFill>
                            <a:srgbClr val="000000"/>
                          </a:solidFill>
                          <a:effectLst/>
                          <a:latin typeface="Calibri" panose="020F050202020403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83383">
                <a:tc>
                  <a:txBody>
                    <a:bodyPr/>
                    <a:lstStyle/>
                    <a:p>
                      <a:pPr algn="ctr" fontAlgn="ctr"/>
                      <a:r>
                        <a:rPr lang="en-CA" sz="1100" b="0" i="0" u="none" strike="noStrike" dirty="0">
                          <a:solidFill>
                            <a:srgbClr val="000000"/>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83383">
                <a:tc>
                  <a:txBody>
                    <a:bodyPr/>
                    <a:lstStyle/>
                    <a:p>
                      <a:pPr algn="ctr" fontAlgn="ctr"/>
                      <a:r>
                        <a:rPr lang="en-CA" sz="1100" b="0" i="0" u="none" strike="noStrike">
                          <a:solidFill>
                            <a:srgbClr val="000000"/>
                          </a:solidFill>
                          <a:effectLst/>
                          <a:latin typeface="Calibri" panose="020F050202020403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83383">
                <a:tc>
                  <a:txBody>
                    <a:bodyPr/>
                    <a:lstStyle/>
                    <a:p>
                      <a:pPr algn="ctr" fontAlgn="ctr"/>
                      <a:r>
                        <a:rPr lang="en-CA" sz="1100" b="0" i="0" u="none" strike="noStrike">
                          <a:solidFill>
                            <a:srgbClr val="000000"/>
                          </a:solidFill>
                          <a:effectLst/>
                          <a:latin typeface="Calibri" panose="020F050202020403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83383">
                <a:tc>
                  <a:txBody>
                    <a:bodyPr/>
                    <a:lstStyle/>
                    <a:p>
                      <a:pPr algn="ctr" fontAlgn="ctr"/>
                      <a:r>
                        <a:rPr lang="en-CA" sz="1100" b="0" i="0" u="none" strike="noStrike">
                          <a:solidFill>
                            <a:srgbClr val="000000"/>
                          </a:solidFill>
                          <a:effectLst/>
                          <a:latin typeface="Calibri" panose="020F050202020403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83383">
                <a:tc>
                  <a:txBody>
                    <a:bodyPr/>
                    <a:lstStyle/>
                    <a:p>
                      <a:pPr algn="ctr" fontAlgn="ctr"/>
                      <a:r>
                        <a:rPr lang="en-CA" sz="1100" b="0" i="0" u="none" strike="noStrike">
                          <a:solidFill>
                            <a:srgbClr val="000000"/>
                          </a:solidFill>
                          <a:effectLst/>
                          <a:latin typeface="Calibri" panose="020F050202020403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83383">
                <a:tc>
                  <a:txBody>
                    <a:bodyPr/>
                    <a:lstStyle/>
                    <a:p>
                      <a:pPr algn="ctr" fontAlgn="ctr"/>
                      <a:r>
                        <a:rPr lang="en-CA" sz="1100" b="0" i="0" u="none" strike="noStrike">
                          <a:solidFill>
                            <a:srgbClr val="000000"/>
                          </a:solidFill>
                          <a:effectLst/>
                          <a:latin typeface="Calibri" panose="020F050202020403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83383">
                <a:tc>
                  <a:txBody>
                    <a:bodyPr/>
                    <a:lstStyle/>
                    <a:p>
                      <a:pPr algn="ctr" fontAlgn="ctr"/>
                      <a:r>
                        <a:rPr lang="en-CA" sz="1100" b="0" i="0" u="none" strike="noStrike">
                          <a:solidFill>
                            <a:srgbClr val="000000"/>
                          </a:solidFill>
                          <a:effectLst/>
                          <a:latin typeface="Calibri" panose="020F050202020403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83383">
                <a:tc>
                  <a:txBody>
                    <a:bodyPr/>
                    <a:lstStyle/>
                    <a:p>
                      <a:pPr algn="ctr" fontAlgn="ctr"/>
                      <a:r>
                        <a:rPr lang="en-CA" sz="1100" b="0" i="0" u="none" strike="noStrike">
                          <a:solidFill>
                            <a:srgbClr val="000000"/>
                          </a:solidFill>
                          <a:effectLst/>
                          <a:latin typeface="Calibri" panose="020F050202020403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83383">
                <a:tc>
                  <a:txBody>
                    <a:bodyPr/>
                    <a:lstStyle/>
                    <a:p>
                      <a:pPr algn="ctr" fontAlgn="ctr"/>
                      <a:r>
                        <a:rPr lang="en-CA" sz="1100" b="0" i="0" u="none" strike="noStrike">
                          <a:solidFill>
                            <a:srgbClr val="000000"/>
                          </a:solidFill>
                          <a:effectLst/>
                          <a:latin typeface="Calibri" panose="020F050202020403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83383">
                <a:tc>
                  <a:txBody>
                    <a:bodyPr/>
                    <a:lstStyle/>
                    <a:p>
                      <a:pPr algn="ctr" fontAlgn="ctr"/>
                      <a:r>
                        <a:rPr lang="en-CA" sz="1100" b="0" i="0" u="none" strike="noStrike">
                          <a:solidFill>
                            <a:srgbClr val="000000"/>
                          </a:solidFill>
                          <a:effectLst/>
                          <a:latin typeface="Calibri" panose="020F050202020403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183383">
                <a:tc>
                  <a:txBody>
                    <a:bodyPr/>
                    <a:lstStyle/>
                    <a:p>
                      <a:pPr algn="ctr" fontAlgn="ctr"/>
                      <a:r>
                        <a:rPr lang="en-CA" sz="1100" b="0" i="0" u="none" strike="noStrike">
                          <a:solidFill>
                            <a:srgbClr val="000000"/>
                          </a:solidFill>
                          <a:effectLst/>
                          <a:latin typeface="Calibri" panose="020F050202020403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83383">
                <a:tc>
                  <a:txBody>
                    <a:bodyPr/>
                    <a:lstStyle/>
                    <a:p>
                      <a:pPr algn="ctr" fontAlgn="ctr"/>
                      <a:r>
                        <a:rPr lang="en-CA" sz="1100" b="0" i="0" u="none" strike="noStrike">
                          <a:solidFill>
                            <a:srgbClr val="000000"/>
                          </a:solidFill>
                          <a:effectLst/>
                          <a:latin typeface="Calibri" panose="020F050202020403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83383">
                <a:tc>
                  <a:txBody>
                    <a:bodyPr/>
                    <a:lstStyle/>
                    <a:p>
                      <a:pPr algn="ctr" fontAlgn="ctr"/>
                      <a:r>
                        <a:rPr lang="en-CA" sz="1100" b="0" i="0" u="none" strike="noStrike">
                          <a:solidFill>
                            <a:srgbClr val="000000"/>
                          </a:solidFill>
                          <a:effectLst/>
                          <a:latin typeface="Calibri" panose="020F050202020403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83383">
                <a:tc>
                  <a:txBody>
                    <a:bodyPr/>
                    <a:lstStyle/>
                    <a:p>
                      <a:pPr algn="ctr" fontAlgn="ctr"/>
                      <a:r>
                        <a:rPr lang="en-CA" sz="1100" b="0" i="0" u="none" strike="noStrike">
                          <a:solidFill>
                            <a:srgbClr val="000000"/>
                          </a:solidFill>
                          <a:effectLst/>
                          <a:latin typeface="Calibri" panose="020F050202020403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83383">
                <a:tc>
                  <a:txBody>
                    <a:bodyPr/>
                    <a:lstStyle/>
                    <a:p>
                      <a:pPr algn="ctr" fontAlgn="ctr"/>
                      <a:r>
                        <a:rPr lang="en-CA" sz="1100" b="0" i="0" u="none" strike="noStrike">
                          <a:solidFill>
                            <a:srgbClr val="000000"/>
                          </a:solidFill>
                          <a:effectLst/>
                          <a:latin typeface="Calibri" panose="020F050202020403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83383">
                <a:tc>
                  <a:txBody>
                    <a:bodyPr/>
                    <a:lstStyle/>
                    <a:p>
                      <a:pPr algn="ctr" fontAlgn="ctr"/>
                      <a:r>
                        <a:rPr lang="en-CA" sz="1100" b="0" i="0" u="none" strike="noStrike">
                          <a:solidFill>
                            <a:srgbClr val="000000"/>
                          </a:solidFill>
                          <a:effectLst/>
                          <a:latin typeface="Calibri" panose="020F050202020403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83383">
                <a:tc>
                  <a:txBody>
                    <a:bodyPr/>
                    <a:lstStyle/>
                    <a:p>
                      <a:pPr algn="ctr" fontAlgn="ctr"/>
                      <a:r>
                        <a:rPr lang="en-CA" sz="1100" b="0" i="0" u="none" strike="noStrike">
                          <a:solidFill>
                            <a:srgbClr val="000000"/>
                          </a:solidFill>
                          <a:effectLst/>
                          <a:latin typeface="Calibri" panose="020F050202020403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83383">
                <a:tc>
                  <a:txBody>
                    <a:bodyPr/>
                    <a:lstStyle/>
                    <a:p>
                      <a:pPr algn="ctr" fontAlgn="ctr"/>
                      <a:r>
                        <a:rPr lang="en-CA" sz="1100" b="0" i="0" u="none" strike="noStrike">
                          <a:solidFill>
                            <a:srgbClr val="000000"/>
                          </a:solidFill>
                          <a:effectLst/>
                          <a:latin typeface="Calibri" panose="020F050202020403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83383">
                <a:tc>
                  <a:txBody>
                    <a:bodyPr/>
                    <a:lstStyle/>
                    <a:p>
                      <a:pPr algn="ctr" fontAlgn="ctr"/>
                      <a:r>
                        <a:rPr lang="en-CA" sz="1100" b="0" i="0" u="none" strike="noStrike">
                          <a:solidFill>
                            <a:srgbClr val="000000"/>
                          </a:solidFill>
                          <a:effectLst/>
                          <a:latin typeface="Calibri" panose="020F050202020403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r h="183383">
                <a:tc>
                  <a:txBody>
                    <a:bodyPr/>
                    <a:lstStyle/>
                    <a:p>
                      <a:pPr algn="ctr" fontAlgn="ctr"/>
                      <a:r>
                        <a:rPr lang="en-CA" sz="1100" b="0" i="0" u="none" strike="noStrike" dirty="0">
                          <a:solidFill>
                            <a:srgbClr val="000000"/>
                          </a:solidFill>
                          <a:effectLst/>
                          <a:latin typeface="Calibri" panose="020F050202020403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93421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28189080"/>
              </p:ext>
            </p:extLst>
          </p:nvPr>
        </p:nvGraphicFramePr>
        <p:xfrm>
          <a:off x="9467853" y="609604"/>
          <a:ext cx="971551" cy="696003"/>
        </p:xfrm>
        <a:graphic>
          <a:graphicData uri="http://schemas.openxmlformats.org/drawingml/2006/table">
            <a:tbl>
              <a:tblPr>
                <a:tableStyleId>{5C22544A-7EE6-4342-B048-85BDC9FD1C3A}</a:tableStyleId>
              </a:tblPr>
              <a:tblGrid>
                <a:gridCol w="971551">
                  <a:extLst>
                    <a:ext uri="{9D8B030D-6E8A-4147-A177-3AD203B41FA5}">
                      <a16:colId xmlns:a16="http://schemas.microsoft.com/office/drawing/2014/main" val="234225791"/>
                    </a:ext>
                  </a:extLst>
                </a:gridCol>
              </a:tblGrid>
              <a:tr h="357687">
                <a:tc>
                  <a:txBody>
                    <a:bodyPr/>
                    <a:lstStyle/>
                    <a:p>
                      <a:pPr algn="ctr" fontAlgn="ctr"/>
                      <a:r>
                        <a:rPr lang="en-CA" sz="1200" b="1" u="none" strike="noStrike" dirty="0">
                          <a:solidFill>
                            <a:schemeClr val="tx1"/>
                          </a:solidFill>
                          <a:effectLst/>
                        </a:rPr>
                        <a:t>2016 Trust</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3582114"/>
                  </a:ext>
                </a:extLst>
              </a:tr>
              <a:tr h="338316">
                <a:tc>
                  <a:txBody>
                    <a:bodyPr/>
                    <a:lstStyle/>
                    <a:p>
                      <a:pPr algn="ctr" fontAlgn="ctr"/>
                      <a:r>
                        <a:rPr lang="en-CA" sz="1100" b="0" i="0" u="none" strike="noStrike" dirty="0">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772257"/>
                  </a:ext>
                </a:extLst>
              </a:tr>
            </a:tbl>
          </a:graphicData>
        </a:graphic>
      </p:graphicFrame>
    </p:spTree>
    <p:extLst>
      <p:ext uri="{BB962C8B-B14F-4D97-AF65-F5344CB8AC3E}">
        <p14:creationId xmlns:p14="http://schemas.microsoft.com/office/powerpoint/2010/main" val="8750871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Q6. To what extent do you trust that your activities on the internet are not censored or monitored: [Not monitored]</a:t>
            </a:r>
            <a:br>
              <a:rPr lang="en-US" dirty="0"/>
            </a:br>
            <a:r>
              <a:rPr lang="en-US" dirty="0"/>
              <a:t>Base: All Respondents Total (n=23,291)</a:t>
            </a:r>
          </a:p>
        </p:txBody>
      </p:sp>
      <p:sp>
        <p:nvSpPr>
          <p:cNvPr id="2" name="Title 1"/>
          <p:cNvSpPr>
            <a:spLocks noGrp="1"/>
          </p:cNvSpPr>
          <p:nvPr>
            <p:ph type="title"/>
          </p:nvPr>
        </p:nvSpPr>
        <p:spPr>
          <a:xfrm>
            <a:off x="1733560" y="228605"/>
            <a:ext cx="10107738" cy="304795"/>
          </a:xfrm>
        </p:spPr>
        <p:txBody>
          <a:bodyPr/>
          <a:lstStyle/>
          <a:p>
            <a:r>
              <a:rPr lang="en-US" dirty="0"/>
              <a:t>Trust activities on internet are not monitored– By Region</a:t>
            </a:r>
          </a:p>
        </p:txBody>
      </p:sp>
      <p:graphicFrame>
        <p:nvGraphicFramePr>
          <p:cNvPr id="7" name="Chart 6"/>
          <p:cNvGraphicFramePr/>
          <p:nvPr>
            <p:extLst>
              <p:ext uri="{D42A27DB-BD31-4B8C-83A1-F6EECF244321}">
                <p14:modId xmlns:p14="http://schemas.microsoft.com/office/powerpoint/2010/main" val="3235196285"/>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3250851225"/>
              </p:ext>
            </p:extLst>
          </p:nvPr>
        </p:nvGraphicFramePr>
        <p:xfrm>
          <a:off x="9309101" y="2133604"/>
          <a:ext cx="673100" cy="3124208"/>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287879">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214167"/>
                  </a:ext>
                </a:extLst>
              </a:tr>
              <a:tr h="499383">
                <a:tc>
                  <a:txBody>
                    <a:bodyPr/>
                    <a:lstStyle/>
                    <a:p>
                      <a:pPr algn="ctr" fontAlgn="ctr"/>
                      <a:r>
                        <a:rPr lang="en-CA" sz="1200" b="0" i="0" u="none" strike="noStrike" dirty="0">
                          <a:solidFill>
                            <a:srgbClr val="000000"/>
                          </a:solidFill>
                          <a:effectLst/>
                          <a:latin typeface="Calibri" panose="020F050202020403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099643"/>
                  </a:ext>
                </a:extLst>
              </a:tr>
              <a:tr h="389491">
                <a:tc>
                  <a:txBody>
                    <a:bodyPr/>
                    <a:lstStyle/>
                    <a:p>
                      <a:pPr algn="ctr" fontAlgn="ctr"/>
                      <a:r>
                        <a:rPr lang="en-CA" sz="1200" b="0" i="0" u="none" strike="noStrike">
                          <a:solidFill>
                            <a:srgbClr val="000000"/>
                          </a:solidFill>
                          <a:effectLst/>
                          <a:latin typeface="Calibri" panose="020F050202020403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389491">
                <a:tc>
                  <a:txBody>
                    <a:bodyPr/>
                    <a:lstStyle/>
                    <a:p>
                      <a:pPr algn="ctr" fontAlgn="ctr"/>
                      <a:r>
                        <a:rPr lang="en-CA" sz="1200" b="0" i="0" u="none" strike="noStrike">
                          <a:solidFill>
                            <a:srgbClr val="000000"/>
                          </a:solidFill>
                          <a:effectLst/>
                          <a:latin typeface="Calibri" panose="020F050202020403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389491">
                <a:tc>
                  <a:txBody>
                    <a:bodyPr/>
                    <a:lstStyle/>
                    <a:p>
                      <a:pPr algn="ctr" fontAlgn="ctr"/>
                      <a:r>
                        <a:rPr lang="en-CA" sz="1200" b="0" i="0" u="none" strike="noStrike">
                          <a:solidFill>
                            <a:srgbClr val="000000"/>
                          </a:solidFill>
                          <a:effectLst/>
                          <a:latin typeface="Calibri" panose="020F050202020403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389491">
                <a:tc>
                  <a:txBody>
                    <a:bodyPr/>
                    <a:lstStyle/>
                    <a:p>
                      <a:pPr algn="ctr" fontAlgn="ctr"/>
                      <a:r>
                        <a:rPr lang="en-CA" sz="1200" b="0" i="0" u="none" strike="noStrike">
                          <a:solidFill>
                            <a:srgbClr val="000000"/>
                          </a:solidFill>
                          <a:effectLst/>
                          <a:latin typeface="Calibri" panose="020F050202020403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389491">
                <a:tc>
                  <a:txBody>
                    <a:bodyPr/>
                    <a:lstStyle/>
                    <a:p>
                      <a:pPr algn="ctr" fontAlgn="ctr"/>
                      <a:r>
                        <a:rPr lang="en-CA" sz="1200" b="0" i="0" u="none" strike="noStrike">
                          <a:solidFill>
                            <a:srgbClr val="000000"/>
                          </a:solidFill>
                          <a:effectLst/>
                          <a:latin typeface="Calibri" panose="020F050202020403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389491">
                <a:tc>
                  <a:txBody>
                    <a:bodyPr/>
                    <a:lstStyle/>
                    <a:p>
                      <a:pPr algn="ctr" fontAlgn="ctr"/>
                      <a:r>
                        <a:rPr lang="en-CA" sz="1200" b="0" i="0" u="none" strike="noStrike" dirty="0">
                          <a:solidFill>
                            <a:srgbClr val="000000"/>
                          </a:solidFill>
                          <a:effectLst/>
                          <a:latin typeface="Calibri" panose="020F050202020403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4330465"/>
              </p:ext>
            </p:extLst>
          </p:nvPr>
        </p:nvGraphicFramePr>
        <p:xfrm>
          <a:off x="9296404" y="1219204"/>
          <a:ext cx="666751" cy="820684"/>
        </p:xfrm>
        <a:graphic>
          <a:graphicData uri="http://schemas.openxmlformats.org/drawingml/2006/table">
            <a:tbl>
              <a:tblPr>
                <a:tableStyleId>{5C22544A-7EE6-4342-B048-85BDC9FD1C3A}</a:tableStyleId>
              </a:tblPr>
              <a:tblGrid>
                <a:gridCol w="666751">
                  <a:extLst>
                    <a:ext uri="{9D8B030D-6E8A-4147-A177-3AD203B41FA5}">
                      <a16:colId xmlns:a16="http://schemas.microsoft.com/office/drawing/2014/main" val="3505685854"/>
                    </a:ext>
                  </a:extLst>
                </a:gridCol>
              </a:tblGrid>
              <a:tr h="578349">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3000145"/>
                  </a:ext>
                </a:extLst>
              </a:tr>
              <a:tr h="242335">
                <a:tc>
                  <a:txBody>
                    <a:bodyPr/>
                    <a:lstStyle/>
                    <a:p>
                      <a:pPr algn="ctr" fontAlgn="ctr"/>
                      <a:r>
                        <a:rPr lang="en-CA" sz="1200" b="0" i="0" u="none" strike="noStrike" dirty="0">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503702"/>
                  </a:ext>
                </a:extLst>
              </a:tr>
            </a:tbl>
          </a:graphicData>
        </a:graphic>
      </p:graphicFrame>
    </p:spTree>
    <p:extLst>
      <p:ext uri="{BB962C8B-B14F-4D97-AF65-F5344CB8AC3E}">
        <p14:creationId xmlns:p14="http://schemas.microsoft.com/office/powerpoint/2010/main" val="364976642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05600" y="1564932"/>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
        <p:nvSpPr>
          <p:cNvPr id="3"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
        <p:nvSpPr>
          <p:cNvPr id="2" name="Title 1"/>
          <p:cNvSpPr>
            <a:spLocks noGrp="1"/>
          </p:cNvSpPr>
          <p:nvPr>
            <p:ph type="title"/>
          </p:nvPr>
        </p:nvSpPr>
        <p:spPr>
          <a:xfrm>
            <a:off x="1758004" y="228603"/>
            <a:ext cx="8646971" cy="830997"/>
          </a:xfrm>
        </p:spPr>
        <p:txBody>
          <a:bodyPr/>
          <a:lstStyle/>
          <a:p>
            <a:r>
              <a:rPr lang="en-US" dirty="0"/>
              <a:t>While a majority trust their ISP, banking platforms and search engines, very few strongly agree that they do. Only half trust their government to act responsibly online, and a minority trust most foreign governments to act responsibly online. </a:t>
            </a:r>
          </a:p>
        </p:txBody>
      </p:sp>
      <p:graphicFrame>
        <p:nvGraphicFramePr>
          <p:cNvPr id="8" name="Chart 7"/>
          <p:cNvGraphicFramePr/>
          <p:nvPr>
            <p:extLst/>
          </p:nvPr>
        </p:nvGraphicFramePr>
        <p:xfrm>
          <a:off x="1792507" y="1584960"/>
          <a:ext cx="82296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6469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80995"/>
          </a:xfrm>
        </p:spPr>
        <p:txBody>
          <a:bodyPr/>
          <a:lstStyle/>
          <a:p>
            <a:r>
              <a:rPr lang="en-US" dirty="0"/>
              <a:t>Overall, I trust the Internet – By Country</a:t>
            </a:r>
          </a:p>
        </p:txBody>
      </p:sp>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1" name="Chart 10"/>
          <p:cNvGraphicFramePr/>
          <p:nvPr>
            <p:extLst>
              <p:ext uri="{D42A27DB-BD31-4B8C-83A1-F6EECF244321}">
                <p14:modId xmlns:p14="http://schemas.microsoft.com/office/powerpoint/2010/main" val="1683135877"/>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58364377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Overall, I trust the Internet – By Region</a:t>
            </a:r>
          </a:p>
        </p:txBody>
      </p:sp>
      <p:graphicFrame>
        <p:nvGraphicFramePr>
          <p:cNvPr id="8" name="Chart 7"/>
          <p:cNvGraphicFramePr/>
          <p:nvPr>
            <p:extLst>
              <p:ext uri="{D42A27DB-BD31-4B8C-83A1-F6EECF244321}">
                <p14:modId xmlns:p14="http://schemas.microsoft.com/office/powerpoint/2010/main" val="1155347456"/>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7"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27657894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80995"/>
          </a:xfrm>
        </p:spPr>
        <p:txBody>
          <a:bodyPr/>
          <a:lstStyle/>
          <a:p>
            <a:r>
              <a:rPr lang="en-US" dirty="0"/>
              <a:t>Overall, I trust my Internet service provider – By Country</a:t>
            </a:r>
          </a:p>
        </p:txBody>
      </p:sp>
      <p:cxnSp>
        <p:nvCxnSpPr>
          <p:cNvPr id="7" name="Straight Connector 6"/>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2965425804"/>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337288404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Overall, I trust my Internet service provider – By Region</a:t>
            </a:r>
          </a:p>
        </p:txBody>
      </p:sp>
      <p:graphicFrame>
        <p:nvGraphicFramePr>
          <p:cNvPr id="7" name="Chart 6"/>
          <p:cNvGraphicFramePr/>
          <p:nvPr>
            <p:extLst>
              <p:ext uri="{D42A27DB-BD31-4B8C-83A1-F6EECF244321}">
                <p14:modId xmlns:p14="http://schemas.microsoft.com/office/powerpoint/2010/main" val="3791121477"/>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9"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227269093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8004" y="228604"/>
            <a:ext cx="8646971" cy="553999"/>
          </a:xfrm>
        </p:spPr>
        <p:txBody>
          <a:bodyPr/>
          <a:lstStyle/>
          <a:p>
            <a:r>
              <a:rPr lang="en-US" dirty="0"/>
              <a:t>Overall, I trust the companies that operate the online search engines that I use – By Country</a:t>
            </a:r>
          </a:p>
        </p:txBody>
      </p:sp>
      <p:cxnSp>
        <p:nvCxnSpPr>
          <p:cNvPr id="7" name="Straight Connector 6"/>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4237786063"/>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8149288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Overall, I trust the companies that operate the online search engines that I use – By Region</a:t>
            </a:r>
          </a:p>
        </p:txBody>
      </p:sp>
      <p:graphicFrame>
        <p:nvGraphicFramePr>
          <p:cNvPr id="7" name="Chart 6"/>
          <p:cNvGraphicFramePr/>
          <p:nvPr>
            <p:extLst>
              <p:ext uri="{D42A27DB-BD31-4B8C-83A1-F6EECF244321}">
                <p14:modId xmlns:p14="http://schemas.microsoft.com/office/powerpoint/2010/main" val="2815822986"/>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9"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304506359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80995"/>
          </a:xfrm>
        </p:spPr>
        <p:txBody>
          <a:bodyPr/>
          <a:lstStyle/>
          <a:p>
            <a:r>
              <a:rPr lang="en-US" dirty="0"/>
              <a:t>Overall, I trust the online social networks that I use – By Country</a:t>
            </a:r>
          </a:p>
        </p:txBody>
      </p:sp>
      <p:cxnSp>
        <p:nvCxnSpPr>
          <p:cNvPr id="7" name="Straight Connector 6"/>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2955189384"/>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307553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[Other internet users] Base: Much/ Somewhat More Concerned About Online Privacy 2016 (n=13,867); 2017 (n=12,926)</a:t>
            </a:r>
          </a:p>
        </p:txBody>
      </p:sp>
      <p:sp>
        <p:nvSpPr>
          <p:cNvPr id="3" name="Title 2"/>
          <p:cNvSpPr>
            <a:spLocks noGrp="1"/>
          </p:cNvSpPr>
          <p:nvPr>
            <p:ph type="title"/>
          </p:nvPr>
        </p:nvSpPr>
        <p:spPr>
          <a:xfrm>
            <a:off x="1733560" y="228605"/>
            <a:ext cx="10107738" cy="380995"/>
          </a:xfrm>
        </p:spPr>
        <p:txBody>
          <a:bodyPr/>
          <a:lstStyle/>
          <a:p>
            <a:r>
              <a:rPr lang="en-US" dirty="0"/>
              <a:t>Other internet users are a relatively stable source of concern. </a:t>
            </a:r>
          </a:p>
        </p:txBody>
      </p:sp>
      <p:graphicFrame>
        <p:nvGraphicFramePr>
          <p:cNvPr id="7" name="Chart 6"/>
          <p:cNvGraphicFramePr/>
          <p:nvPr>
            <p:extLst>
              <p:ext uri="{D42A27DB-BD31-4B8C-83A1-F6EECF244321}">
                <p14:modId xmlns:p14="http://schemas.microsoft.com/office/powerpoint/2010/main" val="1746900691"/>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Table 7"/>
          <p:cNvGraphicFramePr>
            <a:graphicFrameLocks noGrp="1"/>
          </p:cNvGraphicFramePr>
          <p:nvPr>
            <p:extLst>
              <p:ext uri="{D42A27DB-BD31-4B8C-83A1-F6EECF244321}">
                <p14:modId xmlns:p14="http://schemas.microsoft.com/office/powerpoint/2010/main" val="2750510412"/>
              </p:ext>
            </p:extLst>
          </p:nvPr>
        </p:nvGraphicFramePr>
        <p:xfrm>
          <a:off x="9144000" y="990605"/>
          <a:ext cx="1066800" cy="4650857"/>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3533605299"/>
                    </a:ext>
                  </a:extLst>
                </a:gridCol>
              </a:tblGrid>
              <a:tr h="365760">
                <a:tc>
                  <a:txBody>
                    <a:bodyPr/>
                    <a:lstStyle/>
                    <a:p>
                      <a:pPr algn="ctr" fontAlgn="t"/>
                      <a:r>
                        <a:rPr lang="en-US" sz="1200" b="1" i="0" u="none" strike="noStrike" dirty="0">
                          <a:solidFill>
                            <a:srgbClr val="000000"/>
                          </a:solidFill>
                          <a:effectLst/>
                          <a:latin typeface="+mn-lt"/>
                        </a:rPr>
                        <a:t>A Great</a:t>
                      </a:r>
                      <a:r>
                        <a:rPr lang="en-US" sz="1200" b="1" i="0" u="none" strike="noStrike" baseline="0" dirty="0">
                          <a:solidFill>
                            <a:srgbClr val="000000"/>
                          </a:solidFill>
                          <a:effectLst/>
                          <a:latin typeface="+mn-lt"/>
                        </a:rPr>
                        <a:t> Deal / Somewhat</a:t>
                      </a:r>
                      <a:endParaRPr lang="en-US" sz="1200" b="1"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7450666"/>
                  </a:ext>
                </a:extLst>
              </a:tr>
              <a:tr h="287547">
                <a:tc>
                  <a:txBody>
                    <a:bodyPr/>
                    <a:lstStyle/>
                    <a:p>
                      <a:pPr algn="ctr" fontAlgn="t"/>
                      <a:r>
                        <a:rPr lang="en-US" sz="1200" b="1" u="sng" strike="noStrike" dirty="0">
                          <a:effectLst/>
                          <a:latin typeface="+mn-lt"/>
                        </a:rPr>
                        <a:t>2016</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44323"/>
                  </a:ext>
                </a:extLst>
              </a:tr>
              <a:tr h="491707">
                <a:tc>
                  <a:txBody>
                    <a:bodyPr/>
                    <a:lstStyle/>
                    <a:p>
                      <a:pPr algn="ctr" fontAlgn="b"/>
                      <a:r>
                        <a:rPr lang="en-CA" sz="1200" b="0" i="0" u="none" strike="noStrike" dirty="0">
                          <a:solidFill>
                            <a:srgbClr val="000000"/>
                          </a:solidFill>
                          <a:effectLst/>
                          <a:latin typeface="Calibri" panose="020F050202020403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93301">
                <a:tc>
                  <a:txBody>
                    <a:bodyPr/>
                    <a:lstStyle/>
                    <a:p>
                      <a:pPr algn="ctr" fontAlgn="b"/>
                      <a:endParaRPr lang="en-CA"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93301">
                <a:tc>
                  <a:txBody>
                    <a:bodyPr/>
                    <a:lstStyle/>
                    <a:p>
                      <a:pPr algn="ctr" fontAlgn="b"/>
                      <a:r>
                        <a:rPr lang="en-CA" sz="1200" b="0" i="0" u="none" strike="noStrike">
                          <a:solidFill>
                            <a:srgbClr val="000000"/>
                          </a:solidFill>
                          <a:effectLst/>
                          <a:latin typeface="Calibri" panose="020F050202020403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393301">
                <a:tc>
                  <a:txBody>
                    <a:bodyPr/>
                    <a:lstStyle/>
                    <a:p>
                      <a:pPr algn="ctr" fontAlgn="b"/>
                      <a:r>
                        <a:rPr lang="en-CA" sz="1200" b="0" i="0" u="none" strike="noStrike">
                          <a:solidFill>
                            <a:srgbClr val="000000"/>
                          </a:solidFill>
                          <a:effectLst/>
                          <a:latin typeface="Calibri" panose="020F050202020403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93301">
                <a:tc>
                  <a:txBody>
                    <a:bodyPr/>
                    <a:lstStyle/>
                    <a:p>
                      <a:pPr algn="ctr" fontAlgn="b"/>
                      <a:r>
                        <a:rPr lang="en-CA" sz="1200" b="0" i="0" u="none" strike="noStrike" dirty="0">
                          <a:solidFill>
                            <a:srgbClr val="000000"/>
                          </a:solidFill>
                          <a:effectLst/>
                          <a:latin typeface="Calibri" panose="020F0502020204030204" pitchFamily="34"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3301">
                <a:tc>
                  <a:txBody>
                    <a:bodyPr/>
                    <a:lstStyle/>
                    <a:p>
                      <a:pPr algn="ctr" fontAlgn="b"/>
                      <a:r>
                        <a:rPr lang="en-CA" sz="1200" b="0" i="0" u="none" strike="noStrike">
                          <a:solidFill>
                            <a:srgbClr val="000000"/>
                          </a:solidFill>
                          <a:effectLst/>
                          <a:latin typeface="Calibri" panose="020F0502020204030204"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93301">
                <a:tc>
                  <a:txBody>
                    <a:bodyPr/>
                    <a:lstStyle/>
                    <a:p>
                      <a:pPr algn="ctr" fontAlgn="b"/>
                      <a:r>
                        <a:rPr lang="en-CA" sz="1200" b="0" i="0" u="none" strike="noStrike">
                          <a:solidFill>
                            <a:srgbClr val="000000"/>
                          </a:solidFill>
                          <a:effectLst/>
                          <a:latin typeface="Calibri" panose="020F0502020204030204"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93301">
                <a:tc>
                  <a:txBody>
                    <a:bodyPr/>
                    <a:lstStyle/>
                    <a:p>
                      <a:pPr algn="ctr" fontAlgn="b"/>
                      <a:r>
                        <a:rPr lang="en-CA" sz="1200" b="0" i="0" u="none" strike="noStrike">
                          <a:solidFill>
                            <a:srgbClr val="000000"/>
                          </a:solidFill>
                          <a:effectLst/>
                          <a:latin typeface="Calibri" panose="020F050202020403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93301">
                <a:tc>
                  <a:txBody>
                    <a:bodyPr/>
                    <a:lstStyle/>
                    <a:p>
                      <a:pPr algn="ctr" fontAlgn="b"/>
                      <a:r>
                        <a:rPr lang="en-CA" sz="1200" b="0" i="0" u="none" strike="noStrike" dirty="0">
                          <a:solidFill>
                            <a:srgbClr val="000000"/>
                          </a:solidFill>
                          <a:effectLst/>
                          <a:latin typeface="Calibri" panose="020F050202020403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359435">
                <a:tc>
                  <a:txBody>
                    <a:bodyPr/>
                    <a:lstStyle/>
                    <a:p>
                      <a:pPr algn="ctr" fontAlgn="t"/>
                      <a:endParaRPr lang="en-US" sz="1200" b="0"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spTree>
    <p:extLst>
      <p:ext uri="{BB962C8B-B14F-4D97-AF65-F5344CB8AC3E}">
        <p14:creationId xmlns:p14="http://schemas.microsoft.com/office/powerpoint/2010/main" val="221256604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Overall, I trust the online social networks that I use – By Region</a:t>
            </a:r>
          </a:p>
        </p:txBody>
      </p:sp>
      <p:graphicFrame>
        <p:nvGraphicFramePr>
          <p:cNvPr id="7" name="Chart 6"/>
          <p:cNvGraphicFramePr/>
          <p:nvPr>
            <p:extLst>
              <p:ext uri="{D42A27DB-BD31-4B8C-83A1-F6EECF244321}">
                <p14:modId xmlns:p14="http://schemas.microsoft.com/office/powerpoint/2010/main" val="60534979"/>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9"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36435977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04795"/>
          </a:xfrm>
        </p:spPr>
        <p:txBody>
          <a:bodyPr/>
          <a:lstStyle/>
          <a:p>
            <a:r>
              <a:rPr lang="en-US" dirty="0"/>
              <a:t>Overall, I trust online and mobile banking platforms that I use – By Country</a:t>
            </a:r>
          </a:p>
        </p:txBody>
      </p:sp>
      <p:cxnSp>
        <p:nvCxnSpPr>
          <p:cNvPr id="7" name="Straight Connector 6"/>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1908381492"/>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30048837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Overall, I trust online and mobile banking platforms that I use – By Region</a:t>
            </a:r>
          </a:p>
        </p:txBody>
      </p:sp>
      <p:graphicFrame>
        <p:nvGraphicFramePr>
          <p:cNvPr id="7" name="Chart 6"/>
          <p:cNvGraphicFramePr/>
          <p:nvPr>
            <p:extLst>
              <p:ext uri="{D42A27DB-BD31-4B8C-83A1-F6EECF244321}">
                <p14:modId xmlns:p14="http://schemas.microsoft.com/office/powerpoint/2010/main" val="3188460475"/>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9"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231051224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04795"/>
          </a:xfrm>
        </p:spPr>
        <p:txBody>
          <a:bodyPr/>
          <a:lstStyle/>
          <a:p>
            <a:r>
              <a:rPr lang="en-US" dirty="0"/>
              <a:t>Overall, I trust my government to act responsibly online – By Country</a:t>
            </a:r>
          </a:p>
        </p:txBody>
      </p:sp>
      <p:cxnSp>
        <p:nvCxnSpPr>
          <p:cNvPr id="7" name="Straight Connector 6"/>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194211339"/>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189405387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Overall, I trust my government to act responsibly online – By Region</a:t>
            </a:r>
          </a:p>
        </p:txBody>
      </p:sp>
      <p:graphicFrame>
        <p:nvGraphicFramePr>
          <p:cNvPr id="7" name="Chart 6"/>
          <p:cNvGraphicFramePr/>
          <p:nvPr>
            <p:extLst>
              <p:ext uri="{D42A27DB-BD31-4B8C-83A1-F6EECF244321}">
                <p14:modId xmlns:p14="http://schemas.microsoft.com/office/powerpoint/2010/main" val="683797636"/>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9"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156119253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8004" y="161696"/>
            <a:ext cx="8646971" cy="553999"/>
          </a:xfrm>
        </p:spPr>
        <p:txBody>
          <a:bodyPr/>
          <a:lstStyle/>
          <a:p>
            <a:r>
              <a:rPr lang="en-US" dirty="0"/>
              <a:t>Overall, I trust a majority of foreign governments to act responsibly online – </a:t>
            </a:r>
            <a:br>
              <a:rPr lang="en-US" dirty="0"/>
            </a:br>
            <a:r>
              <a:rPr lang="en-US" dirty="0"/>
              <a:t>By Country</a:t>
            </a:r>
          </a:p>
        </p:txBody>
      </p:sp>
      <p:cxnSp>
        <p:nvCxnSpPr>
          <p:cNvPr id="7" name="Straight Connector 6"/>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1723449752"/>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195275824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Overall, I trust a majority of foreign governments to act responsibly online – </a:t>
            </a:r>
            <a:br>
              <a:rPr lang="en-US" dirty="0"/>
            </a:br>
            <a:r>
              <a:rPr lang="en-US" dirty="0"/>
              <a:t>By Region</a:t>
            </a:r>
          </a:p>
        </p:txBody>
      </p:sp>
      <p:graphicFrame>
        <p:nvGraphicFramePr>
          <p:cNvPr id="7" name="Chart 6"/>
          <p:cNvGraphicFramePr/>
          <p:nvPr>
            <p:extLst>
              <p:ext uri="{D42A27DB-BD31-4B8C-83A1-F6EECF244321}">
                <p14:modId xmlns:p14="http://schemas.microsoft.com/office/powerpoint/2010/main" val="3374743275"/>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9"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Tree>
    <p:extLst>
      <p:ext uri="{BB962C8B-B14F-4D97-AF65-F5344CB8AC3E}">
        <p14:creationId xmlns:p14="http://schemas.microsoft.com/office/powerpoint/2010/main" val="26038971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05600" y="1564932"/>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
        <p:nvSpPr>
          <p:cNvPr id="3" name="Text Placeholder 2"/>
          <p:cNvSpPr>
            <a:spLocks noGrp="1"/>
          </p:cNvSpPr>
          <p:nvPr>
            <p:ph type="body" sz="quarter" idx="16"/>
          </p:nvPr>
        </p:nvSpPr>
        <p:spPr>
          <a:xfrm>
            <a:off x="1733560" y="6312004"/>
            <a:ext cx="7258043" cy="360783"/>
          </a:xfrm>
        </p:spPr>
        <p:txBody>
          <a:bodyPr/>
          <a:lstStyle/>
          <a:p>
            <a:r>
              <a:rPr lang="en-US" dirty="0"/>
              <a:t>Q7. To what extent do you agree or disagree with the following statements...</a:t>
            </a:r>
          </a:p>
          <a:p>
            <a:r>
              <a:rPr lang="en-US" dirty="0"/>
              <a:t>Base: All Respondents Total (n=24,225)</a:t>
            </a:r>
          </a:p>
        </p:txBody>
      </p:sp>
      <p:sp>
        <p:nvSpPr>
          <p:cNvPr id="2" name="Title 1"/>
          <p:cNvSpPr>
            <a:spLocks noGrp="1"/>
          </p:cNvSpPr>
          <p:nvPr>
            <p:ph type="title"/>
          </p:nvPr>
        </p:nvSpPr>
        <p:spPr>
          <a:xfrm>
            <a:off x="1758004" y="228603"/>
            <a:ext cx="8646971" cy="830997"/>
          </a:xfrm>
        </p:spPr>
        <p:txBody>
          <a:bodyPr/>
          <a:lstStyle/>
          <a:p>
            <a:r>
              <a:rPr lang="en-US" dirty="0"/>
              <a:t>While a majority trust their ISP, banking platforms and search engines, very few strongly agree that they do. Only half trust their government to act responsibly online, and a minority trust most foreign governments to act responsibly online. </a:t>
            </a:r>
          </a:p>
        </p:txBody>
      </p:sp>
      <p:graphicFrame>
        <p:nvGraphicFramePr>
          <p:cNvPr id="8" name="Chart 7"/>
          <p:cNvGraphicFramePr/>
          <p:nvPr>
            <p:extLst>
              <p:ext uri="{D42A27DB-BD31-4B8C-83A1-F6EECF244321}">
                <p14:modId xmlns:p14="http://schemas.microsoft.com/office/powerpoint/2010/main" val="1002631348"/>
              </p:ext>
            </p:extLst>
          </p:nvPr>
        </p:nvGraphicFramePr>
        <p:xfrm>
          <a:off x="1792507" y="1584960"/>
          <a:ext cx="82296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05252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Among those who distrust the internet, the leading reason is because they believe it is not secure, followed by the belief that it isn’t reliable. </a:t>
            </a:r>
          </a:p>
        </p:txBody>
      </p:sp>
      <p:sp>
        <p:nvSpPr>
          <p:cNvPr id="3" name="Text Placeholder 2"/>
          <p:cNvSpPr>
            <a:spLocks noGrp="1"/>
          </p:cNvSpPr>
          <p:nvPr>
            <p:ph type="body" sz="quarter" idx="16"/>
          </p:nvPr>
        </p:nvSpPr>
        <p:spPr/>
        <p:txBody>
          <a:bodyPr/>
          <a:lstStyle/>
          <a:p>
            <a:r>
              <a:rPr lang="en-US" dirty="0"/>
              <a:t>Q7a.  Why do you disagree that you trust the Internet? (Select all that apply) </a:t>
            </a:r>
            <a:r>
              <a:rPr lang="en-CA" dirty="0"/>
              <a:t>Base: Those Who Distrust Internet (n=10,319)</a:t>
            </a:r>
            <a:endParaRPr lang="en-US" dirty="0"/>
          </a:p>
        </p:txBody>
      </p:sp>
      <p:graphicFrame>
        <p:nvGraphicFramePr>
          <p:cNvPr id="5" name="Chart 4"/>
          <p:cNvGraphicFramePr/>
          <p:nvPr>
            <p:extLst>
              <p:ext uri="{D42A27DB-BD31-4B8C-83A1-F6EECF244321}">
                <p14:modId xmlns:p14="http://schemas.microsoft.com/office/powerpoint/2010/main" val="2452065555"/>
              </p:ext>
            </p:extLst>
          </p:nvPr>
        </p:nvGraphicFramePr>
        <p:xfrm>
          <a:off x="1792507" y="166116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705600" y="1564932"/>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121332942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distrust the internet, they are using the internet differently by disclosing less personal information online, taking greater care to secure their device, and using the internet more selectively.  </a:t>
            </a:r>
          </a:p>
        </p:txBody>
      </p:sp>
      <p:sp>
        <p:nvSpPr>
          <p:cNvPr id="3" name="Text Placeholder 2"/>
          <p:cNvSpPr>
            <a:spLocks noGrp="1"/>
          </p:cNvSpPr>
          <p:nvPr>
            <p:ph type="body" sz="quarter" idx="16"/>
          </p:nvPr>
        </p:nvSpPr>
        <p:spPr>
          <a:xfrm>
            <a:off x="1733560" y="6312004"/>
            <a:ext cx="7258043" cy="360783"/>
          </a:xfrm>
        </p:spPr>
        <p:txBody>
          <a:bodyPr/>
          <a:lstStyle/>
          <a:p>
            <a:r>
              <a:rPr lang="en-US" dirty="0"/>
              <a:t>Q7b. How has your lack of trust in the Internet caused you to use the Internet differently? (Select all that apply)</a:t>
            </a:r>
          </a:p>
          <a:p>
            <a:r>
              <a:rPr lang="en-CA" dirty="0"/>
              <a:t>Base: Those Who Distrust Internet (n=10,168)</a:t>
            </a:r>
            <a:endParaRPr lang="en-US" dirty="0"/>
          </a:p>
        </p:txBody>
      </p:sp>
      <p:graphicFrame>
        <p:nvGraphicFramePr>
          <p:cNvPr id="6" name="Chart 5"/>
          <p:cNvGraphicFramePr/>
          <p:nvPr>
            <p:extLst>
              <p:ext uri="{D42A27DB-BD31-4B8C-83A1-F6EECF244321}">
                <p14:modId xmlns:p14="http://schemas.microsoft.com/office/powerpoint/2010/main" val="3769683972"/>
              </p:ext>
            </p:extLst>
          </p:nvPr>
        </p:nvGraphicFramePr>
        <p:xfrm>
          <a:off x="1792507" y="166116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912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97770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Six in ten say companies in general are a source of their increasing concern about their internet privacy, roughly on par with governments. </a:t>
            </a:r>
          </a:p>
        </p:txBody>
      </p:sp>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[Companies in general] Base: Much/ Somewhat More Concerned About Online Privacy 2017 (n=12,926)</a:t>
            </a:r>
          </a:p>
        </p:txBody>
      </p:sp>
      <p:graphicFrame>
        <p:nvGraphicFramePr>
          <p:cNvPr id="5" name="Chart 4"/>
          <p:cNvGraphicFramePr/>
          <p:nvPr>
            <p:extLst>
              <p:ext uri="{D42A27DB-BD31-4B8C-83A1-F6EECF244321}">
                <p14:modId xmlns:p14="http://schemas.microsoft.com/office/powerpoint/2010/main" val="1223683283"/>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1786545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distrust their ISP, the leading reasons are because they don’t protect their privacy, the belief that their ISP is monitoring their internet use, and that the ISP is not secure and not reliable. </a:t>
            </a:r>
          </a:p>
        </p:txBody>
      </p:sp>
      <p:sp>
        <p:nvSpPr>
          <p:cNvPr id="3" name="Text Placeholder 2"/>
          <p:cNvSpPr>
            <a:spLocks noGrp="1"/>
          </p:cNvSpPr>
          <p:nvPr>
            <p:ph type="body" sz="quarter" idx="16"/>
          </p:nvPr>
        </p:nvSpPr>
        <p:spPr>
          <a:xfrm>
            <a:off x="1733560" y="6312004"/>
            <a:ext cx="7258043" cy="360783"/>
          </a:xfrm>
        </p:spPr>
        <p:txBody>
          <a:bodyPr/>
          <a:lstStyle/>
          <a:p>
            <a:r>
              <a:rPr lang="en-US" dirty="0"/>
              <a:t>Q8a.  Why do you disagree that you trust your Internet service provider?</a:t>
            </a:r>
          </a:p>
          <a:p>
            <a:r>
              <a:rPr lang="en-CA" dirty="0"/>
              <a:t>Base: Those Who Distrust Internet Provider (7,653)</a:t>
            </a:r>
            <a:endParaRPr lang="en-US" dirty="0"/>
          </a:p>
        </p:txBody>
      </p:sp>
      <p:graphicFrame>
        <p:nvGraphicFramePr>
          <p:cNvPr id="5" name="Chart 4"/>
          <p:cNvGraphicFramePr/>
          <p:nvPr>
            <p:extLst>
              <p:ext uri="{D42A27DB-BD31-4B8C-83A1-F6EECF244321}">
                <p14:modId xmlns:p14="http://schemas.microsoft.com/office/powerpoint/2010/main" val="4118582371"/>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532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34496975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distrust their ISP, they are using the internet differently by disclosing less personal information online, using the internet more selectively, and self-censoring what they say online. </a:t>
            </a:r>
          </a:p>
        </p:txBody>
      </p:sp>
      <p:sp>
        <p:nvSpPr>
          <p:cNvPr id="3" name="Text Placeholder 2"/>
          <p:cNvSpPr>
            <a:spLocks noGrp="1"/>
          </p:cNvSpPr>
          <p:nvPr>
            <p:ph type="body" sz="quarter" idx="16"/>
          </p:nvPr>
        </p:nvSpPr>
        <p:spPr>
          <a:xfrm>
            <a:off x="1733560" y="6312004"/>
            <a:ext cx="7258043" cy="360783"/>
          </a:xfrm>
        </p:spPr>
        <p:txBody>
          <a:bodyPr/>
          <a:lstStyle/>
          <a:p>
            <a:r>
              <a:rPr lang="en-US" dirty="0"/>
              <a:t>Q8b. How has your lack of trust in your Internet service provider caused you to use the Internet differently?  </a:t>
            </a:r>
          </a:p>
          <a:p>
            <a:r>
              <a:rPr lang="en-CA" dirty="0"/>
              <a:t>Base: Those Who Distrust Internet Provider (7,511)</a:t>
            </a:r>
            <a:endParaRPr lang="en-US" dirty="0"/>
          </a:p>
        </p:txBody>
      </p:sp>
      <p:graphicFrame>
        <p:nvGraphicFramePr>
          <p:cNvPr id="6" name="Chart 5"/>
          <p:cNvGraphicFramePr/>
          <p:nvPr>
            <p:extLst>
              <p:ext uri="{D42A27DB-BD31-4B8C-83A1-F6EECF244321}">
                <p14:modId xmlns:p14="http://schemas.microsoft.com/office/powerpoint/2010/main" val="485459776"/>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912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73251023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distrust the search engines that they use online, the leading reasons are because they believe the search engines monitors what they search, that they do targeted advertising, and that they’re not secure or private. </a:t>
            </a:r>
          </a:p>
        </p:txBody>
      </p:sp>
      <p:sp>
        <p:nvSpPr>
          <p:cNvPr id="3" name="Text Placeholder 2"/>
          <p:cNvSpPr>
            <a:spLocks noGrp="1"/>
          </p:cNvSpPr>
          <p:nvPr>
            <p:ph type="body" sz="quarter" idx="16"/>
          </p:nvPr>
        </p:nvSpPr>
        <p:spPr>
          <a:xfrm>
            <a:off x="1733560" y="6312004"/>
            <a:ext cx="7258043" cy="360783"/>
          </a:xfrm>
        </p:spPr>
        <p:txBody>
          <a:bodyPr/>
          <a:lstStyle/>
          <a:p>
            <a:r>
              <a:rPr lang="en-US" dirty="0"/>
              <a:t>Q9a.  Why do you disagree that you trust companies that operate the search engines that you use online? </a:t>
            </a:r>
          </a:p>
          <a:p>
            <a:r>
              <a:rPr lang="en-CA" dirty="0"/>
              <a:t>Base: Those Who Distrust Online Search Engine Companies (n=8,823)</a:t>
            </a:r>
            <a:endParaRPr lang="en-US" dirty="0"/>
          </a:p>
        </p:txBody>
      </p:sp>
      <p:graphicFrame>
        <p:nvGraphicFramePr>
          <p:cNvPr id="5" name="Chart 4"/>
          <p:cNvGraphicFramePr/>
          <p:nvPr>
            <p:extLst>
              <p:ext uri="{D42A27DB-BD31-4B8C-83A1-F6EECF244321}">
                <p14:modId xmlns:p14="http://schemas.microsoft.com/office/powerpoint/2010/main" val="821163980"/>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532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105286861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Among those who distrust their search engines, the leading way in which they’re using the internet differently is by disclosing less personal information online. </a:t>
            </a:r>
          </a:p>
        </p:txBody>
      </p:sp>
      <p:sp>
        <p:nvSpPr>
          <p:cNvPr id="3" name="Text Placeholder 2"/>
          <p:cNvSpPr>
            <a:spLocks noGrp="1"/>
          </p:cNvSpPr>
          <p:nvPr>
            <p:ph type="body" sz="quarter" idx="16"/>
          </p:nvPr>
        </p:nvSpPr>
        <p:spPr>
          <a:xfrm>
            <a:off x="1733560" y="6312004"/>
            <a:ext cx="7258043" cy="360783"/>
          </a:xfrm>
        </p:spPr>
        <p:txBody>
          <a:bodyPr/>
          <a:lstStyle/>
          <a:p>
            <a:r>
              <a:rPr lang="en-US" dirty="0"/>
              <a:t>Q9b. How has your lack of trust in the companies that operate the search engines that you use caused you to use the Internet differently?</a:t>
            </a:r>
          </a:p>
          <a:p>
            <a:r>
              <a:rPr lang="en-CA" dirty="0"/>
              <a:t>Base: Those Who Distrust Online Search Engine Companies  (n=8,697)</a:t>
            </a:r>
            <a:endParaRPr lang="en-US" dirty="0"/>
          </a:p>
        </p:txBody>
      </p:sp>
      <p:graphicFrame>
        <p:nvGraphicFramePr>
          <p:cNvPr id="6" name="Chart 5"/>
          <p:cNvGraphicFramePr/>
          <p:nvPr>
            <p:extLst>
              <p:ext uri="{D42A27DB-BD31-4B8C-83A1-F6EECF244321}">
                <p14:modId xmlns:p14="http://schemas.microsoft.com/office/powerpoint/2010/main" val="1613698947"/>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252246874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don’t trust the online social networks that they use, the leading reasons are the belief that they are not secure or private, that they monitor behaviour, employ targeted advertising, and that they’re not reliable. </a:t>
            </a:r>
          </a:p>
        </p:txBody>
      </p:sp>
      <p:sp>
        <p:nvSpPr>
          <p:cNvPr id="3" name="Text Placeholder 2"/>
          <p:cNvSpPr>
            <a:spLocks noGrp="1"/>
          </p:cNvSpPr>
          <p:nvPr>
            <p:ph type="body" sz="quarter" idx="16"/>
          </p:nvPr>
        </p:nvSpPr>
        <p:spPr>
          <a:xfrm>
            <a:off x="1733560" y="6312004"/>
            <a:ext cx="7258043" cy="360783"/>
          </a:xfrm>
        </p:spPr>
        <p:txBody>
          <a:bodyPr/>
          <a:lstStyle/>
          <a:p>
            <a:r>
              <a:rPr lang="en-US" dirty="0"/>
              <a:t>Q10a.  Why do you disagree that you trust the online social networks that you use?</a:t>
            </a:r>
          </a:p>
          <a:p>
            <a:r>
              <a:rPr lang="en-CA" dirty="0"/>
              <a:t>Base: Those Who Distrust Online Social Networks (n=9,538)</a:t>
            </a:r>
            <a:endParaRPr lang="en-US" dirty="0"/>
          </a:p>
        </p:txBody>
      </p:sp>
      <p:graphicFrame>
        <p:nvGraphicFramePr>
          <p:cNvPr id="5" name="Chart 4"/>
          <p:cNvGraphicFramePr/>
          <p:nvPr>
            <p:extLst>
              <p:ext uri="{D42A27DB-BD31-4B8C-83A1-F6EECF244321}">
                <p14:modId xmlns:p14="http://schemas.microsoft.com/office/powerpoint/2010/main" val="1224119152"/>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4770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246055641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distrust online social networks, they’re changing their behaviour by disclosing less personal information online, using more privacy settings, self-censoring and using social media less often. </a:t>
            </a:r>
          </a:p>
        </p:txBody>
      </p:sp>
      <p:sp>
        <p:nvSpPr>
          <p:cNvPr id="3" name="Text Placeholder 2"/>
          <p:cNvSpPr>
            <a:spLocks noGrp="1"/>
          </p:cNvSpPr>
          <p:nvPr>
            <p:ph type="body" sz="quarter" idx="16"/>
          </p:nvPr>
        </p:nvSpPr>
        <p:spPr>
          <a:xfrm>
            <a:off x="1733560" y="6338616"/>
            <a:ext cx="7258043" cy="360783"/>
          </a:xfrm>
        </p:spPr>
        <p:txBody>
          <a:bodyPr/>
          <a:lstStyle/>
          <a:p>
            <a:r>
              <a:rPr lang="en-US" dirty="0"/>
              <a:t>Q10b. How has your lack of trust in online social networks that you use caused you to use the Internet differently? </a:t>
            </a:r>
          </a:p>
          <a:p>
            <a:r>
              <a:rPr lang="en-CA" dirty="0"/>
              <a:t>Base: Those Who Distrust Online Social Networks (n=9,426)</a:t>
            </a:r>
            <a:endParaRPr lang="en-US" dirty="0"/>
          </a:p>
        </p:txBody>
      </p:sp>
      <p:graphicFrame>
        <p:nvGraphicFramePr>
          <p:cNvPr id="6" name="Chart 5"/>
          <p:cNvGraphicFramePr/>
          <p:nvPr>
            <p:extLst>
              <p:ext uri="{D42A27DB-BD31-4B8C-83A1-F6EECF244321}">
                <p14:modId xmlns:p14="http://schemas.microsoft.com/office/powerpoint/2010/main" val="3744058659"/>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295391472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distrust online and mobile banking platforms, the leading reasons are the belief that they are not secure, that the platforms might be fake, and that they’re not reliable or private. </a:t>
            </a:r>
          </a:p>
        </p:txBody>
      </p:sp>
      <p:sp>
        <p:nvSpPr>
          <p:cNvPr id="3" name="Text Placeholder 2"/>
          <p:cNvSpPr>
            <a:spLocks noGrp="1"/>
          </p:cNvSpPr>
          <p:nvPr>
            <p:ph type="body" sz="quarter" idx="16"/>
          </p:nvPr>
        </p:nvSpPr>
        <p:spPr>
          <a:xfrm>
            <a:off x="1733560" y="6338616"/>
            <a:ext cx="7258043" cy="360783"/>
          </a:xfrm>
        </p:spPr>
        <p:txBody>
          <a:bodyPr/>
          <a:lstStyle/>
          <a:p>
            <a:r>
              <a:rPr lang="en-US" dirty="0"/>
              <a:t>Q11a.  Why do you disagree that you trust online and mobile banking platforms?</a:t>
            </a:r>
          </a:p>
          <a:p>
            <a:r>
              <a:rPr lang="en-CA" dirty="0"/>
              <a:t>Base: Those Who Distrust Online and Mobile Banking  (n=6,348)</a:t>
            </a:r>
            <a:endParaRPr lang="en-US" dirty="0"/>
          </a:p>
        </p:txBody>
      </p:sp>
      <p:graphicFrame>
        <p:nvGraphicFramePr>
          <p:cNvPr id="5" name="Chart 4"/>
          <p:cNvGraphicFramePr/>
          <p:nvPr>
            <p:extLst>
              <p:ext uri="{D42A27DB-BD31-4B8C-83A1-F6EECF244321}">
                <p14:modId xmlns:p14="http://schemas.microsoft.com/office/powerpoint/2010/main" val="3309896724"/>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7056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42688881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Among those who distrust online banking platforms, as a result they are disclosing less personal information online, and using these platforms less often.  </a:t>
            </a:r>
          </a:p>
        </p:txBody>
      </p:sp>
      <p:sp>
        <p:nvSpPr>
          <p:cNvPr id="3" name="Text Placeholder 2"/>
          <p:cNvSpPr>
            <a:spLocks noGrp="1"/>
          </p:cNvSpPr>
          <p:nvPr>
            <p:ph type="body" sz="quarter" idx="16"/>
          </p:nvPr>
        </p:nvSpPr>
        <p:spPr>
          <a:xfrm>
            <a:off x="1733560" y="6338616"/>
            <a:ext cx="7258043" cy="360783"/>
          </a:xfrm>
        </p:spPr>
        <p:txBody>
          <a:bodyPr/>
          <a:lstStyle/>
          <a:p>
            <a:r>
              <a:rPr lang="en-US" dirty="0"/>
              <a:t>Q11b.  How has your lack of trust in online and mobile banking platforms caused you to use the Internet differently? </a:t>
            </a:r>
          </a:p>
          <a:p>
            <a:r>
              <a:rPr lang="en-CA" dirty="0"/>
              <a:t>Base: Those Who Distrust Online and Mobile Banking (n=6,216)</a:t>
            </a:r>
            <a:endParaRPr lang="en-US" dirty="0"/>
          </a:p>
        </p:txBody>
      </p:sp>
      <p:graphicFrame>
        <p:nvGraphicFramePr>
          <p:cNvPr id="6" name="Chart 5"/>
          <p:cNvGraphicFramePr/>
          <p:nvPr>
            <p:extLst>
              <p:ext uri="{D42A27DB-BD31-4B8C-83A1-F6EECF244321}">
                <p14:modId xmlns:p14="http://schemas.microsoft.com/office/powerpoint/2010/main" val="2427585487"/>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23941397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don’t trust their government to act responsibly online, the leading reason is because their government is not transparent, does not protect privacy online, monitors online activities, and does not promote online security. </a:t>
            </a:r>
          </a:p>
        </p:txBody>
      </p:sp>
      <p:sp>
        <p:nvSpPr>
          <p:cNvPr id="3" name="Text Placeholder 2"/>
          <p:cNvSpPr>
            <a:spLocks noGrp="1"/>
          </p:cNvSpPr>
          <p:nvPr>
            <p:ph type="body" sz="quarter" idx="16"/>
          </p:nvPr>
        </p:nvSpPr>
        <p:spPr>
          <a:xfrm>
            <a:off x="1733560" y="6338616"/>
            <a:ext cx="7258043" cy="360783"/>
          </a:xfrm>
        </p:spPr>
        <p:txBody>
          <a:bodyPr/>
          <a:lstStyle/>
          <a:p>
            <a:r>
              <a:rPr lang="en-US" dirty="0"/>
              <a:t>Q12a.  Why do you disagree that you trust your government to act responsibly online? *not asked in China </a:t>
            </a:r>
          </a:p>
          <a:p>
            <a:r>
              <a:rPr lang="en-CA" dirty="0"/>
              <a:t>Base: Those Who Distrust Their Government to Act Responsibly Online  (n=11,022)</a:t>
            </a:r>
            <a:endParaRPr lang="en-US" dirty="0"/>
          </a:p>
        </p:txBody>
      </p:sp>
      <p:graphicFrame>
        <p:nvGraphicFramePr>
          <p:cNvPr id="5" name="Chart 4"/>
          <p:cNvGraphicFramePr/>
          <p:nvPr>
            <p:extLst>
              <p:ext uri="{D42A27DB-BD31-4B8C-83A1-F6EECF244321}">
                <p14:modId xmlns:p14="http://schemas.microsoft.com/office/powerpoint/2010/main" val="2639292177"/>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7912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141879634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1"/>
            <a:ext cx="8646971" cy="1107996"/>
          </a:xfrm>
        </p:spPr>
        <p:txBody>
          <a:bodyPr/>
          <a:lstStyle/>
          <a:p>
            <a:r>
              <a:rPr lang="en-US" dirty="0"/>
              <a:t>Among those who distrust their government to act responsibly online, the leading way in which their behaviour has changed as a result is that they disclose less personal information online, use the internet more selectively, take greater care to secure their device, and self-censor what they say online.  </a:t>
            </a:r>
          </a:p>
        </p:txBody>
      </p:sp>
      <p:sp>
        <p:nvSpPr>
          <p:cNvPr id="3" name="Text Placeholder 2"/>
          <p:cNvSpPr>
            <a:spLocks noGrp="1"/>
          </p:cNvSpPr>
          <p:nvPr>
            <p:ph type="body" sz="quarter" idx="16"/>
          </p:nvPr>
        </p:nvSpPr>
        <p:spPr>
          <a:xfrm>
            <a:off x="1733560" y="6196696"/>
            <a:ext cx="7258043" cy="502703"/>
          </a:xfrm>
        </p:spPr>
        <p:txBody>
          <a:bodyPr/>
          <a:lstStyle/>
          <a:p>
            <a:r>
              <a:rPr lang="en-US" dirty="0"/>
              <a:t>Q12b.  How has your lack of trust in your own government to act responsibly online caused you to use the Internet differently? *not asked in China</a:t>
            </a:r>
          </a:p>
          <a:p>
            <a:r>
              <a:rPr lang="en-CA" dirty="0"/>
              <a:t>Base: Those Who Distrust Their Government to Act Responsibly Online (n=10,882)</a:t>
            </a:r>
            <a:endParaRPr lang="en-US" dirty="0"/>
          </a:p>
        </p:txBody>
      </p:sp>
      <p:graphicFrame>
        <p:nvGraphicFramePr>
          <p:cNvPr id="7" name="Chart 6"/>
          <p:cNvGraphicFramePr/>
          <p:nvPr>
            <p:extLst>
              <p:ext uri="{D42A27DB-BD31-4B8C-83A1-F6EECF244321}">
                <p14:modId xmlns:p14="http://schemas.microsoft.com/office/powerpoint/2010/main" val="2879234407"/>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67384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60" y="422476"/>
            <a:ext cx="8646971" cy="387798"/>
          </a:xfrm>
        </p:spPr>
        <p:txBody>
          <a:bodyPr>
            <a:noAutofit/>
          </a:bodyPr>
          <a:lstStyle/>
          <a:p>
            <a:r>
              <a:rPr lang="en-US" sz="5400" dirty="0">
                <a:solidFill>
                  <a:srgbClr val="FF0000"/>
                </a:solidFill>
              </a:rPr>
              <a:t>Methodology</a:t>
            </a:r>
          </a:p>
        </p:txBody>
      </p:sp>
      <p:sp>
        <p:nvSpPr>
          <p:cNvPr id="3" name="Text Placeholder 2"/>
          <p:cNvSpPr>
            <a:spLocks noGrp="1"/>
          </p:cNvSpPr>
          <p:nvPr>
            <p:ph type="body" sz="quarter" idx="14"/>
          </p:nvPr>
        </p:nvSpPr>
        <p:spPr>
          <a:xfrm>
            <a:off x="531284" y="1403430"/>
            <a:ext cx="11051116" cy="4616370"/>
          </a:xfrm>
        </p:spPr>
        <p:txBody>
          <a:bodyPr>
            <a:normAutofit/>
          </a:bodyPr>
          <a:lstStyle/>
          <a:p>
            <a:r>
              <a:rPr lang="en-US" sz="1800" dirty="0">
                <a:latin typeface="Futura"/>
              </a:rPr>
              <a:t>This survey was conducted by Ipsos on behalf of the Centre for International Governance Innovation (“CIGI”) between December 23, 2016, and March 21, 2017. </a:t>
            </a:r>
          </a:p>
          <a:p>
            <a:r>
              <a:rPr lang="en-US" sz="1800" dirty="0">
                <a:latin typeface="Futura"/>
              </a:rPr>
              <a:t>The survey was conducted in 24 economies—Australia, Brazil, Canada, China, Egypt, France, Germany, Great Britain, Hong Kong (China), India, Indonesia, Italy, Japan, Kenya, Mexico, Nigeria, Pakistan, Poland, South Africa, South Korea, Sweden, Tunisia, Turkey and the United States—and involved 24,225 Internet users. </a:t>
            </a:r>
          </a:p>
          <a:p>
            <a:r>
              <a:rPr lang="en-US" sz="1800" dirty="0">
                <a:latin typeface="Futura"/>
              </a:rPr>
              <a:t>Twenty of the countries utilized the Ipsos Internet panel system while Tunisia was conducted via CATI, and Kenya, Nigeria and Pakistan utilized face-to-face interviewing, given online constraints in these countries and the length </a:t>
            </a:r>
          </a:p>
          <a:p>
            <a:r>
              <a:rPr lang="en-US" sz="1800" dirty="0">
                <a:latin typeface="Futura"/>
              </a:rPr>
              <a:t>In the US and Canada respondents were aged 18-64, and 16-64 in all other countries. </a:t>
            </a:r>
          </a:p>
          <a:p>
            <a:r>
              <a:rPr lang="en-US" sz="1800" dirty="0">
                <a:latin typeface="Futura"/>
              </a:rPr>
              <a:t>Approximately 1000+ individuals were surveyed in each country and are weighted to match the population in each country surveyed. The precision of Ipsos online polls is calculated using a credibility interval. In this case, a poll of 1,000 is accurate to +/- 3.5 percentage points. For those surveys conducted by CATI and face-to-face, the margin of error is +/-3.1, 19 times out of 20. </a:t>
            </a:r>
          </a:p>
          <a:p>
            <a:endParaRPr lang="en-US" dirty="0"/>
          </a:p>
        </p:txBody>
      </p:sp>
      <p:graphicFrame>
        <p:nvGraphicFramePr>
          <p:cNvPr id="4" name="Table 3"/>
          <p:cNvGraphicFramePr>
            <a:graphicFrameLocks noGrp="1"/>
          </p:cNvGraphicFramePr>
          <p:nvPr>
            <p:extLst/>
          </p:nvPr>
        </p:nvGraphicFramePr>
        <p:xfrm>
          <a:off x="3032568" y="5486400"/>
          <a:ext cx="5247250" cy="822960"/>
        </p:xfrm>
        <a:graphic>
          <a:graphicData uri="http://schemas.openxmlformats.org/drawingml/2006/table">
            <a:tbl>
              <a:tblPr firstRow="1" bandRow="1"/>
              <a:tblGrid>
                <a:gridCol w="1234647">
                  <a:extLst>
                    <a:ext uri="{9D8B030D-6E8A-4147-A177-3AD203B41FA5}">
                      <a16:colId xmlns:a16="http://schemas.microsoft.com/office/drawing/2014/main" val="20000"/>
                    </a:ext>
                  </a:extLst>
                </a:gridCol>
                <a:gridCol w="4012603">
                  <a:extLst>
                    <a:ext uri="{9D8B030D-6E8A-4147-A177-3AD203B41FA5}">
                      <a16:colId xmlns:a16="http://schemas.microsoft.com/office/drawing/2014/main" val="20001"/>
                    </a:ext>
                  </a:extLst>
                </a:gridCol>
              </a:tblGrid>
              <a:tr h="0">
                <a:tc>
                  <a:txBody>
                    <a:bodyPr/>
                    <a:lstStyle>
                      <a:lvl1pPr marL="0" algn="l" defTabSz="924282" rtl="0" eaLnBrk="1" latinLnBrk="0" hangingPunct="1">
                        <a:defRPr sz="1800" b="1" kern="1200">
                          <a:solidFill>
                            <a:schemeClr val="lt1"/>
                          </a:solidFill>
                          <a:latin typeface="Calibri"/>
                        </a:defRPr>
                      </a:lvl1pPr>
                      <a:lvl2pPr marL="462140" algn="l" defTabSz="924282" rtl="0" eaLnBrk="1" latinLnBrk="0" hangingPunct="1">
                        <a:defRPr sz="1800" b="1" kern="1200">
                          <a:solidFill>
                            <a:schemeClr val="lt1"/>
                          </a:solidFill>
                          <a:latin typeface="Calibri"/>
                        </a:defRPr>
                      </a:lvl2pPr>
                      <a:lvl3pPr marL="924282" algn="l" defTabSz="924282" rtl="0" eaLnBrk="1" latinLnBrk="0" hangingPunct="1">
                        <a:defRPr sz="1800" b="1" kern="1200">
                          <a:solidFill>
                            <a:schemeClr val="lt1"/>
                          </a:solidFill>
                          <a:latin typeface="Calibri"/>
                        </a:defRPr>
                      </a:lvl3pPr>
                      <a:lvl4pPr marL="1386422" algn="l" defTabSz="924282" rtl="0" eaLnBrk="1" latinLnBrk="0" hangingPunct="1">
                        <a:defRPr sz="1800" b="1" kern="1200">
                          <a:solidFill>
                            <a:schemeClr val="lt1"/>
                          </a:solidFill>
                          <a:latin typeface="Calibri"/>
                        </a:defRPr>
                      </a:lvl4pPr>
                      <a:lvl5pPr marL="1848564" algn="l" defTabSz="924282" rtl="0" eaLnBrk="1" latinLnBrk="0" hangingPunct="1">
                        <a:defRPr sz="1800" b="1" kern="1200">
                          <a:solidFill>
                            <a:schemeClr val="lt1"/>
                          </a:solidFill>
                          <a:latin typeface="Calibri"/>
                        </a:defRPr>
                      </a:lvl5pPr>
                      <a:lvl6pPr marL="2310704" algn="l" defTabSz="924282" rtl="0" eaLnBrk="1" latinLnBrk="0" hangingPunct="1">
                        <a:defRPr sz="1800" b="1" kern="1200">
                          <a:solidFill>
                            <a:schemeClr val="lt1"/>
                          </a:solidFill>
                          <a:latin typeface="Calibri"/>
                        </a:defRPr>
                      </a:lvl6pPr>
                      <a:lvl7pPr marL="2772846" algn="l" defTabSz="924282" rtl="0" eaLnBrk="1" latinLnBrk="0" hangingPunct="1">
                        <a:defRPr sz="1800" b="1" kern="1200">
                          <a:solidFill>
                            <a:schemeClr val="lt1"/>
                          </a:solidFill>
                          <a:latin typeface="Calibri"/>
                        </a:defRPr>
                      </a:lvl7pPr>
                      <a:lvl8pPr marL="3234986" algn="l" defTabSz="924282" rtl="0" eaLnBrk="1" latinLnBrk="0" hangingPunct="1">
                        <a:defRPr sz="1800" b="1" kern="1200">
                          <a:solidFill>
                            <a:schemeClr val="lt1"/>
                          </a:solidFill>
                          <a:latin typeface="Calibri"/>
                        </a:defRPr>
                      </a:lvl8pPr>
                      <a:lvl9pPr marL="3697126" algn="l" defTabSz="924282" rtl="0" eaLnBrk="1" latinLnBrk="0" hangingPunct="1">
                        <a:defRPr sz="1800" b="1" kern="1200">
                          <a:solidFill>
                            <a:schemeClr val="lt1"/>
                          </a:solidFill>
                          <a:latin typeface="Calibri"/>
                        </a:defRPr>
                      </a:lvl9pPr>
                    </a:lstStyle>
                    <a:p>
                      <a:pPr algn="r"/>
                      <a:r>
                        <a:rPr lang="en-US" sz="1800" b="0" i="0" kern="1200" cap="none" dirty="0">
                          <a:solidFill>
                            <a:schemeClr val="bg1"/>
                          </a:solidFill>
                          <a:latin typeface="Futura"/>
                          <a:ea typeface="+mn-ea"/>
                          <a:cs typeface="+mn-cs"/>
                        </a:rPr>
                        <a:t>BIC =</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b="1" kern="1200">
                          <a:solidFill>
                            <a:schemeClr val="lt1"/>
                          </a:solidFill>
                          <a:latin typeface="Calibri"/>
                        </a:defRPr>
                      </a:lvl1pPr>
                      <a:lvl2pPr marL="462140" algn="l" defTabSz="924282" rtl="0" eaLnBrk="1" latinLnBrk="0" hangingPunct="1">
                        <a:defRPr sz="1800" b="1" kern="1200">
                          <a:solidFill>
                            <a:schemeClr val="lt1"/>
                          </a:solidFill>
                          <a:latin typeface="Calibri"/>
                        </a:defRPr>
                      </a:lvl2pPr>
                      <a:lvl3pPr marL="924282" algn="l" defTabSz="924282" rtl="0" eaLnBrk="1" latinLnBrk="0" hangingPunct="1">
                        <a:defRPr sz="1800" b="1" kern="1200">
                          <a:solidFill>
                            <a:schemeClr val="lt1"/>
                          </a:solidFill>
                          <a:latin typeface="Calibri"/>
                        </a:defRPr>
                      </a:lvl3pPr>
                      <a:lvl4pPr marL="1386422" algn="l" defTabSz="924282" rtl="0" eaLnBrk="1" latinLnBrk="0" hangingPunct="1">
                        <a:defRPr sz="1800" b="1" kern="1200">
                          <a:solidFill>
                            <a:schemeClr val="lt1"/>
                          </a:solidFill>
                          <a:latin typeface="Calibri"/>
                        </a:defRPr>
                      </a:lvl4pPr>
                      <a:lvl5pPr marL="1848564" algn="l" defTabSz="924282" rtl="0" eaLnBrk="1" latinLnBrk="0" hangingPunct="1">
                        <a:defRPr sz="1800" b="1" kern="1200">
                          <a:solidFill>
                            <a:schemeClr val="lt1"/>
                          </a:solidFill>
                          <a:latin typeface="Calibri"/>
                        </a:defRPr>
                      </a:lvl5pPr>
                      <a:lvl6pPr marL="2310704" algn="l" defTabSz="924282" rtl="0" eaLnBrk="1" latinLnBrk="0" hangingPunct="1">
                        <a:defRPr sz="1800" b="1" kern="1200">
                          <a:solidFill>
                            <a:schemeClr val="lt1"/>
                          </a:solidFill>
                          <a:latin typeface="Calibri"/>
                        </a:defRPr>
                      </a:lvl6pPr>
                      <a:lvl7pPr marL="2772846" algn="l" defTabSz="924282" rtl="0" eaLnBrk="1" latinLnBrk="0" hangingPunct="1">
                        <a:defRPr sz="1800" b="1" kern="1200">
                          <a:solidFill>
                            <a:schemeClr val="lt1"/>
                          </a:solidFill>
                          <a:latin typeface="Calibri"/>
                        </a:defRPr>
                      </a:lvl7pPr>
                      <a:lvl8pPr marL="3234986" algn="l" defTabSz="924282" rtl="0" eaLnBrk="1" latinLnBrk="0" hangingPunct="1">
                        <a:defRPr sz="1800" b="1" kern="1200">
                          <a:solidFill>
                            <a:schemeClr val="lt1"/>
                          </a:solidFill>
                          <a:latin typeface="Calibri"/>
                        </a:defRPr>
                      </a:lvl8pPr>
                      <a:lvl9pPr marL="3697126" algn="l" defTabSz="924282" rtl="0" eaLnBrk="1" latinLnBrk="0" hangingPunct="1">
                        <a:defRPr sz="1800" b="1" kern="1200">
                          <a:solidFill>
                            <a:schemeClr val="lt1"/>
                          </a:solidFill>
                          <a:latin typeface="Calibri"/>
                        </a:defRPr>
                      </a:lvl9pPr>
                    </a:lstStyle>
                    <a:p>
                      <a:r>
                        <a:rPr lang="en-US" sz="1800" b="0" i="0" kern="1200" cap="none" dirty="0">
                          <a:solidFill>
                            <a:schemeClr val="bg1"/>
                          </a:solidFill>
                          <a:latin typeface="Futura"/>
                          <a:ea typeface="+mn-ea"/>
                          <a:cs typeface="+mn-cs"/>
                        </a:rPr>
                        <a:t>Brazil, India, China</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pPr algn="r"/>
                      <a:r>
                        <a:rPr lang="en-US" sz="1800" b="0" i="0" kern="1200" cap="none" dirty="0">
                          <a:solidFill>
                            <a:schemeClr val="bg1"/>
                          </a:solidFill>
                          <a:latin typeface="Futura"/>
                          <a:ea typeface="+mn-ea"/>
                          <a:cs typeface="+mn-cs"/>
                        </a:rPr>
                        <a:t>APAC =</a:t>
                      </a:r>
                      <a:endParaRPr lang="en-CA" sz="1800" b="0" i="0" kern="1200" cap="none" dirty="0">
                        <a:solidFill>
                          <a:schemeClr val="bg1"/>
                        </a:solidFill>
                        <a:latin typeface="Futura"/>
                        <a:ea typeface="+mn-ea"/>
                        <a:cs typeface="+mn-cs"/>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r>
                        <a:rPr lang="en-US" sz="1800" b="0" i="0" kern="1200" cap="none" dirty="0">
                          <a:solidFill>
                            <a:schemeClr val="bg1"/>
                          </a:solidFill>
                          <a:latin typeface="Futura"/>
                          <a:ea typeface="+mn-ea"/>
                          <a:cs typeface="+mn-cs"/>
                        </a:rPr>
                        <a:t>Asia Pacific</a:t>
                      </a:r>
                      <a:endParaRPr lang="en-CA" sz="1800" b="0" i="0" kern="1200" cap="none" dirty="0">
                        <a:solidFill>
                          <a:schemeClr val="bg1"/>
                        </a:solidFill>
                        <a:latin typeface="Futura"/>
                        <a:ea typeface="+mn-ea"/>
                        <a:cs typeface="+mn-cs"/>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459">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pPr algn="r"/>
                      <a:r>
                        <a:rPr lang="en-US" sz="1800" b="0" i="0" kern="1200" cap="none" dirty="0">
                          <a:solidFill>
                            <a:schemeClr val="bg1"/>
                          </a:solidFill>
                          <a:latin typeface="Futura"/>
                          <a:ea typeface="+mn-ea"/>
                          <a:cs typeface="+mn-cs"/>
                        </a:rPr>
                        <a:t>LATAM =</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r>
                        <a:rPr lang="en-US" sz="1800" b="0" i="0" kern="1200" cap="none" dirty="0">
                          <a:solidFill>
                            <a:schemeClr val="bg1"/>
                          </a:solidFill>
                          <a:latin typeface="Futura"/>
                          <a:ea typeface="+mn-ea"/>
                          <a:cs typeface="+mn-cs"/>
                        </a:rPr>
                        <a:t>Latin America</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9288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228595"/>
          </a:xfrm>
        </p:spPr>
        <p:txBody>
          <a:bodyPr/>
          <a:lstStyle/>
          <a:p>
            <a:r>
              <a:rPr lang="en-US" dirty="0"/>
              <a:t>Companies are a greater source of concern in LATAM and NA than Europe. </a:t>
            </a:r>
          </a:p>
        </p:txBody>
      </p:sp>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a:t>
            </a:r>
            <a:br>
              <a:rPr lang="en-US" dirty="0"/>
            </a:br>
            <a:r>
              <a:rPr lang="en-US" dirty="0"/>
              <a:t>[Other internet users] Base: Much/ Somewhat More Concerned About Online Privacy 2017 (n=12,926)</a:t>
            </a:r>
          </a:p>
        </p:txBody>
      </p:sp>
      <p:graphicFrame>
        <p:nvGraphicFramePr>
          <p:cNvPr id="5" name="Chart 4"/>
          <p:cNvGraphicFramePr/>
          <p:nvPr>
            <p:extLst>
              <p:ext uri="{D42A27DB-BD31-4B8C-83A1-F6EECF244321}">
                <p14:modId xmlns:p14="http://schemas.microsoft.com/office/powerpoint/2010/main" val="4169152116"/>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2240552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distrust foreign governments to act responsibly online, the leading reasons include the belief that most foreign governments monitor online activity, that they’re not transparent, and that they don’t protect privacy. </a:t>
            </a:r>
          </a:p>
        </p:txBody>
      </p:sp>
      <p:sp>
        <p:nvSpPr>
          <p:cNvPr id="3" name="Text Placeholder 2"/>
          <p:cNvSpPr>
            <a:spLocks noGrp="1"/>
          </p:cNvSpPr>
          <p:nvPr>
            <p:ph type="body" sz="quarter" idx="16"/>
          </p:nvPr>
        </p:nvSpPr>
        <p:spPr>
          <a:xfrm>
            <a:off x="1733560" y="6338616"/>
            <a:ext cx="7258043" cy="360783"/>
          </a:xfrm>
        </p:spPr>
        <p:txBody>
          <a:bodyPr/>
          <a:lstStyle/>
          <a:p>
            <a:r>
              <a:rPr lang="en-US" dirty="0"/>
              <a:t>Q13a.  Why do you disagree that you trust a majority of foreign governments to act responsibly online?</a:t>
            </a:r>
          </a:p>
          <a:p>
            <a:r>
              <a:rPr lang="en-CA" dirty="0"/>
              <a:t>Base: Those Who Distrust Foreign Governments to Act Responsibly Online (n=13,318)</a:t>
            </a:r>
            <a:endParaRPr lang="en-US" dirty="0"/>
          </a:p>
        </p:txBody>
      </p:sp>
      <p:graphicFrame>
        <p:nvGraphicFramePr>
          <p:cNvPr id="5" name="Chart 4"/>
          <p:cNvGraphicFramePr/>
          <p:nvPr>
            <p:extLst>
              <p:ext uri="{D42A27DB-BD31-4B8C-83A1-F6EECF244321}">
                <p14:modId xmlns:p14="http://schemas.microsoft.com/office/powerpoint/2010/main" val="4106840716"/>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532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103766191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As a result of the distrust of foreign governments, many are disclosing less personal information online, self-censoring what they say, and limiting type, number, and frequency of the online applications that they use. </a:t>
            </a:r>
          </a:p>
        </p:txBody>
      </p:sp>
      <p:sp>
        <p:nvSpPr>
          <p:cNvPr id="3" name="Text Placeholder 2"/>
          <p:cNvSpPr>
            <a:spLocks noGrp="1"/>
          </p:cNvSpPr>
          <p:nvPr>
            <p:ph type="body" sz="quarter" idx="16"/>
          </p:nvPr>
        </p:nvSpPr>
        <p:spPr>
          <a:xfrm>
            <a:off x="1733560" y="6407007"/>
            <a:ext cx="7258043" cy="292388"/>
          </a:xfrm>
        </p:spPr>
        <p:txBody>
          <a:bodyPr/>
          <a:lstStyle/>
          <a:p>
            <a:r>
              <a:rPr lang="en-US" dirty="0"/>
              <a:t>Q13b.  How has your lack of trust in a majority of foreign governments’ ability to act responsibly online caused you to use the Internet differently? </a:t>
            </a:r>
            <a:r>
              <a:rPr lang="en-CA" dirty="0"/>
              <a:t>Base: Those Who Distrust Foreign Governments to Act Responsibly Online (n=13,169)</a:t>
            </a:r>
            <a:endParaRPr lang="en-US" dirty="0"/>
          </a:p>
        </p:txBody>
      </p:sp>
      <p:graphicFrame>
        <p:nvGraphicFramePr>
          <p:cNvPr id="6" name="Chart 5"/>
          <p:cNvGraphicFramePr/>
          <p:nvPr>
            <p:extLst>
              <p:ext uri="{D42A27DB-BD31-4B8C-83A1-F6EECF244321}">
                <p14:modId xmlns:p14="http://schemas.microsoft.com/office/powerpoint/2010/main" val="4013711469"/>
              </p:ext>
            </p:extLst>
          </p:nvPr>
        </p:nvGraphicFramePr>
        <p:xfrm>
          <a:off x="1716305" y="167640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48400" y="1551805"/>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262123799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 majority of global citizens agree that technology companies should be compelled by governments to pay higher taxes, although 43% disagree with this position. </a:t>
            </a:r>
          </a:p>
        </p:txBody>
      </p:sp>
      <p:sp>
        <p:nvSpPr>
          <p:cNvPr id="3" name="Text Placeholder 2"/>
          <p:cNvSpPr>
            <a:spLocks noGrp="1"/>
          </p:cNvSpPr>
          <p:nvPr>
            <p:ph type="body" sz="quarter" idx="16"/>
          </p:nvPr>
        </p:nvSpPr>
        <p:spPr>
          <a:xfrm>
            <a:off x="1733560" y="6407007"/>
            <a:ext cx="7258043" cy="292388"/>
          </a:xfrm>
        </p:spPr>
        <p:txBody>
          <a:bodyPr/>
          <a:lstStyle/>
          <a:p>
            <a:r>
              <a:rPr lang="en-US" dirty="0"/>
              <a:t>Q29.  Do you agree or disagree that technology companies should be compelled by local governments to pay higher taxes? [DO NOT SHOW IN CHINA] Base: All Respondents (n=23,217)</a:t>
            </a:r>
          </a:p>
        </p:txBody>
      </p:sp>
      <p:graphicFrame>
        <p:nvGraphicFramePr>
          <p:cNvPr id="7" name="Chart 6"/>
          <p:cNvGraphicFramePr/>
          <p:nvPr>
            <p:extLst>
              <p:ext uri="{D42A27DB-BD31-4B8C-83A1-F6EECF244321}">
                <p14:modId xmlns:p14="http://schemas.microsoft.com/office/powerpoint/2010/main" val="3248979559"/>
              </p:ext>
            </p:extLst>
          </p:nvPr>
        </p:nvGraphicFramePr>
        <p:xfrm>
          <a:off x="1792507"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ket 7"/>
          <p:cNvSpPr/>
          <p:nvPr/>
        </p:nvSpPr>
        <p:spPr>
          <a:xfrm>
            <a:off x="7467600" y="1981200"/>
            <a:ext cx="228600" cy="1463040"/>
          </a:xfrm>
          <a:prstGeom prst="rightBracket">
            <a:avLst/>
          </a:prstGeom>
          <a:noFill/>
          <a:ln w="25400">
            <a:solidFill>
              <a:schemeClr val="tx2"/>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en-US"/>
          </a:p>
        </p:txBody>
      </p:sp>
      <p:sp>
        <p:nvSpPr>
          <p:cNvPr id="9" name="Right Bracket 8"/>
          <p:cNvSpPr/>
          <p:nvPr/>
        </p:nvSpPr>
        <p:spPr>
          <a:xfrm>
            <a:off x="7467600" y="4038600"/>
            <a:ext cx="228600" cy="1463040"/>
          </a:xfrm>
          <a:prstGeom prst="rightBracket">
            <a:avLst/>
          </a:prstGeom>
          <a:noFill/>
          <a:ln w="25400">
            <a:solidFill>
              <a:schemeClr val="accent1"/>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en-US"/>
          </a:p>
        </p:txBody>
      </p:sp>
      <p:sp>
        <p:nvSpPr>
          <p:cNvPr id="11" name="TextBox 10"/>
          <p:cNvSpPr txBox="1"/>
          <p:nvPr/>
        </p:nvSpPr>
        <p:spPr>
          <a:xfrm>
            <a:off x="7848600" y="2417801"/>
            <a:ext cx="2286000" cy="553998"/>
          </a:xfrm>
          <a:prstGeom prst="rect">
            <a:avLst/>
          </a:prstGeom>
        </p:spPr>
        <p:txBody>
          <a:bodyPr vert="horz" wrap="square" lIns="0" tIns="0" rIns="0" bIns="0" rtlCol="0">
            <a:spAutoFit/>
          </a:bodyPr>
          <a:lstStyle/>
          <a:p>
            <a:pPr marL="4763"/>
            <a:r>
              <a:rPr lang="en-US" b="1" dirty="0">
                <a:solidFill>
                  <a:schemeClr val="tx2"/>
                </a:solidFill>
              </a:rPr>
              <a:t>TOTAL AGREE</a:t>
            </a:r>
          </a:p>
          <a:p>
            <a:pPr marL="4763"/>
            <a:r>
              <a:rPr lang="en-US" b="1" dirty="0">
                <a:solidFill>
                  <a:schemeClr val="tx2"/>
                </a:solidFill>
              </a:rPr>
              <a:t>57%</a:t>
            </a:r>
          </a:p>
        </p:txBody>
      </p:sp>
      <p:sp>
        <p:nvSpPr>
          <p:cNvPr id="12" name="TextBox 11"/>
          <p:cNvSpPr txBox="1"/>
          <p:nvPr/>
        </p:nvSpPr>
        <p:spPr>
          <a:xfrm>
            <a:off x="7848600" y="4475201"/>
            <a:ext cx="2286000" cy="553998"/>
          </a:xfrm>
          <a:prstGeom prst="rect">
            <a:avLst/>
          </a:prstGeom>
        </p:spPr>
        <p:txBody>
          <a:bodyPr vert="horz" wrap="square" lIns="0" tIns="0" rIns="0" bIns="0" rtlCol="0">
            <a:spAutoFit/>
          </a:bodyPr>
          <a:lstStyle/>
          <a:p>
            <a:pPr marL="4763"/>
            <a:r>
              <a:rPr lang="en-US" b="1" dirty="0">
                <a:solidFill>
                  <a:schemeClr val="accent1"/>
                </a:solidFill>
              </a:rPr>
              <a:t>TOTAL DISAGREE</a:t>
            </a:r>
            <a:br>
              <a:rPr lang="en-US" b="1" dirty="0">
                <a:solidFill>
                  <a:schemeClr val="accent1"/>
                </a:solidFill>
              </a:rPr>
            </a:br>
            <a:r>
              <a:rPr lang="en-US" b="1" dirty="0">
                <a:solidFill>
                  <a:schemeClr val="accent1"/>
                </a:solidFill>
              </a:rPr>
              <a:t>43%</a:t>
            </a:r>
          </a:p>
        </p:txBody>
      </p:sp>
    </p:spTree>
    <p:extLst>
      <p:ext uri="{BB962C8B-B14F-4D97-AF65-F5344CB8AC3E}">
        <p14:creationId xmlns:p14="http://schemas.microsoft.com/office/powerpoint/2010/main" val="23858183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8004" y="228604"/>
            <a:ext cx="8646971" cy="553999"/>
          </a:xfrm>
        </p:spPr>
        <p:txBody>
          <a:bodyPr/>
          <a:lstStyle/>
          <a:p>
            <a:r>
              <a:rPr lang="en-US" dirty="0"/>
              <a:t>A majority in S.A., Japan, Sweden, Poland and Mexico disagree that tech companies should be compelled to pay higher taxes. </a:t>
            </a:r>
          </a:p>
        </p:txBody>
      </p:sp>
      <p:cxnSp>
        <p:nvCxnSpPr>
          <p:cNvPr id="7" name="Straight Connector 6"/>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1524210563"/>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2"/>
          <p:cNvSpPr>
            <a:spLocks noGrp="1"/>
          </p:cNvSpPr>
          <p:nvPr>
            <p:ph type="body" sz="quarter" idx="16"/>
          </p:nvPr>
        </p:nvSpPr>
        <p:spPr>
          <a:xfrm>
            <a:off x="1733560" y="6407007"/>
            <a:ext cx="7258043" cy="292388"/>
          </a:xfrm>
        </p:spPr>
        <p:txBody>
          <a:bodyPr/>
          <a:lstStyle/>
          <a:p>
            <a:r>
              <a:rPr lang="en-US" dirty="0"/>
              <a:t>Q29.  Do you agree or disagree that technology companies should be compelled by local governments to pay higher taxes? [DO NOT SHOW IN CHINA] Base: All Respondents (n=23,217)</a:t>
            </a:r>
          </a:p>
        </p:txBody>
      </p:sp>
      <p:graphicFrame>
        <p:nvGraphicFramePr>
          <p:cNvPr id="12" name="Table 11"/>
          <p:cNvGraphicFramePr>
            <a:graphicFrameLocks noGrp="1"/>
          </p:cNvGraphicFramePr>
          <p:nvPr>
            <p:extLst>
              <p:ext uri="{D42A27DB-BD31-4B8C-83A1-F6EECF244321}">
                <p14:modId xmlns:p14="http://schemas.microsoft.com/office/powerpoint/2010/main" val="939044722"/>
              </p:ext>
            </p:extLst>
          </p:nvPr>
        </p:nvGraphicFramePr>
        <p:xfrm>
          <a:off x="9842501" y="1219202"/>
          <a:ext cx="673100" cy="4571996"/>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189831">
                <a:tc>
                  <a:txBody>
                    <a:bodyPr/>
                    <a:lstStyle/>
                    <a:p>
                      <a:pPr algn="ctr" fontAlgn="ctr"/>
                      <a:endParaRPr lang="en-CA"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2374195"/>
                  </a:ext>
                </a:extLst>
              </a:tr>
              <a:tr h="205883">
                <a:tc>
                  <a:txBody>
                    <a:bodyPr/>
                    <a:lstStyle/>
                    <a:p>
                      <a:pPr algn="ctr" fontAlgn="b"/>
                      <a:r>
                        <a:rPr lang="en-CA" sz="1100" b="0" i="0" u="none" strike="noStrike" dirty="0">
                          <a:solidFill>
                            <a:srgbClr val="000000"/>
                          </a:solidFill>
                          <a:effectLst/>
                          <a:latin typeface="Calibri" panose="020F0502020204030204" pitchFamily="34" charset="0"/>
                        </a:rPr>
                        <a:t>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122787"/>
                  </a:ext>
                </a:extLst>
              </a:tr>
              <a:tr h="189831">
                <a:tc>
                  <a:txBody>
                    <a:bodyPr/>
                    <a:lstStyle/>
                    <a:p>
                      <a:pPr algn="ctr" fontAlgn="b"/>
                      <a:r>
                        <a:rPr lang="en-CA" sz="1100" b="0" i="0" u="none" strike="noStrike" dirty="0">
                          <a:solidFill>
                            <a:srgbClr val="000000"/>
                          </a:solidFill>
                          <a:effectLst/>
                          <a:latin typeface="Calibri" panose="020F0502020204030204" pitchFamily="34" charset="0"/>
                        </a:rPr>
                        <a:t>75%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89831">
                <a:tc>
                  <a:txBody>
                    <a:bodyPr/>
                    <a:lstStyle/>
                    <a:p>
                      <a:pPr algn="ctr" fontAlgn="b"/>
                      <a:r>
                        <a:rPr lang="en-CA" sz="1100" b="0" i="0" u="none" strike="noStrike" dirty="0">
                          <a:solidFill>
                            <a:srgbClr val="000000"/>
                          </a:solidFill>
                          <a:effectLst/>
                          <a:latin typeface="Calibri" panose="020F0502020204030204" pitchFamily="34" charset="0"/>
                        </a:rPr>
                        <a:t>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89831">
                <a:tc>
                  <a:txBody>
                    <a:bodyPr/>
                    <a:lstStyle/>
                    <a:p>
                      <a:pPr algn="ctr" fontAlgn="b"/>
                      <a:r>
                        <a:rPr lang="en-CA" sz="1100" b="0" i="0" u="none" strike="noStrike" dirty="0">
                          <a:solidFill>
                            <a:srgbClr val="000000"/>
                          </a:solidFill>
                          <a:effectLst/>
                          <a:latin typeface="Calibri" panose="020F0502020204030204" pitchFamily="34" charset="0"/>
                        </a:rPr>
                        <a:t>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89831">
                <a:tc>
                  <a:txBody>
                    <a:bodyPr/>
                    <a:lstStyle/>
                    <a:p>
                      <a:pPr algn="ctr" fontAlgn="b"/>
                      <a:r>
                        <a:rPr lang="en-CA" sz="1100" b="0" i="0" u="none" strike="noStrike" dirty="0">
                          <a:solidFill>
                            <a:srgbClr val="000000"/>
                          </a:solidFill>
                          <a:effectLst/>
                          <a:latin typeface="Calibri" panose="020F0502020204030204" pitchFamily="34" charset="0"/>
                        </a:rPr>
                        <a:t>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89831">
                <a:tc>
                  <a:txBody>
                    <a:bodyPr/>
                    <a:lstStyle/>
                    <a:p>
                      <a:pPr algn="ctr" fontAlgn="b"/>
                      <a:r>
                        <a:rPr lang="en-CA" sz="1100" b="0" i="0" u="none" strike="noStrike" dirty="0">
                          <a:solidFill>
                            <a:srgbClr val="000000"/>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89831">
                <a:tc>
                  <a:txBody>
                    <a:bodyPr/>
                    <a:lstStyle/>
                    <a:p>
                      <a:pPr algn="ctr" fontAlgn="b"/>
                      <a:r>
                        <a:rPr lang="en-CA" sz="1100" b="0" i="0" u="none" strike="noStrike" dirty="0">
                          <a:solidFill>
                            <a:srgbClr val="000000"/>
                          </a:solidFill>
                          <a:effectLst/>
                          <a:latin typeface="Calibri" panose="020F0502020204030204" pitchFamily="34" charset="0"/>
                        </a:rPr>
                        <a:t>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89831">
                <a:tc>
                  <a:txBody>
                    <a:bodyPr/>
                    <a:lstStyle/>
                    <a:p>
                      <a:pPr algn="ctr" fontAlgn="b"/>
                      <a:r>
                        <a:rPr lang="en-CA" sz="1100" b="0" i="0" u="none" strike="noStrike" dirty="0">
                          <a:solidFill>
                            <a:srgbClr val="000000"/>
                          </a:solidFill>
                          <a:effectLst/>
                          <a:latin typeface="Calibri" panose="020F0502020204030204" pitchFamily="34" charset="0"/>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89831">
                <a:tc>
                  <a:txBody>
                    <a:bodyPr/>
                    <a:lstStyle/>
                    <a:p>
                      <a:pPr algn="ctr" fontAlgn="b"/>
                      <a:r>
                        <a:rPr lang="en-CA" sz="1100" b="0" i="0" u="none" strike="noStrike" dirty="0">
                          <a:solidFill>
                            <a:srgbClr val="000000"/>
                          </a:solidFill>
                          <a:effectLst/>
                          <a:latin typeface="Calibri" panose="020F0502020204030204" pitchFamily="34" charset="0"/>
                        </a:rPr>
                        <a:t>58%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89831">
                <a:tc>
                  <a:txBody>
                    <a:bodyPr/>
                    <a:lstStyle/>
                    <a:p>
                      <a:pPr algn="ctr" fontAlgn="b"/>
                      <a:r>
                        <a:rPr lang="en-CA" sz="1100" b="0" i="0" u="none" strike="noStrike" dirty="0">
                          <a:solidFill>
                            <a:srgbClr val="000000"/>
                          </a:solidFill>
                          <a:effectLst/>
                          <a:latin typeface="Calibri" panose="020F0502020204030204" pitchFamily="34" charset="0"/>
                        </a:rPr>
                        <a:t>57%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89831">
                <a:tc>
                  <a:txBody>
                    <a:bodyPr/>
                    <a:lstStyle/>
                    <a:p>
                      <a:pPr algn="ctr" fontAlgn="b"/>
                      <a:r>
                        <a:rPr lang="en-CA" sz="1100" b="0" i="0" u="none" strike="noStrike" dirty="0">
                          <a:solidFill>
                            <a:srgbClr val="000000"/>
                          </a:solidFill>
                          <a:effectLst/>
                          <a:latin typeface="Calibri" panose="020F0502020204030204" pitchFamily="34" charset="0"/>
                        </a:rPr>
                        <a:t>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89831">
                <a:tc>
                  <a:txBody>
                    <a:bodyPr/>
                    <a:lstStyle/>
                    <a:p>
                      <a:pPr algn="ctr" fontAlgn="b"/>
                      <a:r>
                        <a:rPr lang="en-CA" sz="1100" b="0" i="0" u="none" strike="noStrike" dirty="0">
                          <a:solidFill>
                            <a:srgbClr val="000000"/>
                          </a:solidFill>
                          <a:effectLst/>
                          <a:latin typeface="Calibri" panose="020F0502020204030204" pitchFamily="34" charset="0"/>
                        </a:rPr>
                        <a:t>55%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89831">
                <a:tc>
                  <a:txBody>
                    <a:bodyPr/>
                    <a:lstStyle/>
                    <a:p>
                      <a:pPr algn="ctr" fontAlgn="b"/>
                      <a:r>
                        <a:rPr lang="en-CA" sz="1100" b="0" i="0" u="none" strike="noStrike" dirty="0">
                          <a:solidFill>
                            <a:srgbClr val="000000"/>
                          </a:solidFill>
                          <a:effectLst/>
                          <a:latin typeface="Calibri" panose="020F0502020204030204" pitchFamily="34" charset="0"/>
                        </a:rPr>
                        <a:t>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89831">
                <a:tc>
                  <a:txBody>
                    <a:bodyPr/>
                    <a:lstStyle/>
                    <a:p>
                      <a:pPr algn="ctr" fontAlgn="b"/>
                      <a:r>
                        <a:rPr lang="en-CA" sz="1100" b="0" i="0" u="none" strike="noStrike" dirty="0">
                          <a:solidFill>
                            <a:srgbClr val="000000"/>
                          </a:solidFill>
                          <a:effectLst/>
                          <a:latin typeface="Calibri" panose="020F0502020204030204" pitchFamily="34" charset="0"/>
                        </a:rPr>
                        <a:t>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189831">
                <a:tc>
                  <a:txBody>
                    <a:bodyPr/>
                    <a:lstStyle/>
                    <a:p>
                      <a:pPr algn="ctr" fontAlgn="b"/>
                      <a:r>
                        <a:rPr lang="en-CA" sz="1100" b="0" i="0" u="none" strike="noStrike" dirty="0">
                          <a:solidFill>
                            <a:srgbClr val="000000"/>
                          </a:solidFill>
                          <a:effectLst/>
                          <a:latin typeface="Calibri" panose="020F0502020204030204" pitchFamily="34" charset="0"/>
                        </a:rPr>
                        <a:t>51%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89831">
                <a:tc>
                  <a:txBody>
                    <a:bodyPr/>
                    <a:lstStyle/>
                    <a:p>
                      <a:pPr algn="ctr" fontAlgn="b"/>
                      <a:r>
                        <a:rPr lang="en-CA" sz="1100" b="0" i="0" u="none" strike="noStrike" dirty="0">
                          <a:solidFill>
                            <a:srgbClr val="000000"/>
                          </a:solidFill>
                          <a:effectLst/>
                          <a:latin typeface="Calibri" panose="020F0502020204030204" pitchFamily="34" charset="0"/>
                        </a:rPr>
                        <a:t>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89831">
                <a:tc>
                  <a:txBody>
                    <a:bodyPr/>
                    <a:lstStyle/>
                    <a:p>
                      <a:pPr algn="ctr" fontAlgn="b"/>
                      <a:r>
                        <a:rPr lang="en-CA" sz="1100" b="0" i="0" u="none" strike="noStrike" dirty="0">
                          <a:solidFill>
                            <a:srgbClr val="000000"/>
                          </a:solidFill>
                          <a:effectLst/>
                          <a:latin typeface="Calibri" panose="020F0502020204030204" pitchFamily="34" charset="0"/>
                        </a:rPr>
                        <a:t>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89831">
                <a:tc>
                  <a:txBody>
                    <a:bodyPr/>
                    <a:lstStyle/>
                    <a:p>
                      <a:pPr algn="ctr" fontAlgn="b"/>
                      <a:r>
                        <a:rPr lang="en-CA" sz="1100" b="0" i="0" u="none" strike="noStrike" dirty="0">
                          <a:solidFill>
                            <a:srgbClr val="000000"/>
                          </a:solidFill>
                          <a:effectLst/>
                          <a:latin typeface="Calibri" panose="020F0502020204030204" pitchFamily="34" charset="0"/>
                        </a:rPr>
                        <a:t>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89831">
                <a:tc>
                  <a:txBody>
                    <a:bodyPr/>
                    <a:lstStyle/>
                    <a:p>
                      <a:pPr algn="ctr" fontAlgn="b"/>
                      <a:r>
                        <a:rPr lang="en-CA" sz="1100" b="0" i="0" u="none" strike="noStrike" dirty="0">
                          <a:solidFill>
                            <a:srgbClr val="000000"/>
                          </a:solidFill>
                          <a:effectLst/>
                          <a:latin typeface="Calibri" panose="020F0502020204030204" pitchFamily="34" charset="0"/>
                        </a:rPr>
                        <a:t>49%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89831">
                <a:tc>
                  <a:txBody>
                    <a:bodyPr/>
                    <a:lstStyle/>
                    <a:p>
                      <a:pPr algn="ctr" fontAlgn="b"/>
                      <a:r>
                        <a:rPr lang="en-CA" sz="1100" b="0" i="0" u="none" strike="noStrike" dirty="0">
                          <a:solidFill>
                            <a:srgbClr val="000000"/>
                          </a:solidFill>
                          <a:effectLst/>
                          <a:latin typeface="Calibri" panose="020F0502020204030204" pitchFamily="34" charset="0"/>
                        </a:rPr>
                        <a:t>47%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89831">
                <a:tc>
                  <a:txBody>
                    <a:bodyPr/>
                    <a:lstStyle/>
                    <a:p>
                      <a:pPr algn="ctr" fontAlgn="b"/>
                      <a:r>
                        <a:rPr lang="en-CA" sz="1100" b="0" i="0" u="none" strike="noStrike" dirty="0">
                          <a:solidFill>
                            <a:srgbClr val="000000"/>
                          </a:solidFill>
                          <a:effectLst/>
                          <a:latin typeface="Calibri" panose="020F0502020204030204" pitchFamily="34" charset="0"/>
                        </a:rPr>
                        <a:t>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89831">
                <a:tc>
                  <a:txBody>
                    <a:bodyPr/>
                    <a:lstStyle/>
                    <a:p>
                      <a:pPr algn="ctr" fontAlgn="b"/>
                      <a:r>
                        <a:rPr lang="en-CA" sz="1100" b="0" i="0" u="none" strike="noStrike" dirty="0">
                          <a:solidFill>
                            <a:srgbClr val="000000"/>
                          </a:solidFill>
                          <a:effectLst/>
                          <a:latin typeface="Calibri" panose="020F0502020204030204" pitchFamily="34" charset="0"/>
                        </a:rPr>
                        <a:t>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89831">
                <a:tc>
                  <a:txBody>
                    <a:bodyPr/>
                    <a:lstStyle/>
                    <a:p>
                      <a:pPr algn="ctr" fontAlgn="b"/>
                      <a:r>
                        <a:rPr lang="en-CA" sz="1100" b="0" i="0" u="none" strike="noStrike" dirty="0">
                          <a:solidFill>
                            <a:srgbClr val="000000"/>
                          </a:solidFill>
                          <a:effectLst/>
                          <a:latin typeface="Calibri" panose="020F0502020204030204" pitchFamily="34" charset="0"/>
                        </a:rPr>
                        <a:t>45%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438327532"/>
              </p:ext>
            </p:extLst>
          </p:nvPr>
        </p:nvGraphicFramePr>
        <p:xfrm>
          <a:off x="9842501" y="685804"/>
          <a:ext cx="673100" cy="594402"/>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1674496989"/>
                    </a:ext>
                  </a:extLst>
                </a:gridCol>
              </a:tblGrid>
              <a:tr h="365603">
                <a:tc>
                  <a:txBody>
                    <a:bodyPr/>
                    <a:lstStyle/>
                    <a:p>
                      <a:pPr algn="ctr" fontAlgn="ctr"/>
                      <a:r>
                        <a:rPr lang="en-CA" sz="1200" b="1" u="none" strike="noStrike" dirty="0">
                          <a:solidFill>
                            <a:schemeClr val="tx1"/>
                          </a:solidFill>
                          <a:effectLst/>
                        </a:rPr>
                        <a:t>T2B</a:t>
                      </a:r>
                      <a:r>
                        <a:rPr lang="en-CA" sz="1200" b="1" u="none" strike="noStrike" baseline="0" dirty="0">
                          <a:solidFill>
                            <a:schemeClr val="tx1"/>
                          </a:solidFill>
                          <a:effectLst/>
                        </a:rPr>
                        <a:t> Agree</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6966536"/>
                  </a:ext>
                </a:extLst>
              </a:tr>
              <a:tr h="228799">
                <a:tc>
                  <a:txBody>
                    <a:bodyPr/>
                    <a:lstStyle/>
                    <a:p>
                      <a:pPr algn="ctr" fontAlgn="ctr"/>
                      <a:r>
                        <a:rPr lang="en-CA" sz="1100" b="0" i="0" u="none" strike="noStrike" dirty="0">
                          <a:solidFill>
                            <a:srgbClr val="000000"/>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944539"/>
                  </a:ext>
                </a:extLst>
              </a:tr>
            </a:tbl>
          </a:graphicData>
        </a:graphic>
      </p:graphicFrame>
    </p:spTree>
    <p:extLst>
      <p:ext uri="{BB962C8B-B14F-4D97-AF65-F5344CB8AC3E}">
        <p14:creationId xmlns:p14="http://schemas.microsoft.com/office/powerpoint/2010/main" val="312351860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Those in BIC and APAC are most inclined to agree that tech companies should be compelled to pay more taxes. </a:t>
            </a:r>
          </a:p>
        </p:txBody>
      </p:sp>
      <p:graphicFrame>
        <p:nvGraphicFramePr>
          <p:cNvPr id="7" name="Chart 6"/>
          <p:cNvGraphicFramePr/>
          <p:nvPr>
            <p:extLst>
              <p:ext uri="{D42A27DB-BD31-4B8C-83A1-F6EECF244321}">
                <p14:modId xmlns:p14="http://schemas.microsoft.com/office/powerpoint/2010/main" val="642728020"/>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2" name="Table 11"/>
          <p:cNvGraphicFramePr>
            <a:graphicFrameLocks noGrp="1"/>
          </p:cNvGraphicFramePr>
          <p:nvPr>
            <p:extLst>
              <p:ext uri="{D42A27DB-BD31-4B8C-83A1-F6EECF244321}">
                <p14:modId xmlns:p14="http://schemas.microsoft.com/office/powerpoint/2010/main" val="3315587714"/>
              </p:ext>
            </p:extLst>
          </p:nvPr>
        </p:nvGraphicFramePr>
        <p:xfrm>
          <a:off x="9766301" y="1219204"/>
          <a:ext cx="673100" cy="411480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573803">
                <a:tc>
                  <a:txBody>
                    <a:bodyPr/>
                    <a:lstStyle/>
                    <a:p>
                      <a:pPr algn="ctr" fontAlgn="ctr"/>
                      <a:r>
                        <a:rPr lang="en-CA" sz="1200" b="1" u="none" strike="noStrike" dirty="0">
                          <a:solidFill>
                            <a:schemeClr val="tx1"/>
                          </a:solidFill>
                          <a:effectLst/>
                        </a:rPr>
                        <a:t>T2B Agree</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295744"/>
                  </a:ext>
                </a:extLst>
              </a:tr>
              <a:tr h="240429">
                <a:tc>
                  <a:txBody>
                    <a:bodyPr/>
                    <a:lstStyle/>
                    <a:p>
                      <a:pPr algn="ctr" fontAlgn="ctr"/>
                      <a:r>
                        <a:rPr lang="en-CA" sz="1200" b="0" i="0" u="none" strike="noStrike" dirty="0">
                          <a:solidFill>
                            <a:srgbClr val="000000"/>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1304222"/>
                  </a:ext>
                </a:extLst>
              </a:tr>
              <a:tr h="402135">
                <a:tc>
                  <a:txBody>
                    <a:bodyPr/>
                    <a:lstStyle/>
                    <a:p>
                      <a:pPr algn="ctr" fontAlgn="ctr"/>
                      <a:endParaRPr lang="en-CA" sz="12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214167"/>
                  </a:ext>
                </a:extLst>
              </a:tr>
              <a:tr h="510319">
                <a:tc>
                  <a:txBody>
                    <a:bodyPr/>
                    <a:lstStyle/>
                    <a:p>
                      <a:pPr algn="ctr" fontAlgn="b"/>
                      <a:r>
                        <a:rPr lang="en-CA" sz="1200" b="0" i="0" u="none" strike="noStrike" dirty="0">
                          <a:solidFill>
                            <a:srgbClr val="000000"/>
                          </a:solidFill>
                          <a:effectLst/>
                          <a:latin typeface="Calibri" panose="020F0502020204030204"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099643"/>
                  </a:ext>
                </a:extLst>
              </a:tr>
              <a:tr h="398019">
                <a:tc>
                  <a:txBody>
                    <a:bodyPr/>
                    <a:lstStyle/>
                    <a:p>
                      <a:pPr algn="ctr" fontAlgn="b"/>
                      <a:r>
                        <a:rPr lang="en-CA" sz="1200" b="0" i="0" u="none" strike="noStrike" dirty="0">
                          <a:solidFill>
                            <a:srgbClr val="000000"/>
                          </a:solidFill>
                          <a:effectLst/>
                          <a:latin typeface="Calibri" panose="020F0502020204030204"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398019">
                <a:tc>
                  <a:txBody>
                    <a:bodyPr/>
                    <a:lstStyle/>
                    <a:p>
                      <a:pPr algn="ctr" fontAlgn="b"/>
                      <a:r>
                        <a:rPr lang="en-CA" sz="1200" b="0" i="0" u="none" strike="noStrike" dirty="0">
                          <a:solidFill>
                            <a:srgbClr val="000000"/>
                          </a:solidFill>
                          <a:effectLst/>
                          <a:latin typeface="Calibri" panose="020F050202020403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398019">
                <a:tc>
                  <a:txBody>
                    <a:bodyPr/>
                    <a:lstStyle/>
                    <a:p>
                      <a:pPr algn="ctr" fontAlgn="b"/>
                      <a:r>
                        <a:rPr lang="en-CA" sz="1200" b="0" i="0" u="none" strike="noStrike" dirty="0">
                          <a:solidFill>
                            <a:srgbClr val="000000"/>
                          </a:solidFill>
                          <a:effectLst/>
                          <a:latin typeface="Calibri" panose="020F050202020403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398019">
                <a:tc>
                  <a:txBody>
                    <a:bodyPr/>
                    <a:lstStyle/>
                    <a:p>
                      <a:pPr algn="ctr" fontAlgn="b"/>
                      <a:r>
                        <a:rPr lang="en-CA" sz="1200" b="0" i="0" u="none" strike="noStrike" dirty="0">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398019">
                <a:tc>
                  <a:txBody>
                    <a:bodyPr/>
                    <a:lstStyle/>
                    <a:p>
                      <a:pPr algn="ctr" fontAlgn="b"/>
                      <a:r>
                        <a:rPr lang="en-CA" sz="1200" b="0" i="0" u="none" strike="noStrike" dirty="0">
                          <a:solidFill>
                            <a:srgbClr val="000000"/>
                          </a:solidFill>
                          <a:effectLst/>
                          <a:latin typeface="Calibri" panose="020F050202020403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398019">
                <a:tc>
                  <a:txBody>
                    <a:bodyPr/>
                    <a:lstStyle/>
                    <a:p>
                      <a:pPr algn="ctr" fontAlgn="b"/>
                      <a:r>
                        <a:rPr lang="en-CA" sz="1200" b="0" i="0" u="none" strike="noStrike" dirty="0">
                          <a:solidFill>
                            <a:srgbClr val="000000"/>
                          </a:solidFill>
                          <a:effectLst/>
                          <a:latin typeface="Calibri" panose="020F050202020403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bl>
          </a:graphicData>
        </a:graphic>
      </p:graphicFrame>
      <p:sp>
        <p:nvSpPr>
          <p:cNvPr id="13" name="Text Placeholder 2"/>
          <p:cNvSpPr>
            <a:spLocks noGrp="1"/>
          </p:cNvSpPr>
          <p:nvPr>
            <p:ph type="body" sz="quarter" idx="16"/>
          </p:nvPr>
        </p:nvSpPr>
        <p:spPr>
          <a:xfrm>
            <a:off x="1733560" y="6407007"/>
            <a:ext cx="7258043" cy="292388"/>
          </a:xfrm>
        </p:spPr>
        <p:txBody>
          <a:bodyPr/>
          <a:lstStyle/>
          <a:p>
            <a:r>
              <a:rPr lang="en-US" dirty="0"/>
              <a:t>Q29.  Do you agree or disagree that technology companies should be compelled by local governments to pay higher taxes? [DO NOT SHOW IN CHINA] Base: All Respondents (n=23,217)</a:t>
            </a:r>
          </a:p>
        </p:txBody>
      </p:sp>
    </p:spTree>
    <p:extLst>
      <p:ext uri="{BB962C8B-B14F-4D97-AF65-F5344CB8AC3E}">
        <p14:creationId xmlns:p14="http://schemas.microsoft.com/office/powerpoint/2010/main" val="171337718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6000" dirty="0">
                <a:solidFill>
                  <a:srgbClr val="C00000"/>
                </a:solidFill>
              </a:rPr>
              <a:t>Ransomware</a:t>
            </a:r>
          </a:p>
        </p:txBody>
      </p:sp>
    </p:spTree>
    <p:extLst>
      <p:ext uri="{BB962C8B-B14F-4D97-AF65-F5344CB8AC3E}">
        <p14:creationId xmlns:p14="http://schemas.microsoft.com/office/powerpoint/2010/main" val="1311913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1"/>
            <a:ext cx="8646971" cy="1107996"/>
          </a:xfrm>
        </p:spPr>
        <p:txBody>
          <a:bodyPr/>
          <a:lstStyle/>
          <a:p>
            <a:r>
              <a:rPr lang="en-US" dirty="0"/>
              <a:t>If their device was hacked and a ransom demanded, one quarter (24%) of global citizens would have no idea how to respond. There is no clear consensus on how one would respond to this situation, suggesting a lack of knowledge. Just 3% say they’d pay the ransom. </a:t>
            </a:r>
          </a:p>
        </p:txBody>
      </p:sp>
      <p:sp>
        <p:nvSpPr>
          <p:cNvPr id="3" name="Text Placeholder 2"/>
          <p:cNvSpPr>
            <a:spLocks noGrp="1"/>
          </p:cNvSpPr>
          <p:nvPr>
            <p:ph type="body" sz="quarter" idx="16"/>
          </p:nvPr>
        </p:nvSpPr>
        <p:spPr>
          <a:xfrm>
            <a:off x="1733560" y="6380395"/>
            <a:ext cx="7258043" cy="292388"/>
          </a:xfrm>
        </p:spPr>
        <p:txBody>
          <a:bodyPr/>
          <a:lstStyle/>
          <a:p>
            <a:r>
              <a:rPr lang="en-US" dirty="0"/>
              <a:t>Q22.  Ransomware is a type of computer hack that locks users out of their files unless a small ransom is paid in Bitcoin. If your device was hacked in this way, what would you be most likely to do? Base: All Respondents (n=24,225)</a:t>
            </a:r>
          </a:p>
        </p:txBody>
      </p:sp>
      <p:graphicFrame>
        <p:nvGraphicFramePr>
          <p:cNvPr id="5" name="Chart 4"/>
          <p:cNvGraphicFramePr/>
          <p:nvPr>
            <p:extLst>
              <p:ext uri="{D42A27DB-BD31-4B8C-83A1-F6EECF244321}">
                <p14:modId xmlns:p14="http://schemas.microsoft.com/office/powerpoint/2010/main" val="1060046688"/>
              </p:ext>
            </p:extLst>
          </p:nvPr>
        </p:nvGraphicFramePr>
        <p:xfrm>
          <a:off x="1792507" y="1584960"/>
          <a:ext cx="81381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47950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51469"/>
          </a:xfrm>
        </p:spPr>
        <p:txBody>
          <a:bodyPr/>
          <a:lstStyle/>
          <a:p>
            <a:r>
              <a:rPr lang="en-US" dirty="0"/>
              <a:t>Pay the ransom—By Country and Region</a:t>
            </a:r>
          </a:p>
        </p:txBody>
      </p:sp>
      <p:sp>
        <p:nvSpPr>
          <p:cNvPr id="3" name="Text Placeholder 2"/>
          <p:cNvSpPr>
            <a:spLocks noGrp="1"/>
          </p:cNvSpPr>
          <p:nvPr>
            <p:ph type="body" sz="quarter" idx="16"/>
          </p:nvPr>
        </p:nvSpPr>
        <p:spPr>
          <a:xfrm>
            <a:off x="1733560" y="6380395"/>
            <a:ext cx="7258043" cy="292388"/>
          </a:xfrm>
        </p:spPr>
        <p:txBody>
          <a:bodyPr/>
          <a:lstStyle/>
          <a:p>
            <a:r>
              <a:rPr lang="en-US" dirty="0"/>
              <a:t>Q22.  Ransomware is a type of computer hack that locks users out of their files unless a small ransom is paid in Bitcoin. If your device was hacked in this way, what would you be most likely to do? Base: All Respondents (n=24,225)</a:t>
            </a:r>
          </a:p>
        </p:txBody>
      </p:sp>
      <p:graphicFrame>
        <p:nvGraphicFramePr>
          <p:cNvPr id="6" name="Chart 5"/>
          <p:cNvGraphicFramePr/>
          <p:nvPr>
            <p:extLst>
              <p:ext uri="{D42A27DB-BD31-4B8C-83A1-F6EECF244321}">
                <p14:modId xmlns:p14="http://schemas.microsoft.com/office/powerpoint/2010/main" val="526336254"/>
              </p:ext>
            </p:extLst>
          </p:nvPr>
        </p:nvGraphicFramePr>
        <p:xfrm>
          <a:off x="3139440" y="1002407"/>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706631087"/>
              </p:ext>
            </p:extLst>
          </p:nvPr>
        </p:nvGraphicFramePr>
        <p:xfrm>
          <a:off x="6081485" y="809063"/>
          <a:ext cx="7680960" cy="5267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037324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Conclude that the data is irretrievable and reformat the device—By Country and Region</a:t>
            </a:r>
          </a:p>
        </p:txBody>
      </p:sp>
      <p:sp>
        <p:nvSpPr>
          <p:cNvPr id="3" name="Text Placeholder 2"/>
          <p:cNvSpPr>
            <a:spLocks noGrp="1"/>
          </p:cNvSpPr>
          <p:nvPr>
            <p:ph type="body" sz="quarter" idx="16"/>
          </p:nvPr>
        </p:nvSpPr>
        <p:spPr>
          <a:xfrm>
            <a:off x="1733560" y="6380395"/>
            <a:ext cx="7258043" cy="292388"/>
          </a:xfrm>
        </p:spPr>
        <p:txBody>
          <a:bodyPr/>
          <a:lstStyle/>
          <a:p>
            <a:r>
              <a:rPr lang="en-US" dirty="0"/>
              <a:t>Q22.  Ransomware is a type of computer hack that locks users out of their files unless a small ransom is paid in Bitcoin. If your device was hacked in this way, what would you be most likely to do? Base: All Respondents (n=24,225)</a:t>
            </a:r>
          </a:p>
        </p:txBody>
      </p:sp>
      <p:graphicFrame>
        <p:nvGraphicFramePr>
          <p:cNvPr id="6" name="Chart 5"/>
          <p:cNvGraphicFramePr/>
          <p:nvPr>
            <p:extLst>
              <p:ext uri="{D42A27DB-BD31-4B8C-83A1-F6EECF244321}">
                <p14:modId xmlns:p14="http://schemas.microsoft.com/office/powerpoint/2010/main" val="4115311447"/>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1170931429"/>
              </p:ext>
            </p:extLst>
          </p:nvPr>
        </p:nvGraphicFramePr>
        <p:xfrm>
          <a:off x="6154985" y="782602"/>
          <a:ext cx="7680960" cy="5191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265289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Contact law enforcement to see if they can help—By Country and Region</a:t>
            </a:r>
          </a:p>
        </p:txBody>
      </p:sp>
      <p:sp>
        <p:nvSpPr>
          <p:cNvPr id="3" name="Text Placeholder 2"/>
          <p:cNvSpPr>
            <a:spLocks noGrp="1"/>
          </p:cNvSpPr>
          <p:nvPr>
            <p:ph type="body" sz="quarter" idx="16"/>
          </p:nvPr>
        </p:nvSpPr>
        <p:spPr>
          <a:xfrm>
            <a:off x="1733560" y="6380395"/>
            <a:ext cx="7258043" cy="292388"/>
          </a:xfrm>
        </p:spPr>
        <p:txBody>
          <a:bodyPr/>
          <a:lstStyle/>
          <a:p>
            <a:r>
              <a:rPr lang="en-US" dirty="0"/>
              <a:t>Q22.  Ransomware is a type of computer hack that locks users out of their files unless a small ransom is paid in Bitcoin. If your device was hacked in this way, what would you be most likely to do? Base: All Respondents (n=24,225)</a:t>
            </a:r>
          </a:p>
        </p:txBody>
      </p:sp>
      <p:graphicFrame>
        <p:nvGraphicFramePr>
          <p:cNvPr id="6" name="Chart 5"/>
          <p:cNvGraphicFramePr/>
          <p:nvPr>
            <p:extLst>
              <p:ext uri="{D42A27DB-BD31-4B8C-83A1-F6EECF244321}">
                <p14:modId xmlns:p14="http://schemas.microsoft.com/office/powerpoint/2010/main" val="3398488349"/>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3081410068"/>
              </p:ext>
            </p:extLst>
          </p:nvPr>
        </p:nvGraphicFramePr>
        <p:xfrm>
          <a:off x="6081485" y="762004"/>
          <a:ext cx="7680960" cy="5191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896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Online Behavior Changes</a:t>
            </a:r>
          </a:p>
        </p:txBody>
      </p:sp>
    </p:spTree>
    <p:extLst>
      <p:ext uri="{BB962C8B-B14F-4D97-AF65-F5344CB8AC3E}">
        <p14:creationId xmlns:p14="http://schemas.microsoft.com/office/powerpoint/2010/main" val="170790408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Contract a private IT firm to see if they can help—By Country and Region </a:t>
            </a:r>
          </a:p>
        </p:txBody>
      </p:sp>
      <p:sp>
        <p:nvSpPr>
          <p:cNvPr id="3" name="Text Placeholder 2"/>
          <p:cNvSpPr>
            <a:spLocks noGrp="1"/>
          </p:cNvSpPr>
          <p:nvPr>
            <p:ph type="body" sz="quarter" idx="16"/>
          </p:nvPr>
        </p:nvSpPr>
        <p:spPr>
          <a:xfrm>
            <a:off x="1733560" y="6380395"/>
            <a:ext cx="7258043" cy="292388"/>
          </a:xfrm>
        </p:spPr>
        <p:txBody>
          <a:bodyPr/>
          <a:lstStyle/>
          <a:p>
            <a:r>
              <a:rPr lang="en-US" dirty="0"/>
              <a:t>Q22.  Ransomware is a type of computer hack that locks users out of their files unless a small ransom is paid in Bitcoin. If your device was hacked in this way, what would you be most likely to do? Base: All Respondents (n=24,225)</a:t>
            </a:r>
          </a:p>
        </p:txBody>
      </p:sp>
      <p:graphicFrame>
        <p:nvGraphicFramePr>
          <p:cNvPr id="6" name="Chart 5"/>
          <p:cNvGraphicFramePr/>
          <p:nvPr>
            <p:extLst>
              <p:ext uri="{D42A27DB-BD31-4B8C-83A1-F6EECF244321}">
                <p14:modId xmlns:p14="http://schemas.microsoft.com/office/powerpoint/2010/main" val="551277429"/>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855106046"/>
              </p:ext>
            </p:extLst>
          </p:nvPr>
        </p:nvGraphicFramePr>
        <p:xfrm>
          <a:off x="5943600" y="762004"/>
          <a:ext cx="7680960" cy="5115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989279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Retrieve your data from a clean backup—By Country and Region  </a:t>
            </a:r>
          </a:p>
        </p:txBody>
      </p:sp>
      <p:sp>
        <p:nvSpPr>
          <p:cNvPr id="3" name="Text Placeholder 2"/>
          <p:cNvSpPr>
            <a:spLocks noGrp="1"/>
          </p:cNvSpPr>
          <p:nvPr>
            <p:ph type="body" sz="quarter" idx="16"/>
          </p:nvPr>
        </p:nvSpPr>
        <p:spPr>
          <a:xfrm>
            <a:off x="1733560" y="6380395"/>
            <a:ext cx="7258043" cy="292388"/>
          </a:xfrm>
        </p:spPr>
        <p:txBody>
          <a:bodyPr/>
          <a:lstStyle/>
          <a:p>
            <a:r>
              <a:rPr lang="en-US" dirty="0"/>
              <a:t>Q22.  Ransomware is a type of computer hack that locks users out of their files unless a small ransom is paid in Bitcoin. If your device was hacked in this way, what would you be most likely to do? Base: All Respondents (n=24,225)</a:t>
            </a:r>
          </a:p>
        </p:txBody>
      </p:sp>
      <p:graphicFrame>
        <p:nvGraphicFramePr>
          <p:cNvPr id="6" name="Chart 5"/>
          <p:cNvGraphicFramePr/>
          <p:nvPr>
            <p:extLst>
              <p:ext uri="{D42A27DB-BD31-4B8C-83A1-F6EECF244321}">
                <p14:modId xmlns:p14="http://schemas.microsoft.com/office/powerpoint/2010/main" val="2783089976"/>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2675406997"/>
              </p:ext>
            </p:extLst>
          </p:nvPr>
        </p:nvGraphicFramePr>
        <p:xfrm>
          <a:off x="5943600" y="762000"/>
          <a:ext cx="7680960" cy="5195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004975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Contact your Internet service provider to see if they can help—By Country and Region</a:t>
            </a:r>
          </a:p>
        </p:txBody>
      </p:sp>
      <p:sp>
        <p:nvSpPr>
          <p:cNvPr id="3" name="Text Placeholder 2"/>
          <p:cNvSpPr>
            <a:spLocks noGrp="1"/>
          </p:cNvSpPr>
          <p:nvPr>
            <p:ph type="body" sz="quarter" idx="16"/>
          </p:nvPr>
        </p:nvSpPr>
        <p:spPr>
          <a:xfrm>
            <a:off x="1733560" y="6380395"/>
            <a:ext cx="7258043" cy="292388"/>
          </a:xfrm>
        </p:spPr>
        <p:txBody>
          <a:bodyPr/>
          <a:lstStyle/>
          <a:p>
            <a:r>
              <a:rPr lang="en-US" dirty="0"/>
              <a:t>Q22.  Ransomware is a type of computer hack that locks users out of their files unless a small ransom is paid in Bitcoin. If your device was hacked in this way, what would you be most likely to do? Base: All Respondents (n=24,225)</a:t>
            </a:r>
          </a:p>
        </p:txBody>
      </p:sp>
      <p:graphicFrame>
        <p:nvGraphicFramePr>
          <p:cNvPr id="6" name="Chart 5"/>
          <p:cNvGraphicFramePr/>
          <p:nvPr>
            <p:extLst>
              <p:ext uri="{D42A27DB-BD31-4B8C-83A1-F6EECF244321}">
                <p14:modId xmlns:p14="http://schemas.microsoft.com/office/powerpoint/2010/main" val="774126289"/>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3090455112"/>
              </p:ext>
            </p:extLst>
          </p:nvPr>
        </p:nvGraphicFramePr>
        <p:xfrm>
          <a:off x="5791200" y="830667"/>
          <a:ext cx="7680960" cy="5265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04719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I would have no idea what to do—By Country and Region</a:t>
            </a:r>
          </a:p>
        </p:txBody>
      </p:sp>
      <p:sp>
        <p:nvSpPr>
          <p:cNvPr id="3" name="Text Placeholder 2"/>
          <p:cNvSpPr>
            <a:spLocks noGrp="1"/>
          </p:cNvSpPr>
          <p:nvPr>
            <p:ph type="body" sz="quarter" idx="16"/>
          </p:nvPr>
        </p:nvSpPr>
        <p:spPr>
          <a:xfrm>
            <a:off x="1733560" y="6380395"/>
            <a:ext cx="7258043" cy="292388"/>
          </a:xfrm>
        </p:spPr>
        <p:txBody>
          <a:bodyPr/>
          <a:lstStyle/>
          <a:p>
            <a:r>
              <a:rPr lang="en-US" dirty="0"/>
              <a:t>Q22.  Ransomware is a type of computer hack that locks users out of their files unless a small ransom is paid in Bitcoin. If your device was hacked in this way, what would you be most likely to do? Base: All Respondents (n=24,225)</a:t>
            </a:r>
          </a:p>
        </p:txBody>
      </p:sp>
      <p:graphicFrame>
        <p:nvGraphicFramePr>
          <p:cNvPr id="6" name="Chart 5"/>
          <p:cNvGraphicFramePr/>
          <p:nvPr>
            <p:extLst>
              <p:ext uri="{D42A27DB-BD31-4B8C-83A1-F6EECF244321}">
                <p14:modId xmlns:p14="http://schemas.microsoft.com/office/powerpoint/2010/main" val="1084620440"/>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2617965598"/>
              </p:ext>
            </p:extLst>
          </p:nvPr>
        </p:nvGraphicFramePr>
        <p:xfrm>
          <a:off x="7075105" y="762005"/>
          <a:ext cx="7680960" cy="5223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855641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6% of global citizens have personally been a victim of ransomware – rising to 15% in India and Indonesia. </a:t>
            </a:r>
          </a:p>
        </p:txBody>
      </p:sp>
      <p:sp>
        <p:nvSpPr>
          <p:cNvPr id="3" name="Text Placeholder 2"/>
          <p:cNvSpPr>
            <a:spLocks noGrp="1"/>
          </p:cNvSpPr>
          <p:nvPr>
            <p:ph type="body" sz="quarter" idx="16"/>
          </p:nvPr>
        </p:nvSpPr>
        <p:spPr>
          <a:xfrm>
            <a:off x="1774415" y="6497867"/>
            <a:ext cx="7258043" cy="146195"/>
          </a:xfrm>
        </p:spPr>
        <p:txBody>
          <a:bodyPr/>
          <a:lstStyle/>
          <a:p>
            <a:r>
              <a:rPr lang="en-US" dirty="0"/>
              <a:t>Q23.  Have you personally or anyone you know ever been a victim of ransomware? Base: All Respondents (n=24,225)</a:t>
            </a:r>
          </a:p>
        </p:txBody>
      </p:sp>
      <p:graphicFrame>
        <p:nvGraphicFramePr>
          <p:cNvPr id="6" name="Chart 5"/>
          <p:cNvGraphicFramePr/>
          <p:nvPr>
            <p:extLst>
              <p:ext uri="{D42A27DB-BD31-4B8C-83A1-F6EECF244321}">
                <p14:modId xmlns:p14="http://schemas.microsoft.com/office/powerpoint/2010/main" val="2398766445"/>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602924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Those in BIC are most likely to have been a victim or to know a victim of ransomware. </a:t>
            </a:r>
          </a:p>
        </p:txBody>
      </p:sp>
      <p:graphicFrame>
        <p:nvGraphicFramePr>
          <p:cNvPr id="6" name="Chart 5"/>
          <p:cNvGraphicFramePr/>
          <p:nvPr>
            <p:extLst>
              <p:ext uri="{D42A27DB-BD31-4B8C-83A1-F6EECF244321}">
                <p14:modId xmlns:p14="http://schemas.microsoft.com/office/powerpoint/2010/main" val="366031626"/>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9" name="Text Placeholder 2"/>
          <p:cNvSpPr>
            <a:spLocks noGrp="1"/>
          </p:cNvSpPr>
          <p:nvPr>
            <p:ph type="body" sz="quarter" idx="16"/>
          </p:nvPr>
        </p:nvSpPr>
        <p:spPr>
          <a:xfrm>
            <a:off x="1774415" y="6497867"/>
            <a:ext cx="7258043" cy="146195"/>
          </a:xfrm>
        </p:spPr>
        <p:txBody>
          <a:bodyPr/>
          <a:lstStyle/>
          <a:p>
            <a:r>
              <a:rPr lang="en-US" dirty="0"/>
              <a:t>Q23.  Have you personally or anyone you know ever been a victim of ransomware? Base: All Respondents (n=24,225)</a:t>
            </a:r>
          </a:p>
        </p:txBody>
      </p:sp>
    </p:spTree>
    <p:extLst>
      <p:ext uri="{BB962C8B-B14F-4D97-AF65-F5344CB8AC3E}">
        <p14:creationId xmlns:p14="http://schemas.microsoft.com/office/powerpoint/2010/main" val="53906667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have been a victim, 41% say they paid the ransom, including 74% of victims in China (caution warranted as country-level sample sizes are small)</a:t>
            </a:r>
          </a:p>
        </p:txBody>
      </p:sp>
      <p:sp>
        <p:nvSpPr>
          <p:cNvPr id="3" name="Text Placeholder 2"/>
          <p:cNvSpPr>
            <a:spLocks noGrp="1"/>
          </p:cNvSpPr>
          <p:nvPr>
            <p:ph type="body" sz="quarter" idx="16"/>
          </p:nvPr>
        </p:nvSpPr>
        <p:spPr>
          <a:xfrm>
            <a:off x="1733560" y="6526592"/>
            <a:ext cx="7258043" cy="146195"/>
          </a:xfrm>
        </p:spPr>
        <p:txBody>
          <a:bodyPr/>
          <a:lstStyle/>
          <a:p>
            <a:r>
              <a:rPr lang="en-US" dirty="0"/>
              <a:t>Q24a.  Did you pay the ransom to have your device unlocked? Base: Victim of Ransomware (n=1,478)</a:t>
            </a:r>
          </a:p>
        </p:txBody>
      </p:sp>
      <p:graphicFrame>
        <p:nvGraphicFramePr>
          <p:cNvPr id="5" name="Chart 4"/>
          <p:cNvGraphicFramePr/>
          <p:nvPr>
            <p:extLst>
              <p:ext uri="{D42A27DB-BD31-4B8C-83A1-F6EECF244321}">
                <p14:modId xmlns:p14="http://schemas.microsoft.com/office/powerpoint/2010/main" val="3664118119"/>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1885699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Victims in BIC and LATAM are most likely to have paid the ransom to get their device unlocked. </a:t>
            </a:r>
          </a:p>
        </p:txBody>
      </p:sp>
      <p:sp>
        <p:nvSpPr>
          <p:cNvPr id="3" name="Text Placeholder 2"/>
          <p:cNvSpPr>
            <a:spLocks noGrp="1"/>
          </p:cNvSpPr>
          <p:nvPr>
            <p:ph type="body" sz="quarter" idx="16"/>
          </p:nvPr>
        </p:nvSpPr>
        <p:spPr>
          <a:xfrm>
            <a:off x="1733560" y="6526592"/>
            <a:ext cx="7258043" cy="146195"/>
          </a:xfrm>
        </p:spPr>
        <p:txBody>
          <a:bodyPr/>
          <a:lstStyle/>
          <a:p>
            <a:r>
              <a:rPr lang="en-US" dirty="0"/>
              <a:t>Q24a.  Did you pay the ransom to have your device unlocked? Base: Victim of Ransomware (n=1,420) </a:t>
            </a:r>
          </a:p>
        </p:txBody>
      </p:sp>
      <p:graphicFrame>
        <p:nvGraphicFramePr>
          <p:cNvPr id="5" name="Chart 4"/>
          <p:cNvGraphicFramePr/>
          <p:nvPr>
            <p:extLst>
              <p:ext uri="{D42A27DB-BD31-4B8C-83A1-F6EECF244321}">
                <p14:modId xmlns:p14="http://schemas.microsoft.com/office/powerpoint/2010/main" val="4085178533"/>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6279962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are victims but didn’t pay the ransom, the leading cause is because paying criminals is not right, followed by having their data backed up and having the ability to unlock the device. </a:t>
            </a:r>
          </a:p>
        </p:txBody>
      </p:sp>
      <p:sp>
        <p:nvSpPr>
          <p:cNvPr id="3" name="Text Placeholder 2"/>
          <p:cNvSpPr>
            <a:spLocks noGrp="1"/>
          </p:cNvSpPr>
          <p:nvPr>
            <p:ph type="body" sz="quarter" idx="16"/>
          </p:nvPr>
        </p:nvSpPr>
        <p:spPr>
          <a:xfrm>
            <a:off x="1733560" y="6526592"/>
            <a:ext cx="7258043" cy="146195"/>
          </a:xfrm>
        </p:spPr>
        <p:txBody>
          <a:bodyPr/>
          <a:lstStyle/>
          <a:p>
            <a:r>
              <a:rPr lang="en-US" dirty="0"/>
              <a:t>Q24b. Why did you choose not to pay the ransom to have your device unlocked? </a:t>
            </a:r>
            <a:r>
              <a:rPr lang="en-CA" dirty="0"/>
              <a:t>Base: Did Not Pay Ransom (n=898)</a:t>
            </a:r>
            <a:endParaRPr lang="en-US" dirty="0"/>
          </a:p>
        </p:txBody>
      </p:sp>
      <p:graphicFrame>
        <p:nvGraphicFramePr>
          <p:cNvPr id="5" name="Chart 4"/>
          <p:cNvGraphicFramePr/>
          <p:nvPr>
            <p:extLst>
              <p:ext uri="{D42A27DB-BD31-4B8C-83A1-F6EECF244321}">
                <p14:modId xmlns:p14="http://schemas.microsoft.com/office/powerpoint/2010/main" val="1860844389"/>
              </p:ext>
            </p:extLst>
          </p:nvPr>
        </p:nvGraphicFramePr>
        <p:xfrm>
          <a:off x="1792507" y="1584960"/>
          <a:ext cx="81381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776354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Paying criminals is not right—By Country and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Q24b. Why did you choose not to pay the ransom to have your device unlocked? </a:t>
            </a:r>
          </a:p>
          <a:p>
            <a:r>
              <a:rPr lang="en-US" dirty="0"/>
              <a:t>Base: Did Not Pay Ransom (n=898)</a:t>
            </a:r>
          </a:p>
        </p:txBody>
      </p:sp>
      <p:graphicFrame>
        <p:nvGraphicFramePr>
          <p:cNvPr id="6" name="Chart 5"/>
          <p:cNvGraphicFramePr/>
          <p:nvPr>
            <p:extLst>
              <p:ext uri="{D42A27DB-BD31-4B8C-83A1-F6EECF244321}">
                <p14:modId xmlns:p14="http://schemas.microsoft.com/office/powerpoint/2010/main" val="2498953133"/>
              </p:ext>
            </p:extLst>
          </p:nvPr>
        </p:nvGraphicFramePr>
        <p:xfrm>
          <a:off x="1733564" y="990600"/>
          <a:ext cx="6115041"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450472071"/>
              </p:ext>
            </p:extLst>
          </p:nvPr>
        </p:nvGraphicFramePr>
        <p:xfrm>
          <a:off x="5715000" y="838204"/>
          <a:ext cx="7680960" cy="5029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411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6"/>
          </p:nvPr>
        </p:nvSpPr>
        <p:spPr>
          <a:xfrm>
            <a:off x="1733560" y="6312004"/>
            <a:ext cx="7258043" cy="360783"/>
          </a:xfrm>
        </p:spPr>
        <p:txBody>
          <a:bodyPr/>
          <a:lstStyle/>
          <a:p>
            <a:r>
              <a:rPr lang="en-US" dirty="0"/>
              <a:t>Q3. How have you changed anything about how you behave online compared to one year ago? (Please select all that apply.)</a:t>
            </a:r>
          </a:p>
          <a:p>
            <a:r>
              <a:rPr lang="en-US" dirty="0"/>
              <a:t>Base: All Respondents Total  2014 (n=23,376); Total 2016 (n=24,143); Total 2017 (n=24,225)</a:t>
            </a:r>
          </a:p>
        </p:txBody>
      </p:sp>
      <p:sp>
        <p:nvSpPr>
          <p:cNvPr id="2" name="Title 1"/>
          <p:cNvSpPr>
            <a:spLocks noGrp="1"/>
          </p:cNvSpPr>
          <p:nvPr>
            <p:ph type="title"/>
          </p:nvPr>
        </p:nvSpPr>
        <p:spPr>
          <a:xfrm>
            <a:off x="1758004" y="228604"/>
            <a:ext cx="8646971" cy="553999"/>
          </a:xfrm>
        </p:spPr>
        <p:txBody>
          <a:bodyPr/>
          <a:lstStyle/>
          <a:p>
            <a:r>
              <a:rPr lang="en-US" dirty="0"/>
              <a:t>Global citizens are most often avoiding opening emails from unknown sources, using antivirus software and avoiding certain internet sites. </a:t>
            </a:r>
          </a:p>
        </p:txBody>
      </p:sp>
      <p:sp>
        <p:nvSpPr>
          <p:cNvPr id="11" name="TextBox 10"/>
          <p:cNvSpPr txBox="1"/>
          <p:nvPr/>
        </p:nvSpPr>
        <p:spPr>
          <a:xfrm>
            <a:off x="5715000" y="1423938"/>
            <a:ext cx="1524000" cy="276999"/>
          </a:xfrm>
          <a:prstGeom prst="rect">
            <a:avLst/>
          </a:prstGeom>
          <a:solidFill>
            <a:schemeClr val="bg1">
              <a:lumMod val="50000"/>
            </a:schemeClr>
          </a:solidFill>
        </p:spPr>
        <p:txBody>
          <a:bodyPr vert="horz" wrap="square" lIns="0" tIns="0" rIns="0" bIns="0" rtlCol="0">
            <a:spAutoFit/>
          </a:bodyPr>
          <a:lstStyle/>
          <a:p>
            <a:pPr marL="4763" algn="ctr" defTabSz="914377">
              <a:defRPr/>
            </a:pPr>
            <a:r>
              <a:rPr lang="en-US" b="1" kern="0" dirty="0">
                <a:solidFill>
                  <a:schemeClr val="bg1"/>
                </a:solidFill>
                <a:latin typeface="+mj-lt"/>
                <a:ea typeface="+mj-ea"/>
                <a:cs typeface="+mj-cs"/>
              </a:rPr>
              <a:t>Total</a:t>
            </a:r>
          </a:p>
        </p:txBody>
      </p:sp>
      <p:graphicFrame>
        <p:nvGraphicFramePr>
          <p:cNvPr id="12" name="Chart 11"/>
          <p:cNvGraphicFramePr/>
          <p:nvPr>
            <p:extLst/>
          </p:nvPr>
        </p:nvGraphicFramePr>
        <p:xfrm>
          <a:off x="1792507"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62456927"/>
              </p:ext>
            </p:extLst>
          </p:nvPr>
        </p:nvGraphicFramePr>
        <p:xfrm>
          <a:off x="8763000" y="1779560"/>
          <a:ext cx="1066800" cy="393219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533605299"/>
                    </a:ext>
                  </a:extLst>
                </a:gridCol>
                <a:gridCol w="457200">
                  <a:extLst>
                    <a:ext uri="{9D8B030D-6E8A-4147-A177-3AD203B41FA5}">
                      <a16:colId xmlns:a16="http://schemas.microsoft.com/office/drawing/2014/main" val="2302915556"/>
                    </a:ext>
                  </a:extLst>
                </a:gridCol>
              </a:tblGrid>
              <a:tr h="243019">
                <a:tc>
                  <a:txBody>
                    <a:bodyPr/>
                    <a:lstStyle/>
                    <a:p>
                      <a:pPr algn="ctr" fontAlgn="b"/>
                      <a:r>
                        <a:rPr lang="en-CA" sz="1200" b="0" i="0" u="none" strike="noStrike" dirty="0">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CA" sz="1200" b="0" i="0" u="none" strike="noStrike" dirty="0">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75169">
                <a:tc>
                  <a:txBody>
                    <a:bodyPr/>
                    <a:lstStyle/>
                    <a:p>
                      <a:pPr algn="ctr" fontAlgn="b"/>
                      <a:r>
                        <a:rPr lang="en-CA" sz="1200" b="0" i="0" u="none" strike="noStrike" dirty="0">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CA" sz="1200" b="0" i="0" u="none" strike="noStrike">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264237"/>
                  </a:ext>
                </a:extLst>
              </a:tr>
              <a:tr h="415771">
                <a:tc>
                  <a:txBody>
                    <a:bodyPr/>
                    <a:lstStyle/>
                    <a:p>
                      <a:pPr algn="ctr" fontAlgn="b"/>
                      <a:r>
                        <a:rPr lang="en-CA" sz="1200" b="0" i="0" u="none" strike="noStrike" dirty="0">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CA" sz="1200" b="0" i="0" u="none" strike="noStrike" dirty="0">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9840645"/>
                  </a:ext>
                </a:extLst>
              </a:tr>
              <a:tr h="192405">
                <a:tc>
                  <a:txBody>
                    <a:bodyPr/>
                    <a:lstStyle/>
                    <a:p>
                      <a:pPr algn="ctr" fontAlgn="ctr"/>
                      <a:r>
                        <a:rPr lang="en-CA" sz="1200" b="0" i="0" u="none" strike="noStrike" dirty="0">
                          <a:solidFill>
                            <a:schemeClr val="tx1"/>
                          </a:solidFill>
                          <a:effectLst/>
                          <a:latin typeface="Calibri" panose="020F050202020403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tx1"/>
                          </a:solidFill>
                          <a:effectLst/>
                          <a:latin typeface="Calibri" panose="020F050202020403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676206"/>
                  </a:ext>
                </a:extLst>
              </a:tr>
              <a:tr h="254411">
                <a:tc>
                  <a:txBody>
                    <a:bodyPr/>
                    <a:lstStyle/>
                    <a:p>
                      <a:pPr algn="ctr" fontAlgn="ctr"/>
                      <a:r>
                        <a:rPr lang="en-CA" sz="1200" b="0" i="0" u="none" strike="noStrike" dirty="0">
                          <a:solidFill>
                            <a:schemeClr val="tx1"/>
                          </a:solidFill>
                          <a:effectLst/>
                          <a:latin typeface="Calibri" panose="020F050202020403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tx1"/>
                          </a:solidFill>
                          <a:effectLst/>
                          <a:latin typeface="Calibri" panose="020F050202020403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00087">
                <a:tc>
                  <a:txBody>
                    <a:bodyPr/>
                    <a:lstStyle/>
                    <a:p>
                      <a:pPr algn="ctr" fontAlgn="b"/>
                      <a:r>
                        <a:rPr lang="en-CA" sz="1200" b="0" i="0" u="none" strike="noStrike" dirty="0">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CA" sz="1200" b="0" i="0" u="none" strike="noStrike" dirty="0">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277531">
                <a:tc>
                  <a:txBody>
                    <a:bodyPr/>
                    <a:lstStyle/>
                    <a:p>
                      <a:pPr algn="ctr" fontAlgn="ctr"/>
                      <a:r>
                        <a:rPr lang="en-CA" sz="1200" b="0" i="0" u="none" strike="noStrike" dirty="0">
                          <a:solidFill>
                            <a:schemeClr val="tx1"/>
                          </a:solidFill>
                          <a:effectLst/>
                          <a:latin typeface="Calibri" panose="020F050202020403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tx1"/>
                          </a:solidFill>
                          <a:effectLst/>
                          <a:latin typeface="Calibri" panose="020F050202020403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00087">
                <a:tc>
                  <a:txBody>
                    <a:bodyPr/>
                    <a:lstStyle/>
                    <a:p>
                      <a:pPr algn="ctr" fontAlgn="b"/>
                      <a:r>
                        <a:rPr lang="en-CA" sz="1200" b="0" i="0" u="none" strike="noStrike" dirty="0">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CA" sz="1200" b="0" i="0" u="none" strike="noStrike" dirty="0">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9208">
                <a:tc>
                  <a:txBody>
                    <a:bodyPr/>
                    <a:lstStyle/>
                    <a:p>
                      <a:pPr algn="ctr" fontAlgn="ctr"/>
                      <a:r>
                        <a:rPr lang="en-CA" sz="1200" b="0" i="0" u="none" strike="noStrike" dirty="0">
                          <a:solidFill>
                            <a:schemeClr val="tx1"/>
                          </a:solidFill>
                          <a:effectLst/>
                          <a:latin typeface="Calibri" panose="020F050202020403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tx1"/>
                          </a:solidFill>
                          <a:effectLst/>
                          <a:latin typeface="Calibri" panose="020F050202020403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00087">
                <a:tc>
                  <a:txBody>
                    <a:bodyPr/>
                    <a:lstStyle/>
                    <a:p>
                      <a:pPr algn="ctr" fontAlgn="b"/>
                      <a:r>
                        <a:rPr lang="en-CA" sz="1200" b="0" i="0" u="none" strike="noStrike">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CA" sz="1200" b="0" i="0" u="none" strike="noStrike" dirty="0">
                          <a:solidFill>
                            <a:schemeClr val="tx1"/>
                          </a:solidFill>
                          <a:effectLst/>
                          <a:latin typeface="Calibri" panose="020F050202020403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00087">
                <a:tc>
                  <a:txBody>
                    <a:bodyPr/>
                    <a:lstStyle/>
                    <a:p>
                      <a:pPr algn="ctr" fontAlgn="ctr"/>
                      <a:r>
                        <a:rPr lang="en-CA" sz="1200" b="0" i="0" u="none" strike="noStrike">
                          <a:solidFill>
                            <a:schemeClr val="tx1"/>
                          </a:solidFill>
                          <a:effectLst/>
                          <a:latin typeface="Calibri" panose="020F050202020403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tx1"/>
                          </a:solidFill>
                          <a:effectLst/>
                          <a:latin typeface="Calibri" panose="020F0502020204030204" pitchFamily="34" charset="0"/>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00087">
                <a:tc>
                  <a:txBody>
                    <a:bodyPr/>
                    <a:lstStyle/>
                    <a:p>
                      <a:pPr algn="ctr" fontAlgn="ctr"/>
                      <a:r>
                        <a:rPr lang="en-CA" sz="1200" b="0" i="0" u="none" strike="noStrike">
                          <a:solidFill>
                            <a:schemeClr val="tx1"/>
                          </a:solidFill>
                          <a:effectLst/>
                          <a:latin typeface="Calibri" panose="020F050202020403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tx1"/>
                          </a:solidFill>
                          <a:effectLst/>
                          <a:latin typeface="Calibri" panose="020F050202020403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274243">
                <a:tc>
                  <a:txBody>
                    <a:bodyPr/>
                    <a:lstStyle/>
                    <a:p>
                      <a:pPr algn="ctr" fontAlgn="ctr"/>
                      <a:r>
                        <a:rPr lang="en-CA" sz="1200" b="0" i="0" u="none" strike="noStrike">
                          <a:solidFill>
                            <a:schemeClr val="tx1"/>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tx1"/>
                          </a:solidFill>
                          <a:effectLst/>
                          <a:latin typeface="Calibri" panose="020F050202020403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76521031"/>
              </p:ext>
            </p:extLst>
          </p:nvPr>
        </p:nvGraphicFramePr>
        <p:xfrm>
          <a:off x="8686800" y="1028247"/>
          <a:ext cx="1219202" cy="571957"/>
        </p:xfrm>
        <a:graphic>
          <a:graphicData uri="http://schemas.openxmlformats.org/drawingml/2006/table">
            <a:tbl>
              <a:tblPr>
                <a:tableStyleId>{5C22544A-7EE6-4342-B048-85BDC9FD1C3A}</a:tableStyleId>
              </a:tblPr>
              <a:tblGrid>
                <a:gridCol w="639779">
                  <a:extLst>
                    <a:ext uri="{9D8B030D-6E8A-4147-A177-3AD203B41FA5}">
                      <a16:colId xmlns:a16="http://schemas.microsoft.com/office/drawing/2014/main" val="1992831087"/>
                    </a:ext>
                  </a:extLst>
                </a:gridCol>
                <a:gridCol w="579423">
                  <a:extLst>
                    <a:ext uri="{9D8B030D-6E8A-4147-A177-3AD203B41FA5}">
                      <a16:colId xmlns:a16="http://schemas.microsoft.com/office/drawing/2014/main" val="39375579"/>
                    </a:ext>
                  </a:extLst>
                </a:gridCol>
              </a:tblGrid>
              <a:tr h="365760">
                <a:tc gridSpan="2">
                  <a:txBody>
                    <a:bodyPr/>
                    <a:lstStyle/>
                    <a:p>
                      <a:pPr algn="ctr" fontAlgn="t"/>
                      <a:r>
                        <a:rPr lang="en-US" sz="1200" b="1" i="0" u="none" strike="noStrike" dirty="0">
                          <a:solidFill>
                            <a:srgbClr val="000000"/>
                          </a:solidFill>
                          <a:effectLst/>
                          <a:latin typeface="+mn-lt"/>
                        </a:rPr>
                        <a:t>TOTAL CONCERNED</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9235861"/>
                  </a:ext>
                </a:extLst>
              </a:tr>
              <a:tr h="206197">
                <a:tc>
                  <a:txBody>
                    <a:bodyPr/>
                    <a:lstStyle/>
                    <a:p>
                      <a:pPr algn="ctr" fontAlgn="t"/>
                      <a:r>
                        <a:rPr lang="en-US" sz="1200" b="1" u="sng" strike="noStrike" dirty="0">
                          <a:effectLst/>
                          <a:latin typeface="+mn-lt"/>
                        </a:rPr>
                        <a:t>2015</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u="sng" strike="noStrike" dirty="0">
                          <a:effectLst/>
                          <a:latin typeface="+mn-lt"/>
                        </a:rPr>
                        <a:t>2014</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1776098"/>
                  </a:ext>
                </a:extLst>
              </a:tr>
            </a:tbl>
          </a:graphicData>
        </a:graphic>
      </p:graphicFrame>
    </p:spTree>
    <p:extLst>
      <p:ext uri="{BB962C8B-B14F-4D97-AF65-F5344CB8AC3E}">
        <p14:creationId xmlns:p14="http://schemas.microsoft.com/office/powerpoint/2010/main" val="3872176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The ransom price was too high—By Country and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Q24b. Why did you choose not to pay the ransom to have your device unlocked?</a:t>
            </a:r>
          </a:p>
          <a:p>
            <a:r>
              <a:rPr lang="en-US" dirty="0"/>
              <a:t>Base: Did Not Pay Ransom (n=898)</a:t>
            </a:r>
          </a:p>
        </p:txBody>
      </p:sp>
      <p:graphicFrame>
        <p:nvGraphicFramePr>
          <p:cNvPr id="6" name="Chart 5"/>
          <p:cNvGraphicFramePr/>
          <p:nvPr>
            <p:extLst>
              <p:ext uri="{D42A27DB-BD31-4B8C-83A1-F6EECF244321}">
                <p14:modId xmlns:p14="http://schemas.microsoft.com/office/powerpoint/2010/main" val="1638616223"/>
              </p:ext>
            </p:extLst>
          </p:nvPr>
        </p:nvGraphicFramePr>
        <p:xfrm>
          <a:off x="1733560" y="990600"/>
          <a:ext cx="7105643"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554093102"/>
              </p:ext>
            </p:extLst>
          </p:nvPr>
        </p:nvGraphicFramePr>
        <p:xfrm>
          <a:off x="6053351" y="762000"/>
          <a:ext cx="768096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864866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I was able to unlock the device—By Country and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Q24b. Why did you choose not to pay the ransom to have your device unlocked?</a:t>
            </a:r>
          </a:p>
          <a:p>
            <a:r>
              <a:rPr lang="en-US" dirty="0"/>
              <a:t>Base: Did Not Pay Ransom (n=898)</a:t>
            </a:r>
          </a:p>
        </p:txBody>
      </p:sp>
      <p:graphicFrame>
        <p:nvGraphicFramePr>
          <p:cNvPr id="6" name="Chart 5"/>
          <p:cNvGraphicFramePr/>
          <p:nvPr>
            <p:extLst>
              <p:ext uri="{D42A27DB-BD31-4B8C-83A1-F6EECF244321}">
                <p14:modId xmlns:p14="http://schemas.microsoft.com/office/powerpoint/2010/main" val="2058544198"/>
              </p:ext>
            </p:extLst>
          </p:nvPr>
        </p:nvGraphicFramePr>
        <p:xfrm>
          <a:off x="1733560" y="990600"/>
          <a:ext cx="7410443"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726067364"/>
              </p:ext>
            </p:extLst>
          </p:nvPr>
        </p:nvGraphicFramePr>
        <p:xfrm>
          <a:off x="6154985" y="762000"/>
          <a:ext cx="7680960" cy="5532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660134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The data on my device was not worth the price—By Country and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Q24b. Why did you choose not to pay the ransom to have your device unlocked?</a:t>
            </a:r>
          </a:p>
          <a:p>
            <a:r>
              <a:rPr lang="en-US" dirty="0"/>
              <a:t>Base: Did Not Pay Ransom (n=898)</a:t>
            </a:r>
          </a:p>
        </p:txBody>
      </p:sp>
      <p:graphicFrame>
        <p:nvGraphicFramePr>
          <p:cNvPr id="6" name="Chart 5"/>
          <p:cNvGraphicFramePr/>
          <p:nvPr>
            <p:extLst>
              <p:ext uri="{D42A27DB-BD31-4B8C-83A1-F6EECF244321}">
                <p14:modId xmlns:p14="http://schemas.microsoft.com/office/powerpoint/2010/main" val="2717381029"/>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3099502860"/>
              </p:ext>
            </p:extLst>
          </p:nvPr>
        </p:nvGraphicFramePr>
        <p:xfrm>
          <a:off x="6400800" y="762000"/>
          <a:ext cx="7680960" cy="5455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654339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My data was all safely backed up on another device—By Country and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Q24b. Why did you choose not to pay the ransom to have your device unlocked?</a:t>
            </a:r>
          </a:p>
          <a:p>
            <a:r>
              <a:rPr lang="en-US" dirty="0"/>
              <a:t>Base: Did Not Pay Ransom (n=898)</a:t>
            </a:r>
          </a:p>
        </p:txBody>
      </p:sp>
      <p:graphicFrame>
        <p:nvGraphicFramePr>
          <p:cNvPr id="6" name="Chart 5"/>
          <p:cNvGraphicFramePr/>
          <p:nvPr>
            <p:extLst>
              <p:ext uri="{D42A27DB-BD31-4B8C-83A1-F6EECF244321}">
                <p14:modId xmlns:p14="http://schemas.microsoft.com/office/powerpoint/2010/main" val="1808944058"/>
              </p:ext>
            </p:extLst>
          </p:nvPr>
        </p:nvGraphicFramePr>
        <p:xfrm>
          <a:off x="1733560" y="990600"/>
          <a:ext cx="8172443"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1184008920"/>
              </p:ext>
            </p:extLst>
          </p:nvPr>
        </p:nvGraphicFramePr>
        <p:xfrm>
          <a:off x="6317351" y="762000"/>
          <a:ext cx="768096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394954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Figuring out how to pay the ransom was too complicated—By Country and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Q24b. Why did you choose not to pay the ransom to have your device unlocked?</a:t>
            </a:r>
          </a:p>
          <a:p>
            <a:r>
              <a:rPr lang="en-US" dirty="0"/>
              <a:t>Base: Did Not Pay Ransom (n=898)</a:t>
            </a:r>
          </a:p>
        </p:txBody>
      </p:sp>
      <p:graphicFrame>
        <p:nvGraphicFramePr>
          <p:cNvPr id="6" name="Chart 5"/>
          <p:cNvGraphicFramePr/>
          <p:nvPr>
            <p:extLst>
              <p:ext uri="{D42A27DB-BD31-4B8C-83A1-F6EECF244321}">
                <p14:modId xmlns:p14="http://schemas.microsoft.com/office/powerpoint/2010/main" val="759769066"/>
              </p:ext>
            </p:extLst>
          </p:nvPr>
        </p:nvGraphicFramePr>
        <p:xfrm>
          <a:off x="1733560" y="990600"/>
          <a:ext cx="8020043"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901117489"/>
              </p:ext>
            </p:extLst>
          </p:nvPr>
        </p:nvGraphicFramePr>
        <p:xfrm>
          <a:off x="6564491" y="762000"/>
          <a:ext cx="768096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833480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Law enforcement was able to unlock the device for me—By Country and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Q24b. Why did you choose not to pay the ransom to have your device unlocked?</a:t>
            </a:r>
          </a:p>
          <a:p>
            <a:r>
              <a:rPr lang="en-US" dirty="0"/>
              <a:t>Base: Did Not Pay Ransom (n=898)</a:t>
            </a:r>
          </a:p>
        </p:txBody>
      </p:sp>
      <p:graphicFrame>
        <p:nvGraphicFramePr>
          <p:cNvPr id="6" name="Chart 5"/>
          <p:cNvGraphicFramePr/>
          <p:nvPr>
            <p:extLst>
              <p:ext uri="{D42A27DB-BD31-4B8C-83A1-F6EECF244321}">
                <p14:modId xmlns:p14="http://schemas.microsoft.com/office/powerpoint/2010/main" val="2002839369"/>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3192279488"/>
              </p:ext>
            </p:extLst>
          </p:nvPr>
        </p:nvGraphicFramePr>
        <p:xfrm>
          <a:off x="6579879" y="762000"/>
          <a:ext cx="768096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50745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A private company was able to unlock the device for me—By Country and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Q24b. Why did you choose not to pay the ransom to have your device unlocked?</a:t>
            </a:r>
          </a:p>
          <a:p>
            <a:r>
              <a:rPr lang="en-US" dirty="0"/>
              <a:t>Base: Did Not Pay Ransom (n=898)</a:t>
            </a:r>
          </a:p>
        </p:txBody>
      </p:sp>
      <p:graphicFrame>
        <p:nvGraphicFramePr>
          <p:cNvPr id="6" name="Chart 5"/>
          <p:cNvGraphicFramePr/>
          <p:nvPr>
            <p:extLst>
              <p:ext uri="{D42A27DB-BD31-4B8C-83A1-F6EECF244321}">
                <p14:modId xmlns:p14="http://schemas.microsoft.com/office/powerpoint/2010/main" val="1716165966"/>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Chart 8"/>
          <p:cNvGraphicFramePr/>
          <p:nvPr>
            <p:extLst>
              <p:ext uri="{D42A27DB-BD31-4B8C-83A1-F6EECF244321}">
                <p14:modId xmlns:p14="http://schemas.microsoft.com/office/powerpoint/2010/main" val="3349499769"/>
              </p:ext>
            </p:extLst>
          </p:nvPr>
        </p:nvGraphicFramePr>
        <p:xfrm>
          <a:off x="6154985" y="762000"/>
          <a:ext cx="768096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30946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Other—By Country and Region </a:t>
            </a:r>
          </a:p>
        </p:txBody>
      </p:sp>
      <p:sp>
        <p:nvSpPr>
          <p:cNvPr id="3" name="Text Placeholder 2"/>
          <p:cNvSpPr>
            <a:spLocks noGrp="1"/>
          </p:cNvSpPr>
          <p:nvPr>
            <p:ph type="body" sz="quarter" idx="16"/>
          </p:nvPr>
        </p:nvSpPr>
        <p:spPr>
          <a:xfrm>
            <a:off x="1733560" y="6312004"/>
            <a:ext cx="7258043" cy="360783"/>
          </a:xfrm>
        </p:spPr>
        <p:txBody>
          <a:bodyPr/>
          <a:lstStyle/>
          <a:p>
            <a:r>
              <a:rPr lang="en-US" dirty="0"/>
              <a:t>Q24b. Why did you choose not to pay the ransom to have your device unlocked?</a:t>
            </a:r>
          </a:p>
          <a:p>
            <a:r>
              <a:rPr lang="en-US" dirty="0"/>
              <a:t>Base: Did Not Pay Ransom (n=898)</a:t>
            </a:r>
          </a:p>
        </p:txBody>
      </p:sp>
      <p:graphicFrame>
        <p:nvGraphicFramePr>
          <p:cNvPr id="6" name="Chart 5"/>
          <p:cNvGraphicFramePr/>
          <p:nvPr>
            <p:extLst>
              <p:ext uri="{D42A27DB-BD31-4B8C-83A1-F6EECF244321}">
                <p14:modId xmlns:p14="http://schemas.microsoft.com/office/powerpoint/2010/main" val="1189946231"/>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582184351"/>
              </p:ext>
            </p:extLst>
          </p:nvPr>
        </p:nvGraphicFramePr>
        <p:xfrm>
          <a:off x="6735933" y="838200"/>
          <a:ext cx="768096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05520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The amount of ransom paid (in local currency) to unlock the device varies greatly by country. </a:t>
            </a:r>
          </a:p>
        </p:txBody>
      </p:sp>
      <p:sp>
        <p:nvSpPr>
          <p:cNvPr id="3" name="Text Placeholder 2"/>
          <p:cNvSpPr>
            <a:spLocks noGrp="1"/>
          </p:cNvSpPr>
          <p:nvPr>
            <p:ph type="body" sz="quarter" idx="16"/>
          </p:nvPr>
        </p:nvSpPr>
        <p:spPr>
          <a:xfrm>
            <a:off x="1733560" y="6312004"/>
            <a:ext cx="7258043" cy="360783"/>
          </a:xfrm>
        </p:spPr>
        <p:txBody>
          <a:bodyPr/>
          <a:lstStyle/>
          <a:p>
            <a:r>
              <a:rPr lang="en-US" dirty="0"/>
              <a:t>Q25.  How much did it cost to have the device unlocked, in the equivalent of your local currency? </a:t>
            </a:r>
          </a:p>
          <a:p>
            <a:r>
              <a:rPr lang="en-US" dirty="0"/>
              <a:t>Base: Paid Ransom (n=580)</a:t>
            </a:r>
          </a:p>
        </p:txBody>
      </p:sp>
      <p:cxnSp>
        <p:nvCxnSpPr>
          <p:cNvPr id="5" name="Straight Connector 4"/>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6" name="Chart 5"/>
          <p:cNvGraphicFramePr/>
          <p:nvPr>
            <p:extLst>
              <p:ext uri="{D42A27DB-BD31-4B8C-83A1-F6EECF244321}">
                <p14:modId xmlns:p14="http://schemas.microsoft.com/office/powerpoint/2010/main" val="3198383267"/>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966677" y="6172203"/>
            <a:ext cx="2710724" cy="169277"/>
          </a:xfrm>
          <a:prstGeom prst="rect">
            <a:avLst/>
          </a:prstGeom>
        </p:spPr>
        <p:txBody>
          <a:bodyPr vert="horz" wrap="square" lIns="0" tIns="0" rIns="0" bIns="0" rtlCol="0">
            <a:spAutoFit/>
          </a:bodyPr>
          <a:lstStyle/>
          <a:p>
            <a:pPr marL="4763"/>
            <a:r>
              <a:rPr lang="en-CA" sz="1100" dirty="0">
                <a:solidFill>
                  <a:schemeClr val="tx1">
                    <a:lumMod val="50000"/>
                    <a:lumOff val="50000"/>
                  </a:schemeClr>
                </a:solidFill>
              </a:rPr>
              <a:t>*Tunisia not shown due to no respondents</a:t>
            </a:r>
          </a:p>
        </p:txBody>
      </p:sp>
    </p:spTree>
    <p:extLst>
      <p:ext uri="{BB962C8B-B14F-4D97-AF65-F5344CB8AC3E}">
        <p14:creationId xmlns:p14="http://schemas.microsoft.com/office/powerpoint/2010/main" val="167206320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Those in APAC appear to pay the most (in local currency) to have their device unlocked, on average. </a:t>
            </a:r>
          </a:p>
        </p:txBody>
      </p:sp>
      <p:sp>
        <p:nvSpPr>
          <p:cNvPr id="3" name="Text Placeholder 2"/>
          <p:cNvSpPr>
            <a:spLocks noGrp="1"/>
          </p:cNvSpPr>
          <p:nvPr>
            <p:ph type="body" sz="quarter" idx="16"/>
          </p:nvPr>
        </p:nvSpPr>
        <p:spPr>
          <a:xfrm>
            <a:off x="1733560" y="6312004"/>
            <a:ext cx="7258043" cy="360783"/>
          </a:xfrm>
        </p:spPr>
        <p:txBody>
          <a:bodyPr/>
          <a:lstStyle/>
          <a:p>
            <a:r>
              <a:rPr lang="en-US" dirty="0"/>
              <a:t>Q25.  How much did it cost to have the device unlocked, in the equivalent of your local currency? </a:t>
            </a:r>
          </a:p>
          <a:p>
            <a:r>
              <a:rPr lang="en-US" dirty="0"/>
              <a:t>Base: Paid Ransom (n=580)</a:t>
            </a:r>
          </a:p>
        </p:txBody>
      </p:sp>
      <p:cxnSp>
        <p:nvCxnSpPr>
          <p:cNvPr id="5" name="Straight Connector 4"/>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6" name="Chart 5"/>
          <p:cNvGraphicFramePr/>
          <p:nvPr>
            <p:extLst>
              <p:ext uri="{D42A27DB-BD31-4B8C-83A1-F6EECF244321}">
                <p14:modId xmlns:p14="http://schemas.microsoft.com/office/powerpoint/2010/main" val="3467423993"/>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628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12004"/>
            <a:ext cx="7258043" cy="360783"/>
          </a:xfrm>
        </p:spPr>
        <p:txBody>
          <a:bodyPr/>
          <a:lstStyle/>
          <a:p>
            <a:r>
              <a:rPr lang="en-US" dirty="0"/>
              <a:t>Q3. How have you changed anything about how you behave online compared to one year ago? (Please select all that apply.)</a:t>
            </a:r>
          </a:p>
          <a:p>
            <a:r>
              <a:rPr lang="en-US" dirty="0"/>
              <a:t>Base: All Respondents Total 2017 (n=24,225)</a:t>
            </a:r>
          </a:p>
        </p:txBody>
      </p:sp>
      <p:sp>
        <p:nvSpPr>
          <p:cNvPr id="2" name="Title 1"/>
          <p:cNvSpPr>
            <a:spLocks noGrp="1"/>
          </p:cNvSpPr>
          <p:nvPr>
            <p:ph type="title"/>
          </p:nvPr>
        </p:nvSpPr>
        <p:spPr>
          <a:xfrm>
            <a:off x="1733560" y="228605"/>
            <a:ext cx="10107738" cy="304795"/>
          </a:xfrm>
        </p:spPr>
        <p:txBody>
          <a:bodyPr/>
          <a:lstStyle/>
          <a:p>
            <a:r>
              <a:rPr lang="en-US" dirty="0"/>
              <a:t>Behaviour changes are most pronounced in LATAM. </a:t>
            </a:r>
          </a:p>
        </p:txBody>
      </p:sp>
      <p:graphicFrame>
        <p:nvGraphicFramePr>
          <p:cNvPr id="8" name="Table 7"/>
          <p:cNvGraphicFramePr>
            <a:graphicFrameLocks noGrp="1"/>
          </p:cNvGraphicFramePr>
          <p:nvPr/>
        </p:nvGraphicFramePr>
        <p:xfrm>
          <a:off x="1752604" y="1371603"/>
          <a:ext cx="8686801" cy="3922173"/>
        </p:xfrm>
        <a:graphic>
          <a:graphicData uri="http://schemas.openxmlformats.org/drawingml/2006/table">
            <a:tbl>
              <a:tblPr/>
              <a:tblGrid>
                <a:gridCol w="3228723">
                  <a:extLst>
                    <a:ext uri="{9D8B030D-6E8A-4147-A177-3AD203B41FA5}">
                      <a16:colId xmlns:a16="http://schemas.microsoft.com/office/drawing/2014/main" val="2421077553"/>
                    </a:ext>
                  </a:extLst>
                </a:gridCol>
                <a:gridCol w="657477">
                  <a:extLst>
                    <a:ext uri="{9D8B030D-6E8A-4147-A177-3AD203B41FA5}">
                      <a16:colId xmlns:a16="http://schemas.microsoft.com/office/drawing/2014/main" val="3111337185"/>
                    </a:ext>
                  </a:extLst>
                </a:gridCol>
                <a:gridCol w="685800">
                  <a:extLst>
                    <a:ext uri="{9D8B030D-6E8A-4147-A177-3AD203B41FA5}">
                      <a16:colId xmlns:a16="http://schemas.microsoft.com/office/drawing/2014/main" val="983215109"/>
                    </a:ext>
                  </a:extLst>
                </a:gridCol>
                <a:gridCol w="685800">
                  <a:extLst>
                    <a:ext uri="{9D8B030D-6E8A-4147-A177-3AD203B41FA5}">
                      <a16:colId xmlns:a16="http://schemas.microsoft.com/office/drawing/2014/main" val="3573180261"/>
                    </a:ext>
                  </a:extLst>
                </a:gridCol>
                <a:gridCol w="685800">
                  <a:extLst>
                    <a:ext uri="{9D8B030D-6E8A-4147-A177-3AD203B41FA5}">
                      <a16:colId xmlns:a16="http://schemas.microsoft.com/office/drawing/2014/main" val="2439951885"/>
                    </a:ext>
                  </a:extLst>
                </a:gridCol>
                <a:gridCol w="685800">
                  <a:extLst>
                    <a:ext uri="{9D8B030D-6E8A-4147-A177-3AD203B41FA5}">
                      <a16:colId xmlns:a16="http://schemas.microsoft.com/office/drawing/2014/main" val="2198795524"/>
                    </a:ext>
                  </a:extLst>
                </a:gridCol>
                <a:gridCol w="685800">
                  <a:extLst>
                    <a:ext uri="{9D8B030D-6E8A-4147-A177-3AD203B41FA5}">
                      <a16:colId xmlns:a16="http://schemas.microsoft.com/office/drawing/2014/main" val="1652276766"/>
                    </a:ext>
                  </a:extLst>
                </a:gridCol>
                <a:gridCol w="609600">
                  <a:extLst>
                    <a:ext uri="{9D8B030D-6E8A-4147-A177-3AD203B41FA5}">
                      <a16:colId xmlns:a16="http://schemas.microsoft.com/office/drawing/2014/main" val="1128163929"/>
                    </a:ext>
                  </a:extLst>
                </a:gridCol>
                <a:gridCol w="762001">
                  <a:extLst>
                    <a:ext uri="{9D8B030D-6E8A-4147-A177-3AD203B41FA5}">
                      <a16:colId xmlns:a16="http://schemas.microsoft.com/office/drawing/2014/main" val="103323632"/>
                    </a:ext>
                  </a:extLst>
                </a:gridCol>
              </a:tblGrid>
              <a:tr h="535464">
                <a:tc>
                  <a:txBody>
                    <a:bodyPr/>
                    <a:lstStyle/>
                    <a:p>
                      <a:pPr algn="l" fontAlgn="b"/>
                      <a:endParaRPr lang="en-US" sz="1100" b="0" i="0" u="none" strike="noStrike">
                        <a:solidFill>
                          <a:srgbClr val="000000"/>
                        </a:solidFill>
                        <a:effectLst/>
                        <a:latin typeface="Calibri" panose="020F0502020204030204" pitchFamily="34" charset="0"/>
                      </a:endParaRPr>
                    </a:p>
                  </a:txBody>
                  <a:tcPr marL="8351" marR="8351" marT="8351" marB="0" anchor="b">
                    <a:lnL>
                      <a:noFill/>
                    </a:lnL>
                    <a:lnR>
                      <a:noFill/>
                    </a:lnR>
                    <a:lnT>
                      <a:noFill/>
                    </a:lnT>
                    <a:lnB>
                      <a:noFill/>
                    </a:lnB>
                  </a:tcPr>
                </a:tc>
                <a:tc>
                  <a:txBody>
                    <a:bodyPr/>
                    <a:lstStyle/>
                    <a:p>
                      <a:pPr algn="ctr" fontAlgn="ctr"/>
                      <a:r>
                        <a:rPr lang="en-CA" sz="1200" b="1" u="none" strike="noStrike" dirty="0">
                          <a:solidFill>
                            <a:schemeClr val="bg1"/>
                          </a:solidFill>
                          <a:effectLst/>
                        </a:rPr>
                        <a:t>Total</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North America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LATAM</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Europe</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APAC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G-8 Countries</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BIC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Middle East/Africa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2810053705"/>
                  </a:ext>
                </a:extLst>
              </a:tr>
              <a:tr h="176075">
                <a:tc>
                  <a:txBody>
                    <a:bodyPr/>
                    <a:lstStyle/>
                    <a:p>
                      <a:pPr algn="l" fontAlgn="b"/>
                      <a:endParaRPr lang="en-US" sz="1100" b="0" i="0" u="none" strike="noStrike">
                        <a:solidFill>
                          <a:srgbClr val="000000"/>
                        </a:solidFill>
                        <a:effectLst/>
                        <a:latin typeface="Calibri" panose="020F0502020204030204" pitchFamily="34" charset="0"/>
                      </a:endParaRPr>
                    </a:p>
                  </a:txBody>
                  <a:tcPr marL="8351" marR="8351" marT="8351" marB="0" anchor="b">
                    <a:lnL>
                      <a:noFill/>
                    </a:lnL>
                    <a:lnR>
                      <a:noFill/>
                    </a:lnR>
                    <a:lnT>
                      <a:noFill/>
                    </a:lnT>
                    <a:lnB>
                      <a:noFill/>
                    </a:lnB>
                  </a:tcPr>
                </a:tc>
                <a:tc>
                  <a:txBody>
                    <a:bodyPr/>
                    <a:lstStyle/>
                    <a:p>
                      <a:pPr algn="ctr" fontAlgn="ctr"/>
                      <a:r>
                        <a:rPr lang="en-CA" sz="1100" u="none" strike="noStrike" dirty="0">
                          <a:solidFill>
                            <a:schemeClr val="bg1"/>
                          </a:solidFill>
                          <a:effectLst/>
                        </a:rPr>
                        <a:t> </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A</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B</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C</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D</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E</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F</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G</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433795329"/>
                  </a:ext>
                </a:extLst>
              </a:tr>
              <a:tr h="170911">
                <a:tc>
                  <a:txBody>
                    <a:bodyPr/>
                    <a:lstStyle/>
                    <a:p>
                      <a:pPr algn="l" fontAlgn="b"/>
                      <a:r>
                        <a:rPr lang="en-US" sz="1100" b="0" i="1" u="none" strike="noStrike" dirty="0">
                          <a:solidFill>
                            <a:srgbClr val="000000"/>
                          </a:solidFill>
                          <a:effectLst/>
                          <a:latin typeface="Calibri" panose="020F0502020204030204" pitchFamily="34" charset="0"/>
                        </a:rPr>
                        <a:t>Base: All Respondents</a:t>
                      </a:r>
                    </a:p>
                  </a:txBody>
                  <a:tcPr marL="8351" marR="8351" marT="8351"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24141</a:t>
                      </a:r>
                    </a:p>
                  </a:txBody>
                  <a:tcPr marL="8351" marR="8351" marT="8351"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2000</a:t>
                      </a:r>
                    </a:p>
                  </a:txBody>
                  <a:tcPr marL="8351" marR="8351" marT="8351"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2000</a:t>
                      </a:r>
                    </a:p>
                  </a:txBody>
                  <a:tcPr marL="8351" marR="8351" marT="8351"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6000</a:t>
                      </a:r>
                    </a:p>
                  </a:txBody>
                  <a:tcPr marL="8351" marR="8351" marT="8351"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7000</a:t>
                      </a:r>
                    </a:p>
                  </a:txBody>
                  <a:tcPr marL="8351" marR="8351" marT="8351"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7000</a:t>
                      </a:r>
                    </a:p>
                  </a:txBody>
                  <a:tcPr marL="8351" marR="8351" marT="8351"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3000</a:t>
                      </a:r>
                    </a:p>
                  </a:txBody>
                  <a:tcPr marL="8351" marR="8351" marT="8351"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4023</a:t>
                      </a:r>
                    </a:p>
                  </a:txBody>
                  <a:tcPr marL="8351" marR="8351" marT="8351" marB="0" anchor="b">
                    <a:lnL>
                      <a:noFill/>
                    </a:lnL>
                    <a:lnR>
                      <a:noFill/>
                    </a:lnR>
                    <a:lnT>
                      <a:noFill/>
                    </a:lnT>
                    <a:lnB>
                      <a:noFill/>
                    </a:lnB>
                  </a:tcPr>
                </a:tc>
                <a:extLst>
                  <a:ext uri="{0D108BD9-81ED-4DB2-BD59-A6C34878D82A}">
                    <a16:rowId xmlns:a16="http://schemas.microsoft.com/office/drawing/2014/main" val="3860369513"/>
                  </a:ext>
                </a:extLst>
              </a:tr>
              <a:tr h="374111">
                <a:tc>
                  <a:txBody>
                    <a:bodyPr/>
                    <a:lstStyle/>
                    <a:p>
                      <a:pPr algn="l" fontAlgn="b"/>
                      <a:r>
                        <a:rPr lang="en-US" sz="1200" b="0" i="0" u="none" strike="noStrike" dirty="0">
                          <a:solidFill>
                            <a:srgbClr val="000000"/>
                          </a:solidFill>
                          <a:effectLst/>
                          <a:latin typeface="Calibri" panose="020F0502020204030204" pitchFamily="34" charset="0"/>
                        </a:rPr>
                        <a:t>Avoiding opening emails from unknown email addresses</a:t>
                      </a:r>
                    </a:p>
                  </a:txBody>
                  <a:tcPr marL="8351" marR="8351" marT="8351"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rgbClr val="000000"/>
                          </a:solidFill>
                          <a:effectLst/>
                          <a:latin typeface="Calibri" panose="020F0502020204030204" pitchFamily="34" charset="0"/>
                        </a:rPr>
                        <a:t>52%</a:t>
                      </a:r>
                    </a:p>
                  </a:txBody>
                  <a:tcPr marL="8351" marR="8351" marT="8351" marB="0" anchor="ctr">
                    <a:lnL>
                      <a:noFill/>
                    </a:lnL>
                    <a:lnR>
                      <a:noFill/>
                    </a:lnR>
                    <a:lnT>
                      <a:noFill/>
                    </a:lnT>
                    <a:lnB>
                      <a:noFill/>
                    </a:lnB>
                    <a:solidFill>
                      <a:srgbClr val="6EC17C"/>
                    </a:solidFill>
                  </a:tcPr>
                </a:tc>
                <a:tc>
                  <a:txBody>
                    <a:bodyPr/>
                    <a:lstStyle/>
                    <a:p>
                      <a:pPr algn="ctr" fontAlgn="b"/>
                      <a:r>
                        <a:rPr lang="en-US" sz="1200" b="0" i="0" u="none" strike="noStrike" dirty="0">
                          <a:solidFill>
                            <a:srgbClr val="000000"/>
                          </a:solidFill>
                          <a:effectLst/>
                          <a:latin typeface="Calibri" panose="020F0502020204030204" pitchFamily="34" charset="0"/>
                        </a:rPr>
                        <a:t>46%</a:t>
                      </a:r>
                    </a:p>
                  </a:txBody>
                  <a:tcPr marL="8351" marR="8351" marT="8351" marB="0" anchor="ctr">
                    <a:lnL>
                      <a:noFill/>
                    </a:lnL>
                    <a:lnR>
                      <a:noFill/>
                    </a:lnR>
                    <a:lnT>
                      <a:noFill/>
                    </a:lnT>
                    <a:lnB>
                      <a:noFill/>
                    </a:lnB>
                    <a:solidFill>
                      <a:srgbClr val="8CCA7E"/>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rgbClr val="000000"/>
                          </a:solidFill>
                          <a:effectLst/>
                          <a:latin typeface="Calibri" panose="020F0502020204030204" pitchFamily="34" charset="0"/>
                        </a:rPr>
                        <a:t>43%</a:t>
                      </a:r>
                    </a:p>
                  </a:txBody>
                  <a:tcPr marL="8351" marR="8351" marT="8351" marB="0" anchor="ctr">
                    <a:lnL>
                      <a:noFill/>
                    </a:lnL>
                    <a:lnR>
                      <a:noFill/>
                    </a:lnR>
                    <a:lnT>
                      <a:noFill/>
                    </a:lnT>
                    <a:lnB>
                      <a:noFill/>
                    </a:lnB>
                    <a:solidFill>
                      <a:srgbClr val="9BCE7F"/>
                    </a:solidFill>
                  </a:tcPr>
                </a:tc>
                <a:tc>
                  <a:txBody>
                    <a:bodyPr/>
                    <a:lstStyle/>
                    <a:p>
                      <a:pPr algn="ctr" fontAlgn="b"/>
                      <a:r>
                        <a:rPr lang="en-US" sz="1200" b="0" i="0" u="none" strike="noStrike" dirty="0">
                          <a:solidFill>
                            <a:srgbClr val="000000"/>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dirty="0">
                          <a:solidFill>
                            <a:srgbClr val="000000"/>
                          </a:solidFill>
                          <a:effectLst/>
                          <a:latin typeface="Calibri" panose="020F0502020204030204" pitchFamily="34" charset="0"/>
                        </a:rPr>
                        <a:t>42%</a:t>
                      </a:r>
                    </a:p>
                  </a:txBody>
                  <a:tcPr marL="8351" marR="8351" marT="8351" marB="0" anchor="ctr">
                    <a:lnL>
                      <a:noFill/>
                    </a:lnL>
                    <a:lnR>
                      <a:noFill/>
                    </a:lnR>
                    <a:lnT>
                      <a:noFill/>
                    </a:lnT>
                    <a:lnB>
                      <a:noFill/>
                    </a:lnB>
                    <a:solidFill>
                      <a:srgbClr val="A0D07F"/>
                    </a:solidFill>
                  </a:tcPr>
                </a:tc>
                <a:extLst>
                  <a:ext uri="{0D108BD9-81ED-4DB2-BD59-A6C34878D82A}">
                    <a16:rowId xmlns:a16="http://schemas.microsoft.com/office/drawing/2014/main" val="3175045188"/>
                  </a:ext>
                </a:extLst>
              </a:tr>
              <a:tr h="191231">
                <a:tc>
                  <a:txBody>
                    <a:bodyPr/>
                    <a:lstStyle/>
                    <a:p>
                      <a:pPr algn="l" fontAlgn="b"/>
                      <a:r>
                        <a:rPr lang="en-US" sz="1200" b="0" i="0" u="none" strike="noStrike" dirty="0">
                          <a:solidFill>
                            <a:srgbClr val="000000"/>
                          </a:solidFill>
                          <a:effectLst/>
                          <a:latin typeface="Calibri" panose="020F0502020204030204" pitchFamily="34" charset="0"/>
                        </a:rPr>
                        <a:t>Using antivirus software</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38%</a:t>
                      </a:r>
                    </a:p>
                  </a:txBody>
                  <a:tcPr marL="8351" marR="8351" marT="8351" marB="0" anchor="ctr">
                    <a:lnL>
                      <a:noFill/>
                    </a:lnL>
                    <a:lnR>
                      <a:noFill/>
                    </a:lnR>
                    <a:lnT>
                      <a:noFill/>
                    </a:lnT>
                    <a:lnB>
                      <a:noFill/>
                    </a:lnB>
                    <a:solidFill>
                      <a:srgbClr val="B4D680"/>
                    </a:solidFill>
                  </a:tcPr>
                </a:tc>
                <a:tc>
                  <a:txBody>
                    <a:bodyPr/>
                    <a:lstStyle/>
                    <a:p>
                      <a:pPr algn="ctr" fontAlgn="b"/>
                      <a:r>
                        <a:rPr lang="en-US" sz="1200" b="0" i="0" u="none" strike="noStrike" dirty="0">
                          <a:solidFill>
                            <a:srgbClr val="000000"/>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dirty="0">
                          <a:solidFill>
                            <a:srgbClr val="000000"/>
                          </a:solidFill>
                          <a:effectLst/>
                          <a:latin typeface="Calibri" panose="020F0502020204030204" pitchFamily="34" charset="0"/>
                        </a:rPr>
                        <a:t>50%</a:t>
                      </a:r>
                    </a:p>
                  </a:txBody>
                  <a:tcPr marL="8351" marR="8351" marT="8351" marB="0" anchor="ctr">
                    <a:lnL>
                      <a:noFill/>
                    </a:lnL>
                    <a:lnR>
                      <a:noFill/>
                    </a:lnR>
                    <a:lnT>
                      <a:noFill/>
                    </a:lnT>
                    <a:lnB>
                      <a:noFill/>
                    </a:lnB>
                    <a:solidFill>
                      <a:srgbClr val="78C47D"/>
                    </a:solidFill>
                  </a:tcPr>
                </a:tc>
                <a:tc>
                  <a:txBody>
                    <a:bodyPr/>
                    <a:lstStyle/>
                    <a:p>
                      <a:pPr algn="ctr" fontAlgn="b"/>
                      <a:r>
                        <a:rPr lang="en-US" sz="1200" b="0" i="0" u="none" strike="noStrike">
                          <a:solidFill>
                            <a:srgbClr val="000000"/>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rgbClr val="000000"/>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a:solidFill>
                            <a:srgbClr val="000000"/>
                          </a:solidFill>
                          <a:effectLst/>
                          <a:latin typeface="Calibri" panose="020F0502020204030204" pitchFamily="34" charset="0"/>
                        </a:rPr>
                        <a:t>32%</a:t>
                      </a:r>
                    </a:p>
                  </a:txBody>
                  <a:tcPr marL="8351" marR="8351" marT="8351" marB="0" anchor="ctr">
                    <a:lnL>
                      <a:noFill/>
                    </a:lnL>
                    <a:lnR>
                      <a:noFill/>
                    </a:lnR>
                    <a:lnT>
                      <a:noFill/>
                    </a:lnT>
                    <a:lnB>
                      <a:noFill/>
                    </a:lnB>
                    <a:solidFill>
                      <a:srgbClr val="D2DE82"/>
                    </a:solidFill>
                  </a:tcPr>
                </a:tc>
                <a:tc>
                  <a:txBody>
                    <a:bodyPr/>
                    <a:lstStyle/>
                    <a:p>
                      <a:pPr algn="ctr" fontAlgn="b"/>
                      <a:r>
                        <a:rPr lang="en-US" sz="1200" b="0" i="0" u="none" strike="noStrike">
                          <a:solidFill>
                            <a:srgbClr val="000000"/>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a:solidFill>
                            <a:srgbClr val="000000"/>
                          </a:solidFill>
                          <a:effectLst/>
                          <a:latin typeface="Calibri" panose="020F0502020204030204" pitchFamily="34" charset="0"/>
                        </a:rPr>
                        <a:t>39%</a:t>
                      </a:r>
                    </a:p>
                  </a:txBody>
                  <a:tcPr marL="8351" marR="8351" marT="8351" marB="0" anchor="ctr">
                    <a:lnL>
                      <a:noFill/>
                    </a:lnL>
                    <a:lnR>
                      <a:noFill/>
                    </a:lnR>
                    <a:lnT>
                      <a:noFill/>
                    </a:lnT>
                    <a:lnB>
                      <a:noFill/>
                    </a:lnB>
                    <a:solidFill>
                      <a:srgbClr val="AFD480"/>
                    </a:solidFill>
                  </a:tcPr>
                </a:tc>
                <a:extLst>
                  <a:ext uri="{0D108BD9-81ED-4DB2-BD59-A6C34878D82A}">
                    <a16:rowId xmlns:a16="http://schemas.microsoft.com/office/drawing/2014/main" val="3538377016"/>
                  </a:ext>
                </a:extLst>
              </a:tr>
              <a:tr h="191231">
                <a:tc>
                  <a:txBody>
                    <a:bodyPr/>
                    <a:lstStyle/>
                    <a:p>
                      <a:pPr algn="l" fontAlgn="b"/>
                      <a:r>
                        <a:rPr lang="en-US" sz="1200" b="0" i="0" u="none" strike="noStrike" dirty="0">
                          <a:solidFill>
                            <a:srgbClr val="000000"/>
                          </a:solidFill>
                          <a:effectLst/>
                          <a:latin typeface="Calibri" panose="020F0502020204030204" pitchFamily="34" charset="0"/>
                        </a:rPr>
                        <a:t>Avoiding certain Internet sites</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37%</a:t>
                      </a:r>
                    </a:p>
                  </a:txBody>
                  <a:tcPr marL="8351" marR="8351" marT="8351" marB="0" anchor="ctr">
                    <a:lnL>
                      <a:noFill/>
                    </a:lnL>
                    <a:lnR>
                      <a:noFill/>
                    </a:lnR>
                    <a:lnT>
                      <a:noFill/>
                    </a:lnT>
                    <a:lnB>
                      <a:noFill/>
                    </a:lnB>
                    <a:solidFill>
                      <a:srgbClr val="B9D780"/>
                    </a:solidFill>
                  </a:tcPr>
                </a:tc>
                <a:tc>
                  <a:txBody>
                    <a:bodyPr/>
                    <a:lstStyle/>
                    <a:p>
                      <a:pPr algn="ctr" fontAlgn="b"/>
                      <a:r>
                        <a:rPr lang="en-US" sz="1200" b="0" i="0" u="none" strike="noStrike" dirty="0">
                          <a:solidFill>
                            <a:srgbClr val="000000"/>
                          </a:solidFill>
                          <a:effectLst/>
                          <a:latin typeface="Calibri" panose="020F0502020204030204" pitchFamily="34" charset="0"/>
                        </a:rPr>
                        <a:t>36%</a:t>
                      </a:r>
                    </a:p>
                  </a:txBody>
                  <a:tcPr marL="8351" marR="8351" marT="8351" marB="0" anchor="ctr">
                    <a:lnL>
                      <a:noFill/>
                    </a:lnL>
                    <a:lnR>
                      <a:noFill/>
                    </a:lnR>
                    <a:lnT>
                      <a:noFill/>
                    </a:lnT>
                    <a:lnB>
                      <a:noFill/>
                    </a:lnB>
                    <a:solidFill>
                      <a:srgbClr val="BED981"/>
                    </a:solidFill>
                  </a:tcPr>
                </a:tc>
                <a:tc>
                  <a:txBody>
                    <a:bodyPr/>
                    <a:lstStyle/>
                    <a:p>
                      <a:pPr algn="ctr" fontAlgn="b"/>
                      <a:r>
                        <a:rPr lang="en-US" sz="1200" b="0" i="0" u="none" strike="noStrike" dirty="0">
                          <a:solidFill>
                            <a:srgbClr val="000000"/>
                          </a:solidFill>
                          <a:effectLst/>
                          <a:latin typeface="Calibri" panose="020F0502020204030204" pitchFamily="34" charset="0"/>
                        </a:rPr>
                        <a:t>54%</a:t>
                      </a:r>
                    </a:p>
                  </a:txBody>
                  <a:tcPr marL="8351" marR="8351" marT="8351" marB="0" anchor="ctr">
                    <a:lnL>
                      <a:noFill/>
                    </a:lnL>
                    <a:lnR>
                      <a:noFill/>
                    </a:lnR>
                    <a:lnT>
                      <a:noFill/>
                    </a:lnT>
                    <a:lnB>
                      <a:noFill/>
                    </a:lnB>
                    <a:solidFill>
                      <a:srgbClr val="63BE7B"/>
                    </a:solidFill>
                  </a:tcPr>
                </a:tc>
                <a:tc>
                  <a:txBody>
                    <a:bodyPr/>
                    <a:lstStyle/>
                    <a:p>
                      <a:pPr algn="ctr" fontAlgn="b"/>
                      <a:r>
                        <a:rPr lang="en-US" sz="1200" b="0" i="0" u="none" strike="noStrike">
                          <a:solidFill>
                            <a:srgbClr val="000000"/>
                          </a:solidFill>
                          <a:effectLst/>
                          <a:latin typeface="Calibri" panose="020F0502020204030204" pitchFamily="34" charset="0"/>
                        </a:rPr>
                        <a:t>34%</a:t>
                      </a:r>
                    </a:p>
                  </a:txBody>
                  <a:tcPr marL="8351" marR="8351" marT="8351" marB="0" anchor="ctr">
                    <a:lnL>
                      <a:noFill/>
                    </a:lnL>
                    <a:lnR>
                      <a:noFill/>
                    </a:lnR>
                    <a:lnT>
                      <a:noFill/>
                    </a:lnT>
                    <a:lnB>
                      <a:noFill/>
                    </a:lnB>
                    <a:solidFill>
                      <a:srgbClr val="C8DC81"/>
                    </a:solidFill>
                  </a:tcPr>
                </a:tc>
                <a:tc>
                  <a:txBody>
                    <a:bodyPr/>
                    <a:lstStyle/>
                    <a:p>
                      <a:pPr algn="ctr" fontAlgn="b"/>
                      <a:r>
                        <a:rPr lang="en-US" sz="1200" b="0" i="0" u="none" strike="noStrike">
                          <a:solidFill>
                            <a:srgbClr val="000000"/>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rgbClr val="000000"/>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rgbClr val="000000"/>
                          </a:solidFill>
                          <a:effectLst/>
                          <a:latin typeface="Calibri" panose="020F0502020204030204" pitchFamily="34" charset="0"/>
                        </a:rPr>
                        <a:t>38%</a:t>
                      </a:r>
                    </a:p>
                  </a:txBody>
                  <a:tcPr marL="8351" marR="8351" marT="8351" marB="0" anchor="ctr">
                    <a:lnL>
                      <a:noFill/>
                    </a:lnL>
                    <a:lnR>
                      <a:noFill/>
                    </a:lnR>
                    <a:lnT>
                      <a:noFill/>
                    </a:lnT>
                    <a:lnB>
                      <a:noFill/>
                    </a:lnB>
                    <a:solidFill>
                      <a:srgbClr val="B4D680"/>
                    </a:solidFill>
                  </a:tcPr>
                </a:tc>
                <a:tc>
                  <a:txBody>
                    <a:bodyPr/>
                    <a:lstStyle/>
                    <a:p>
                      <a:pPr algn="ctr" fontAlgn="b"/>
                      <a:r>
                        <a:rPr lang="en-US" sz="1200" b="0" i="0" u="none" strike="noStrike">
                          <a:solidFill>
                            <a:srgbClr val="000000"/>
                          </a:solidFill>
                          <a:effectLst/>
                          <a:latin typeface="Calibri" panose="020F0502020204030204" pitchFamily="34" charset="0"/>
                        </a:rPr>
                        <a:t>41%</a:t>
                      </a:r>
                    </a:p>
                  </a:txBody>
                  <a:tcPr marL="8351" marR="8351" marT="8351" marB="0" anchor="ctr">
                    <a:lnL>
                      <a:noFill/>
                    </a:lnL>
                    <a:lnR>
                      <a:noFill/>
                    </a:lnR>
                    <a:lnT>
                      <a:noFill/>
                    </a:lnT>
                    <a:lnB>
                      <a:noFill/>
                    </a:lnB>
                    <a:solidFill>
                      <a:srgbClr val="A5D17F"/>
                    </a:solidFill>
                  </a:tcPr>
                </a:tc>
                <a:extLst>
                  <a:ext uri="{0D108BD9-81ED-4DB2-BD59-A6C34878D82A}">
                    <a16:rowId xmlns:a16="http://schemas.microsoft.com/office/drawing/2014/main" val="151528101"/>
                  </a:ext>
                </a:extLst>
              </a:tr>
              <a:tr h="191231">
                <a:tc>
                  <a:txBody>
                    <a:bodyPr/>
                    <a:lstStyle/>
                    <a:p>
                      <a:pPr algn="l" fontAlgn="b"/>
                      <a:r>
                        <a:rPr lang="en-US" sz="1200" b="0" i="0" u="none" strike="noStrike" dirty="0">
                          <a:solidFill>
                            <a:srgbClr val="000000"/>
                          </a:solidFill>
                          <a:effectLst/>
                          <a:latin typeface="Calibri" panose="020F0502020204030204" pitchFamily="34" charset="0"/>
                        </a:rPr>
                        <a:t>Changing your password regularly</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rgbClr val="000000"/>
                          </a:solidFill>
                          <a:effectLst/>
                          <a:latin typeface="Calibri" panose="020F0502020204030204" pitchFamily="34" charset="0"/>
                        </a:rPr>
                        <a:t>30%</a:t>
                      </a:r>
                    </a:p>
                  </a:txBody>
                  <a:tcPr marL="8351" marR="8351" marT="8351" marB="0" anchor="ctr">
                    <a:lnL>
                      <a:noFill/>
                    </a:lnL>
                    <a:lnR>
                      <a:noFill/>
                    </a:lnR>
                    <a:lnT>
                      <a:noFill/>
                    </a:lnT>
                    <a:lnB>
                      <a:noFill/>
                    </a:lnB>
                    <a:solidFill>
                      <a:srgbClr val="DCE182"/>
                    </a:solidFill>
                  </a:tcPr>
                </a:tc>
                <a:tc>
                  <a:txBody>
                    <a:bodyPr/>
                    <a:lstStyle/>
                    <a:p>
                      <a:pPr algn="ctr" fontAlgn="b"/>
                      <a:r>
                        <a:rPr lang="en-US" sz="1200" b="0" i="0" u="none" strike="noStrike" dirty="0">
                          <a:solidFill>
                            <a:srgbClr val="000000"/>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rgbClr val="000000"/>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rgbClr val="000000"/>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tc>
                  <a:txBody>
                    <a:bodyPr/>
                    <a:lstStyle/>
                    <a:p>
                      <a:pPr algn="ctr" fontAlgn="b"/>
                      <a:r>
                        <a:rPr lang="en-US" sz="1200" b="0" i="0" u="none" strike="noStrike">
                          <a:solidFill>
                            <a:srgbClr val="000000"/>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rgbClr val="000000"/>
                          </a:solidFill>
                          <a:effectLst/>
                          <a:latin typeface="Calibri" panose="020F0502020204030204" pitchFamily="34" charset="0"/>
                        </a:rPr>
                        <a:t>33%</a:t>
                      </a:r>
                    </a:p>
                  </a:txBody>
                  <a:tcPr marL="8351" marR="8351" marT="8351" marB="0" anchor="ctr">
                    <a:lnL>
                      <a:noFill/>
                    </a:lnL>
                    <a:lnR>
                      <a:noFill/>
                    </a:lnR>
                    <a:lnT>
                      <a:noFill/>
                    </a:lnT>
                    <a:lnB>
                      <a:noFill/>
                    </a:lnB>
                    <a:solidFill>
                      <a:srgbClr val="CDDD82"/>
                    </a:solidFill>
                  </a:tcPr>
                </a:tc>
                <a:extLst>
                  <a:ext uri="{0D108BD9-81ED-4DB2-BD59-A6C34878D82A}">
                    <a16:rowId xmlns:a16="http://schemas.microsoft.com/office/drawing/2014/main" val="1246275813"/>
                  </a:ext>
                </a:extLst>
              </a:tr>
              <a:tr h="191231">
                <a:tc>
                  <a:txBody>
                    <a:bodyPr/>
                    <a:lstStyle/>
                    <a:p>
                      <a:pPr algn="l" fontAlgn="b"/>
                      <a:r>
                        <a:rPr lang="en-US" sz="1200" b="0" i="0" u="none" strike="noStrike">
                          <a:solidFill>
                            <a:srgbClr val="000000"/>
                          </a:solidFill>
                          <a:effectLst/>
                          <a:latin typeface="Calibri" panose="020F0502020204030204" pitchFamily="34" charset="0"/>
                        </a:rPr>
                        <a:t>Avoiding certain web applications</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rgbClr val="000000"/>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dirty="0">
                          <a:solidFill>
                            <a:srgbClr val="000000"/>
                          </a:solidFill>
                          <a:effectLst/>
                          <a:latin typeface="Calibri" panose="020F0502020204030204" pitchFamily="34" charset="0"/>
                        </a:rPr>
                        <a:t>42%</a:t>
                      </a:r>
                    </a:p>
                  </a:txBody>
                  <a:tcPr marL="8351" marR="8351" marT="8351" marB="0" anchor="ctr">
                    <a:lnL>
                      <a:noFill/>
                    </a:lnL>
                    <a:lnR>
                      <a:noFill/>
                    </a:lnR>
                    <a:lnT>
                      <a:noFill/>
                    </a:lnT>
                    <a:lnB>
                      <a:noFill/>
                    </a:lnB>
                    <a:solidFill>
                      <a:srgbClr val="A0D07F"/>
                    </a:solid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8351" marR="8351" marT="8351"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a:solidFill>
                            <a:srgbClr val="000000"/>
                          </a:solidFill>
                          <a:effectLst/>
                          <a:latin typeface="Calibri" panose="020F0502020204030204" pitchFamily="34" charset="0"/>
                        </a:rPr>
                        <a:t>34%</a:t>
                      </a:r>
                    </a:p>
                  </a:txBody>
                  <a:tcPr marL="8351" marR="8351" marT="8351" marB="0" anchor="ctr">
                    <a:lnL>
                      <a:noFill/>
                    </a:lnL>
                    <a:lnR>
                      <a:noFill/>
                    </a:lnR>
                    <a:lnT>
                      <a:noFill/>
                    </a:lnT>
                    <a:lnB>
                      <a:noFill/>
                    </a:lnB>
                    <a:solidFill>
                      <a:srgbClr val="C8DC81"/>
                    </a:solidFill>
                  </a:tcPr>
                </a:tc>
                <a:tc>
                  <a:txBody>
                    <a:bodyPr/>
                    <a:lstStyle/>
                    <a:p>
                      <a:pPr algn="ctr" fontAlgn="b"/>
                      <a:r>
                        <a:rPr lang="en-US" sz="1200" b="0" i="0" u="none" strike="noStrike">
                          <a:solidFill>
                            <a:srgbClr val="000000"/>
                          </a:solidFill>
                          <a:effectLst/>
                          <a:latin typeface="Calibri" panose="020F0502020204030204" pitchFamily="34" charset="0"/>
                        </a:rPr>
                        <a:t>33%</a:t>
                      </a:r>
                    </a:p>
                  </a:txBody>
                  <a:tcPr marL="8351" marR="8351" marT="8351" marB="0" anchor="ctr">
                    <a:lnL>
                      <a:noFill/>
                    </a:lnL>
                    <a:lnR>
                      <a:noFill/>
                    </a:lnR>
                    <a:lnT>
                      <a:noFill/>
                    </a:lnT>
                    <a:lnB>
                      <a:noFill/>
                    </a:lnB>
                    <a:solidFill>
                      <a:srgbClr val="CDDD82"/>
                    </a:solidFill>
                  </a:tcPr>
                </a:tc>
                <a:extLst>
                  <a:ext uri="{0D108BD9-81ED-4DB2-BD59-A6C34878D82A}">
                    <a16:rowId xmlns:a16="http://schemas.microsoft.com/office/drawing/2014/main" val="883891840"/>
                  </a:ext>
                </a:extLst>
              </a:tr>
              <a:tr h="374111">
                <a:tc>
                  <a:txBody>
                    <a:bodyPr/>
                    <a:lstStyle/>
                    <a:p>
                      <a:pPr algn="l" fontAlgn="b"/>
                      <a:r>
                        <a:rPr lang="en-US" sz="1200" b="0" i="0" u="none" strike="noStrike" dirty="0">
                          <a:solidFill>
                            <a:srgbClr val="000000"/>
                          </a:solidFill>
                          <a:effectLst/>
                          <a:latin typeface="Calibri" panose="020F0502020204030204" pitchFamily="34" charset="0"/>
                        </a:rPr>
                        <a:t>Cutting down on the amount of biographically accurate information you divulge online</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29%</a:t>
                      </a:r>
                    </a:p>
                  </a:txBody>
                  <a:tcPr marL="8351" marR="8351" marT="8351" marB="0" anchor="ctr">
                    <a:lnL>
                      <a:noFill/>
                    </a:lnL>
                    <a:lnR>
                      <a:noFill/>
                    </a:lnR>
                    <a:lnT>
                      <a:noFill/>
                    </a:lnT>
                    <a:lnB>
                      <a:noFill/>
                    </a:lnB>
                    <a:solidFill>
                      <a:srgbClr val="E1E383"/>
                    </a:solidFill>
                  </a:tcPr>
                </a:tc>
                <a:tc>
                  <a:txBody>
                    <a:bodyPr/>
                    <a:lstStyle/>
                    <a:p>
                      <a:pPr algn="ctr" fontAlgn="b"/>
                      <a:r>
                        <a:rPr lang="en-US" sz="1200" b="0" i="0" u="none" strike="noStrike">
                          <a:solidFill>
                            <a:srgbClr val="000000"/>
                          </a:solidFill>
                          <a:effectLst/>
                          <a:latin typeface="Calibri" panose="020F0502020204030204" pitchFamily="34" charset="0"/>
                        </a:rPr>
                        <a:t>25%</a:t>
                      </a:r>
                    </a:p>
                  </a:txBody>
                  <a:tcPr marL="8351" marR="8351" marT="8351" marB="0" anchor="ctr">
                    <a:lnL>
                      <a:noFill/>
                    </a:lnL>
                    <a:lnR>
                      <a:noFill/>
                    </a:lnR>
                    <a:lnT>
                      <a:noFill/>
                    </a:lnT>
                    <a:lnB>
                      <a:noFill/>
                    </a:lnB>
                    <a:solidFill>
                      <a:srgbClr val="F5E984"/>
                    </a:solidFill>
                  </a:tcPr>
                </a:tc>
                <a:tc>
                  <a:txBody>
                    <a:bodyPr/>
                    <a:lstStyle/>
                    <a:p>
                      <a:pPr algn="ctr" fontAlgn="b"/>
                      <a:r>
                        <a:rPr lang="en-US" sz="1200" b="0" i="0" u="none" strike="noStrike" dirty="0">
                          <a:solidFill>
                            <a:srgbClr val="000000"/>
                          </a:solidFill>
                          <a:effectLst/>
                          <a:latin typeface="Calibri" panose="020F0502020204030204" pitchFamily="34" charset="0"/>
                        </a:rPr>
                        <a:t>37%</a:t>
                      </a:r>
                    </a:p>
                  </a:txBody>
                  <a:tcPr marL="8351" marR="8351" marT="8351" marB="0" anchor="ctr">
                    <a:lnL>
                      <a:noFill/>
                    </a:lnL>
                    <a:lnR>
                      <a:noFill/>
                    </a:lnR>
                    <a:lnT>
                      <a:noFill/>
                    </a:lnT>
                    <a:lnB>
                      <a:noFill/>
                    </a:lnB>
                    <a:solidFill>
                      <a:srgbClr val="B9D780"/>
                    </a:solidFill>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dirty="0">
                          <a:solidFill>
                            <a:srgbClr val="000000"/>
                          </a:solidFill>
                          <a:effectLst/>
                          <a:latin typeface="Calibri" panose="020F0502020204030204" pitchFamily="34" charset="0"/>
                        </a:rPr>
                        <a:t>30%</a:t>
                      </a:r>
                    </a:p>
                  </a:txBody>
                  <a:tcPr marL="8351" marR="8351" marT="8351" marB="0" anchor="ctr">
                    <a:lnL>
                      <a:noFill/>
                    </a:lnL>
                    <a:lnR>
                      <a:noFill/>
                    </a:lnR>
                    <a:lnT>
                      <a:noFill/>
                    </a:lnT>
                    <a:lnB>
                      <a:noFill/>
                    </a:lnB>
                    <a:solidFill>
                      <a:srgbClr val="DCE182"/>
                    </a:solidFill>
                  </a:tcPr>
                </a:tc>
                <a:tc>
                  <a:txBody>
                    <a:bodyPr/>
                    <a:lstStyle/>
                    <a:p>
                      <a:pPr algn="ctr" fontAlgn="b"/>
                      <a:r>
                        <a:rPr lang="en-US" sz="1200" b="0" i="0" u="none" strike="noStrike">
                          <a:solidFill>
                            <a:srgbClr val="000000"/>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rgbClr val="000000"/>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extLst>
                  <a:ext uri="{0D108BD9-81ED-4DB2-BD59-A6C34878D82A}">
                    <a16:rowId xmlns:a16="http://schemas.microsoft.com/office/drawing/2014/main" val="2832920146"/>
                  </a:ext>
                </a:extLst>
              </a:tr>
              <a:tr h="191231">
                <a:tc>
                  <a:txBody>
                    <a:bodyPr/>
                    <a:lstStyle/>
                    <a:p>
                      <a:pPr algn="l" fontAlgn="b"/>
                      <a:r>
                        <a:rPr lang="en-US" sz="1200" b="0" i="0" u="none" strike="noStrike" dirty="0">
                          <a:solidFill>
                            <a:srgbClr val="000000"/>
                          </a:solidFill>
                          <a:effectLst/>
                          <a:latin typeface="Calibri" panose="020F0502020204030204" pitchFamily="34" charset="0"/>
                        </a:rPr>
                        <a:t>Self-censoring what you say online</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a:solidFill>
                            <a:srgbClr val="000000"/>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tc>
                  <a:txBody>
                    <a:bodyPr/>
                    <a:lstStyle/>
                    <a:p>
                      <a:pPr algn="ctr" fontAlgn="b"/>
                      <a:r>
                        <a:rPr lang="en-US" sz="1200" b="0" i="0" u="none" strike="noStrike" dirty="0">
                          <a:solidFill>
                            <a:srgbClr val="000000"/>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8351" marR="8351" marT="8351" marB="0" anchor="ctr">
                    <a:lnL>
                      <a:noFill/>
                    </a:lnL>
                    <a:lnR>
                      <a:noFill/>
                    </a:lnR>
                    <a:lnT>
                      <a:noFill/>
                    </a:lnT>
                    <a:lnB>
                      <a:noFill/>
                    </a:lnB>
                    <a:solidFill>
                      <a:srgbClr val="FCC17C"/>
                    </a:solidFill>
                  </a:tcPr>
                </a:tc>
                <a:tc>
                  <a:txBody>
                    <a:bodyPr/>
                    <a:lstStyle/>
                    <a:p>
                      <a:pPr algn="ctr" fontAlgn="b"/>
                      <a:r>
                        <a:rPr lang="en-US" sz="1200" b="0" i="0" u="none" strike="noStrike">
                          <a:solidFill>
                            <a:srgbClr val="000000"/>
                          </a:solidFill>
                          <a:effectLst/>
                          <a:latin typeface="Calibri" panose="020F0502020204030204" pitchFamily="34" charset="0"/>
                        </a:rPr>
                        <a:t>21%</a:t>
                      </a:r>
                    </a:p>
                  </a:txBody>
                  <a:tcPr marL="8351" marR="8351" marT="8351" marB="0" anchor="ctr">
                    <a:lnL>
                      <a:noFill/>
                    </a:lnL>
                    <a:lnR>
                      <a:noFill/>
                    </a:lnR>
                    <a:lnT>
                      <a:noFill/>
                    </a:lnT>
                    <a:lnB>
                      <a:noFill/>
                    </a:lnB>
                    <a:solidFill>
                      <a:srgbClr val="FEDD81"/>
                    </a:solidFill>
                  </a:tcPr>
                </a:tc>
                <a:tc>
                  <a:txBody>
                    <a:bodyPr/>
                    <a:lstStyle/>
                    <a:p>
                      <a:pPr algn="ctr" fontAlgn="b"/>
                      <a:r>
                        <a:rPr lang="en-US" sz="1200" b="0" i="0" u="none" strike="noStrike">
                          <a:solidFill>
                            <a:srgbClr val="000000"/>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extLst>
                  <a:ext uri="{0D108BD9-81ED-4DB2-BD59-A6C34878D82A}">
                    <a16:rowId xmlns:a16="http://schemas.microsoft.com/office/drawing/2014/main" val="1608505237"/>
                  </a:ext>
                </a:extLst>
              </a:tr>
              <a:tr h="191231">
                <a:tc>
                  <a:txBody>
                    <a:bodyPr/>
                    <a:lstStyle/>
                    <a:p>
                      <a:pPr algn="l" fontAlgn="b"/>
                      <a:r>
                        <a:rPr lang="en-US" sz="1200" b="0" i="0" u="none" strike="noStrike" dirty="0">
                          <a:solidFill>
                            <a:srgbClr val="000000"/>
                          </a:solidFill>
                          <a:effectLst/>
                          <a:latin typeface="Calibri" panose="020F0502020204030204" pitchFamily="34" charset="0"/>
                        </a:rPr>
                        <a:t>Doing fewer financial transactions online</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15%</a:t>
                      </a:r>
                    </a:p>
                  </a:txBody>
                  <a:tcPr marL="8351" marR="8351" marT="8351" marB="0" anchor="ctr">
                    <a:lnL>
                      <a:noFill/>
                    </a:lnL>
                    <a:lnR>
                      <a:noFill/>
                    </a:lnR>
                    <a:lnT>
                      <a:noFill/>
                    </a:lnT>
                    <a:lnB>
                      <a:noFill/>
                    </a:lnB>
                    <a:solidFill>
                      <a:srgbClr val="FCB479"/>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rgbClr val="000000"/>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dirty="0">
                          <a:solidFill>
                            <a:srgbClr val="000000"/>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rgbClr val="000000"/>
                          </a:solidFill>
                          <a:effectLst/>
                          <a:latin typeface="Calibri" panose="020F0502020204030204" pitchFamily="34" charset="0"/>
                        </a:rPr>
                        <a:t>20%</a:t>
                      </a:r>
                    </a:p>
                  </a:txBody>
                  <a:tcPr marL="8351" marR="8351" marT="8351" marB="0" anchor="ctr">
                    <a:lnL>
                      <a:noFill/>
                    </a:lnL>
                    <a:lnR>
                      <a:noFill/>
                    </a:lnR>
                    <a:lnT>
                      <a:noFill/>
                    </a:lnT>
                    <a:lnB>
                      <a:noFill/>
                    </a:lnB>
                    <a:solidFill>
                      <a:srgbClr val="FDD680"/>
                    </a:solidFill>
                  </a:tcPr>
                </a:tc>
                <a:tc>
                  <a:txBody>
                    <a:bodyPr/>
                    <a:lstStyle/>
                    <a:p>
                      <a:pPr algn="ctr" fontAlgn="b"/>
                      <a:r>
                        <a:rPr lang="en-US" sz="1200" b="0" i="0" u="none" strike="noStrike">
                          <a:solidFill>
                            <a:srgbClr val="000000"/>
                          </a:solidFill>
                          <a:effectLst/>
                          <a:latin typeface="Calibri" panose="020F0502020204030204" pitchFamily="34" charset="0"/>
                        </a:rPr>
                        <a:t>17%</a:t>
                      </a:r>
                    </a:p>
                  </a:txBody>
                  <a:tcPr marL="8351" marR="8351" marT="8351" marB="0" anchor="ctr">
                    <a:lnL>
                      <a:noFill/>
                    </a:lnL>
                    <a:lnR>
                      <a:noFill/>
                    </a:lnR>
                    <a:lnT>
                      <a:noFill/>
                    </a:lnT>
                    <a:lnB>
                      <a:noFill/>
                    </a:lnB>
                    <a:solidFill>
                      <a:srgbClr val="FCC17C"/>
                    </a:solidFill>
                  </a:tcPr>
                </a:tc>
                <a:extLst>
                  <a:ext uri="{0D108BD9-81ED-4DB2-BD59-A6C34878D82A}">
                    <a16:rowId xmlns:a16="http://schemas.microsoft.com/office/drawing/2014/main" val="3553089911"/>
                  </a:ext>
                </a:extLst>
              </a:tr>
              <a:tr h="191231">
                <a:tc>
                  <a:txBody>
                    <a:bodyPr/>
                    <a:lstStyle/>
                    <a:p>
                      <a:pPr algn="l" fontAlgn="b"/>
                      <a:r>
                        <a:rPr lang="en-US" sz="1200" b="0" i="0" u="none" strike="noStrike" dirty="0">
                          <a:solidFill>
                            <a:srgbClr val="000000"/>
                          </a:solidFill>
                          <a:effectLst/>
                          <a:latin typeface="Calibri" panose="020F0502020204030204" pitchFamily="34" charset="0"/>
                        </a:rPr>
                        <a:t>Changing who you communicate with</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a:solidFill>
                            <a:srgbClr val="000000"/>
                          </a:solidFill>
                          <a:effectLst/>
                          <a:latin typeface="Calibri" panose="020F0502020204030204" pitchFamily="34" charset="0"/>
                        </a:rPr>
                        <a:t>15%</a:t>
                      </a:r>
                    </a:p>
                  </a:txBody>
                  <a:tcPr marL="8351" marR="8351" marT="8351" marB="0" anchor="ctr">
                    <a:lnL>
                      <a:noFill/>
                    </a:lnL>
                    <a:lnR>
                      <a:noFill/>
                    </a:lnR>
                    <a:lnT>
                      <a:noFill/>
                    </a:lnT>
                    <a:lnB>
                      <a:noFill/>
                    </a:lnB>
                    <a:solidFill>
                      <a:srgbClr val="FCB479"/>
                    </a:solidFill>
                  </a:tcPr>
                </a:tc>
                <a:tc>
                  <a:txBody>
                    <a:bodyPr/>
                    <a:lstStyle/>
                    <a:p>
                      <a:pPr algn="ctr" fontAlgn="b"/>
                      <a:r>
                        <a:rPr lang="en-US" sz="1200" b="0" i="0" u="none" strike="noStrike">
                          <a:solidFill>
                            <a:srgbClr val="000000"/>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dirty="0">
                          <a:solidFill>
                            <a:srgbClr val="000000"/>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extLst>
                  <a:ext uri="{0D108BD9-81ED-4DB2-BD59-A6C34878D82A}">
                    <a16:rowId xmlns:a16="http://schemas.microsoft.com/office/drawing/2014/main" val="2902570572"/>
                  </a:ext>
                </a:extLst>
              </a:tr>
              <a:tr h="191231">
                <a:tc>
                  <a:txBody>
                    <a:bodyPr/>
                    <a:lstStyle/>
                    <a:p>
                      <a:pPr algn="l" fontAlgn="b"/>
                      <a:r>
                        <a:rPr lang="en-US" sz="1200" b="0" i="0" u="none" strike="noStrike" dirty="0">
                          <a:solidFill>
                            <a:srgbClr val="000000"/>
                          </a:solidFill>
                          <a:effectLst/>
                          <a:latin typeface="Calibri" panose="020F0502020204030204" pitchFamily="34" charset="0"/>
                        </a:rPr>
                        <a:t>Making fewer on-line purchases</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dirty="0">
                          <a:solidFill>
                            <a:srgbClr val="000000"/>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extLst>
                  <a:ext uri="{0D108BD9-81ED-4DB2-BD59-A6C34878D82A}">
                    <a16:rowId xmlns:a16="http://schemas.microsoft.com/office/drawing/2014/main" val="142617192"/>
                  </a:ext>
                </a:extLst>
              </a:tr>
              <a:tr h="374111">
                <a:tc>
                  <a:txBody>
                    <a:bodyPr/>
                    <a:lstStyle/>
                    <a:p>
                      <a:pPr algn="l" fontAlgn="b"/>
                      <a:r>
                        <a:rPr lang="en-US" sz="1200" b="0" i="0" u="none" strike="noStrike" dirty="0">
                          <a:solidFill>
                            <a:srgbClr val="000000"/>
                          </a:solidFill>
                          <a:effectLst/>
                          <a:latin typeface="Calibri" panose="020F0502020204030204" pitchFamily="34" charset="0"/>
                        </a:rPr>
                        <a:t>Closing Facebook and other social media accounts, etc.</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rgbClr val="000000"/>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8351" marR="8351" marT="8351" marB="0" anchor="ctr">
                    <a:lnL>
                      <a:noFill/>
                    </a:lnL>
                    <a:lnR>
                      <a:noFill/>
                    </a:lnR>
                    <a:lnT>
                      <a:noFill/>
                    </a:lnT>
                    <a:lnB>
                      <a:noFill/>
                    </a:lnB>
                    <a:solidFill>
                      <a:srgbClr val="F97D6E"/>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rgbClr val="000000"/>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dirty="0">
                          <a:solidFill>
                            <a:srgbClr val="000000"/>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dirty="0">
                          <a:solidFill>
                            <a:srgbClr val="000000"/>
                          </a:solidFill>
                          <a:effectLst/>
                          <a:latin typeface="Calibri" panose="020F0502020204030204" pitchFamily="34" charset="0"/>
                        </a:rPr>
                        <a:t>11%</a:t>
                      </a:r>
                    </a:p>
                  </a:txBody>
                  <a:tcPr marL="8351" marR="8351" marT="8351" marB="0" anchor="ctr">
                    <a:lnL>
                      <a:noFill/>
                    </a:lnL>
                    <a:lnR>
                      <a:noFill/>
                    </a:lnR>
                    <a:lnT>
                      <a:noFill/>
                    </a:lnT>
                    <a:lnB>
                      <a:noFill/>
                    </a:lnB>
                    <a:solidFill>
                      <a:srgbClr val="FA9874"/>
                    </a:solidFill>
                  </a:tcPr>
                </a:tc>
                <a:extLst>
                  <a:ext uri="{0D108BD9-81ED-4DB2-BD59-A6C34878D82A}">
                    <a16:rowId xmlns:a16="http://schemas.microsoft.com/office/drawing/2014/main" val="597651219"/>
                  </a:ext>
                </a:extLst>
              </a:tr>
              <a:tr h="191231">
                <a:tc>
                  <a:txBody>
                    <a:bodyPr/>
                    <a:lstStyle/>
                    <a:p>
                      <a:pPr algn="l" fontAlgn="b"/>
                      <a:r>
                        <a:rPr lang="en-US" sz="1200" b="0" i="0" u="none" strike="noStrike" dirty="0">
                          <a:solidFill>
                            <a:srgbClr val="000000"/>
                          </a:solidFill>
                          <a:effectLst/>
                          <a:latin typeface="Calibri" panose="020F0502020204030204" pitchFamily="34" charset="0"/>
                        </a:rPr>
                        <a:t>Using the Internet less often</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8351" marR="8351" marT="8351" marB="0" anchor="ctr">
                    <a:lnL>
                      <a:noFill/>
                    </a:lnL>
                    <a:lnR>
                      <a:noFill/>
                    </a:lnR>
                    <a:lnT>
                      <a:noFill/>
                    </a:lnT>
                    <a:lnB>
                      <a:noFill/>
                    </a:lnB>
                    <a:solidFill>
                      <a:srgbClr val="F97D6E"/>
                    </a:solidFill>
                  </a:tcPr>
                </a:tc>
                <a:tc>
                  <a:txBody>
                    <a:bodyPr/>
                    <a:lstStyle/>
                    <a:p>
                      <a:pPr algn="ctr" fontAlgn="b"/>
                      <a:r>
                        <a:rPr lang="en-US" sz="1200" b="0" i="0" u="none" strike="noStrike">
                          <a:solidFill>
                            <a:srgbClr val="000000"/>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rgbClr val="000000"/>
                          </a:solidFill>
                          <a:effectLst/>
                          <a:latin typeface="Calibri" panose="020F0502020204030204" pitchFamily="34" charset="0"/>
                        </a:rPr>
                        <a:t>4%</a:t>
                      </a:r>
                    </a:p>
                  </a:txBody>
                  <a:tcPr marL="8351" marR="8351" marT="8351" marB="0" anchor="ctr">
                    <a:lnL>
                      <a:noFill/>
                    </a:lnL>
                    <a:lnR>
                      <a:noFill/>
                    </a:lnR>
                    <a:lnT>
                      <a:noFill/>
                    </a:lnT>
                    <a:lnB>
                      <a:noFill/>
                    </a:lnB>
                    <a:solidFill>
                      <a:srgbClr val="F8696B"/>
                    </a:solidFill>
                  </a:tcPr>
                </a:tc>
                <a:tc>
                  <a:txBody>
                    <a:bodyPr/>
                    <a:lstStyle/>
                    <a:p>
                      <a:pPr algn="ctr" fontAlgn="b"/>
                      <a:r>
                        <a:rPr lang="en-US" sz="1200" b="0" i="0" u="none" strike="noStrike">
                          <a:solidFill>
                            <a:srgbClr val="000000"/>
                          </a:solidFill>
                          <a:effectLst/>
                          <a:latin typeface="Calibri" panose="020F0502020204030204" pitchFamily="34" charset="0"/>
                        </a:rPr>
                        <a:t>6%</a:t>
                      </a:r>
                    </a:p>
                  </a:txBody>
                  <a:tcPr marL="8351" marR="8351" marT="8351" marB="0" anchor="ctr">
                    <a:lnL>
                      <a:noFill/>
                    </a:lnL>
                    <a:lnR>
                      <a:noFill/>
                    </a:lnR>
                    <a:lnT>
                      <a:noFill/>
                    </a:lnT>
                    <a:lnB>
                      <a:noFill/>
                    </a:lnB>
                    <a:solidFill>
                      <a:srgbClr val="F8766D"/>
                    </a:solidFill>
                  </a:tcPr>
                </a:tc>
                <a:tc>
                  <a:txBody>
                    <a:bodyPr/>
                    <a:lstStyle/>
                    <a:p>
                      <a:pPr algn="ctr" fontAlgn="b"/>
                      <a:r>
                        <a:rPr lang="en-US" sz="1200" b="0" i="0" u="none" strike="noStrike">
                          <a:solidFill>
                            <a:srgbClr val="000000"/>
                          </a:solidFill>
                          <a:effectLst/>
                          <a:latin typeface="Calibri" panose="020F0502020204030204" pitchFamily="34" charset="0"/>
                        </a:rPr>
                        <a:t>4%</a:t>
                      </a:r>
                    </a:p>
                  </a:txBody>
                  <a:tcPr marL="8351" marR="8351" marT="8351" marB="0" anchor="ctr">
                    <a:lnL>
                      <a:noFill/>
                    </a:lnL>
                    <a:lnR>
                      <a:noFill/>
                    </a:lnR>
                    <a:lnT>
                      <a:noFill/>
                    </a:lnT>
                    <a:lnB>
                      <a:noFill/>
                    </a:lnB>
                    <a:solidFill>
                      <a:srgbClr val="F8696B"/>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8351" marR="8351" marT="8351" marB="0" anchor="ctr">
                    <a:lnL>
                      <a:noFill/>
                    </a:lnL>
                    <a:lnR>
                      <a:noFill/>
                    </a:lnR>
                    <a:lnT>
                      <a:noFill/>
                    </a:lnT>
                    <a:lnB>
                      <a:noFill/>
                    </a:lnB>
                    <a:solidFill>
                      <a:srgbClr val="FA9874"/>
                    </a:solidFill>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extLst>
                  <a:ext uri="{0D108BD9-81ED-4DB2-BD59-A6C34878D82A}">
                    <a16:rowId xmlns:a16="http://schemas.microsoft.com/office/drawing/2014/main" val="2144881149"/>
                  </a:ext>
                </a:extLst>
              </a:tr>
              <a:tr h="191231">
                <a:tc>
                  <a:txBody>
                    <a:bodyPr/>
                    <a:lstStyle/>
                    <a:p>
                      <a:pPr algn="l" fontAlgn="b"/>
                      <a:r>
                        <a:rPr lang="en-US" sz="1200" b="0" i="0" u="none" strike="noStrike" dirty="0">
                          <a:solidFill>
                            <a:srgbClr val="000000"/>
                          </a:solidFill>
                          <a:effectLst/>
                          <a:latin typeface="Calibri" panose="020F0502020204030204" pitchFamily="34" charset="0"/>
                        </a:rPr>
                        <a:t>None of these</a:t>
                      </a:r>
                    </a:p>
                  </a:txBody>
                  <a:tcPr marL="8351" marR="8351" marT="8351"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19%</a:t>
                      </a:r>
                    </a:p>
                  </a:txBody>
                  <a:tcPr marL="8351" marR="8351" marT="8351" marB="0" anchor="ctr">
                    <a:lnL>
                      <a:noFill/>
                    </a:lnL>
                    <a:lnR>
                      <a:noFill/>
                    </a:lnR>
                    <a:lnT>
                      <a:noFill/>
                    </a:lnT>
                    <a:lnB>
                      <a:noFill/>
                    </a:lnB>
                    <a:solidFill>
                      <a:srgbClr val="FDCF7E"/>
                    </a:solidFill>
                  </a:tcPr>
                </a:tc>
                <a:tc>
                  <a:txBody>
                    <a:bodyPr/>
                    <a:lstStyle/>
                    <a:p>
                      <a:pPr algn="ctr" fontAlgn="b"/>
                      <a:r>
                        <a:rPr lang="en-US" sz="1200" b="0" i="0" u="none" strike="noStrike">
                          <a:solidFill>
                            <a:srgbClr val="000000"/>
                          </a:solidFill>
                          <a:effectLst/>
                          <a:latin typeface="Calibri" panose="020F0502020204030204" pitchFamily="34" charset="0"/>
                        </a:rPr>
                        <a:t>25%</a:t>
                      </a:r>
                    </a:p>
                  </a:txBody>
                  <a:tcPr marL="8351" marR="8351" marT="8351" marB="0" anchor="ctr">
                    <a:lnL>
                      <a:noFill/>
                    </a:lnL>
                    <a:lnR>
                      <a:noFill/>
                    </a:lnR>
                    <a:lnT>
                      <a:noFill/>
                    </a:lnT>
                    <a:lnB>
                      <a:noFill/>
                    </a:lnB>
                    <a:solidFill>
                      <a:srgbClr val="F5E984"/>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rgbClr val="000000"/>
                          </a:solidFill>
                          <a:effectLst/>
                          <a:latin typeface="Calibri" panose="020F0502020204030204" pitchFamily="34" charset="0"/>
                        </a:rPr>
                        <a:t>24%</a:t>
                      </a:r>
                    </a:p>
                  </a:txBody>
                  <a:tcPr marL="8351" marR="8351" marT="8351" marB="0" anchor="ctr">
                    <a:lnL>
                      <a:noFill/>
                    </a:lnL>
                    <a:lnR>
                      <a:noFill/>
                    </a:lnR>
                    <a:lnT>
                      <a:noFill/>
                    </a:lnT>
                    <a:lnB>
                      <a:noFill/>
                    </a:lnB>
                    <a:solidFill>
                      <a:srgbClr val="FAEA84"/>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a:solidFill>
                            <a:srgbClr val="000000"/>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extLst>
                  <a:ext uri="{0D108BD9-81ED-4DB2-BD59-A6C34878D82A}">
                    <a16:rowId xmlns:a16="http://schemas.microsoft.com/office/drawing/2014/main" val="229044996"/>
                  </a:ext>
                </a:extLst>
              </a:tr>
            </a:tbl>
          </a:graphicData>
        </a:graphic>
      </p:graphicFrame>
    </p:spTree>
    <p:extLst>
      <p:ext uri="{BB962C8B-B14F-4D97-AF65-F5344CB8AC3E}">
        <p14:creationId xmlns:p14="http://schemas.microsoft.com/office/powerpoint/2010/main" val="276588236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After paying the ransom, most say that their device was indeed unlocked. However, one third of those in Japan, Germany, Poland and Nigeria say their device remain locked (caution should be used – small base sizes). </a:t>
            </a:r>
          </a:p>
        </p:txBody>
      </p:sp>
      <p:sp>
        <p:nvSpPr>
          <p:cNvPr id="3" name="Text Placeholder 2"/>
          <p:cNvSpPr>
            <a:spLocks noGrp="1"/>
          </p:cNvSpPr>
          <p:nvPr>
            <p:ph type="body" sz="quarter" idx="16"/>
          </p:nvPr>
        </p:nvSpPr>
        <p:spPr>
          <a:xfrm>
            <a:off x="1733560" y="6312004"/>
            <a:ext cx="7258043" cy="360783"/>
          </a:xfrm>
        </p:spPr>
        <p:txBody>
          <a:bodyPr/>
          <a:lstStyle/>
          <a:p>
            <a:r>
              <a:rPr lang="en-US" dirty="0"/>
              <a:t>Q26.  After paying the ransom, were you able to unlock the device?</a:t>
            </a:r>
          </a:p>
          <a:p>
            <a:r>
              <a:rPr lang="en-US" dirty="0"/>
              <a:t>Base: Paid Ransom (n=580)</a:t>
            </a:r>
          </a:p>
        </p:txBody>
      </p:sp>
      <p:graphicFrame>
        <p:nvGraphicFramePr>
          <p:cNvPr id="7" name="Chart 6"/>
          <p:cNvGraphicFramePr/>
          <p:nvPr>
            <p:extLst>
              <p:ext uri="{D42A27DB-BD31-4B8C-83A1-F6EECF244321}">
                <p14:modId xmlns:p14="http://schemas.microsoft.com/office/powerpoint/2010/main" val="1017151442"/>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4" name="TextBox 3"/>
          <p:cNvSpPr txBox="1"/>
          <p:nvPr/>
        </p:nvSpPr>
        <p:spPr>
          <a:xfrm>
            <a:off x="6781801" y="6019803"/>
            <a:ext cx="2710724" cy="169277"/>
          </a:xfrm>
          <a:prstGeom prst="rect">
            <a:avLst/>
          </a:prstGeom>
        </p:spPr>
        <p:txBody>
          <a:bodyPr vert="horz" wrap="square" lIns="0" tIns="0" rIns="0" bIns="0" rtlCol="0">
            <a:spAutoFit/>
          </a:bodyPr>
          <a:lstStyle/>
          <a:p>
            <a:pPr marL="4763"/>
            <a:r>
              <a:rPr lang="en-CA" sz="1100" dirty="0">
                <a:solidFill>
                  <a:schemeClr val="tx1">
                    <a:lumMod val="50000"/>
                    <a:lumOff val="50000"/>
                  </a:schemeClr>
                </a:solidFill>
              </a:rPr>
              <a:t>*Tunisia not shown due to no respondents</a:t>
            </a:r>
          </a:p>
        </p:txBody>
      </p:sp>
    </p:spTree>
    <p:extLst>
      <p:ext uri="{BB962C8B-B14F-4D97-AF65-F5344CB8AC3E}">
        <p14:creationId xmlns:p14="http://schemas.microsoft.com/office/powerpoint/2010/main" val="179890569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Regionally, victims in the G-8 and Europe who paid a ransom were the most likely to say their device was not unlocked after paying the ransom. </a:t>
            </a:r>
          </a:p>
        </p:txBody>
      </p:sp>
      <p:sp>
        <p:nvSpPr>
          <p:cNvPr id="3" name="Text Placeholder 2"/>
          <p:cNvSpPr>
            <a:spLocks noGrp="1"/>
          </p:cNvSpPr>
          <p:nvPr>
            <p:ph type="body" sz="quarter" idx="16"/>
          </p:nvPr>
        </p:nvSpPr>
        <p:spPr>
          <a:xfrm>
            <a:off x="1733560" y="6312004"/>
            <a:ext cx="7258043" cy="360783"/>
          </a:xfrm>
        </p:spPr>
        <p:txBody>
          <a:bodyPr/>
          <a:lstStyle/>
          <a:p>
            <a:r>
              <a:rPr lang="en-US" dirty="0"/>
              <a:t>Q26.  After paying the ransom, were you able to unlock the device?</a:t>
            </a:r>
          </a:p>
          <a:p>
            <a:r>
              <a:rPr lang="en-US" dirty="0"/>
              <a:t>Base: Paid Ransom (n=580)</a:t>
            </a:r>
          </a:p>
        </p:txBody>
      </p:sp>
      <p:graphicFrame>
        <p:nvGraphicFramePr>
          <p:cNvPr id="5" name="Chart 4"/>
          <p:cNvGraphicFramePr/>
          <p:nvPr>
            <p:extLst>
              <p:ext uri="{D42A27DB-BD31-4B8C-83A1-F6EECF244321}">
                <p14:modId xmlns:p14="http://schemas.microsoft.com/office/powerpoint/2010/main" val="1834750149"/>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5113979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6000" dirty="0">
                <a:solidFill>
                  <a:srgbClr val="C00000"/>
                </a:solidFill>
              </a:rPr>
              <a:t>Cryptocurrencies</a:t>
            </a:r>
            <a:br>
              <a:rPr lang="en-CA" sz="6000" dirty="0">
                <a:solidFill>
                  <a:srgbClr val="C00000"/>
                </a:solidFill>
              </a:rPr>
            </a:br>
            <a:r>
              <a:rPr lang="en-CA" sz="6000" dirty="0">
                <a:solidFill>
                  <a:srgbClr val="C00000"/>
                </a:solidFill>
              </a:rPr>
              <a:t>(excluding offline countries)</a:t>
            </a:r>
          </a:p>
        </p:txBody>
      </p:sp>
    </p:spTree>
    <p:extLst>
      <p:ext uri="{BB962C8B-B14F-4D97-AF65-F5344CB8AC3E}">
        <p14:creationId xmlns:p14="http://schemas.microsoft.com/office/powerpoint/2010/main" val="174126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449942"/>
          </a:xfrm>
        </p:spPr>
        <p:txBody>
          <a:bodyPr/>
          <a:lstStyle/>
          <a:p>
            <a:r>
              <a:rPr lang="en-US" dirty="0"/>
              <a:t>Only one in ten say they’re very likely to use cryptocurrencies in the next year. </a:t>
            </a:r>
          </a:p>
        </p:txBody>
      </p:sp>
      <p:sp>
        <p:nvSpPr>
          <p:cNvPr id="3" name="Text Placeholder 2"/>
          <p:cNvSpPr>
            <a:spLocks noGrp="1"/>
          </p:cNvSpPr>
          <p:nvPr>
            <p:ph type="body" sz="quarter" idx="16"/>
          </p:nvPr>
        </p:nvSpPr>
        <p:spPr>
          <a:xfrm>
            <a:off x="1733560" y="6088013"/>
            <a:ext cx="7258043" cy="584775"/>
          </a:xfrm>
        </p:spPr>
        <p:txBody>
          <a:bodyPr/>
          <a:lstStyle/>
          <a:p>
            <a:r>
              <a:rPr lang="en-US" dirty="0"/>
              <a:t>Q30.  Cryptocurrencies such as Bitcoin are a new way to conduct financial transactions in a way that is very hard to track. The price of these currencies can be volatile. Yet transactions using cryptocurrencies avoid many of the fees imposed by large financial institutions, leaving more money in a person’s pocket. At the same time, they can also be used by criminals to launder money and illegally trade in guns, drugs or other illicit goods and services. How likely are you to use a cryptocurrency in the next year? Base: All Respondents (n=20,084)</a:t>
            </a:r>
          </a:p>
        </p:txBody>
      </p:sp>
      <p:graphicFrame>
        <p:nvGraphicFramePr>
          <p:cNvPr id="7" name="Chart 6"/>
          <p:cNvGraphicFramePr/>
          <p:nvPr>
            <p:extLst>
              <p:ext uri="{D42A27DB-BD31-4B8C-83A1-F6EECF244321}">
                <p14:modId xmlns:p14="http://schemas.microsoft.com/office/powerpoint/2010/main" val="3556470948"/>
              </p:ext>
            </p:extLst>
          </p:nvPr>
        </p:nvGraphicFramePr>
        <p:xfrm>
          <a:off x="1811564" y="6858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092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1905345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There is greater propensity to consider using cryptocurrencies in the Middle-East and Africa than elsewhere. Half of those in G-8 countries rule it out entirely. </a:t>
            </a:r>
          </a:p>
        </p:txBody>
      </p:sp>
      <p:sp>
        <p:nvSpPr>
          <p:cNvPr id="3" name="Text Placeholder 2"/>
          <p:cNvSpPr>
            <a:spLocks noGrp="1"/>
          </p:cNvSpPr>
          <p:nvPr>
            <p:ph type="body" sz="quarter" idx="16"/>
          </p:nvPr>
        </p:nvSpPr>
        <p:spPr>
          <a:xfrm>
            <a:off x="1733560" y="6088013"/>
            <a:ext cx="7258043" cy="584775"/>
          </a:xfrm>
        </p:spPr>
        <p:txBody>
          <a:bodyPr/>
          <a:lstStyle/>
          <a:p>
            <a:r>
              <a:rPr lang="en-US" dirty="0"/>
              <a:t>Q30.  Cryptocurrencies such as Bitcoin are a new way to conduct financial transactions in a way that is very hard to track. The price of these currencies can be volatile. Yet transactions using cryptocurrencies avoid many of the fees imposed by large financial institutions, leaving more money in a person’s pocket. At the same time, they can also be used by criminals to launder money and illegally trade in guns, drugs or other illicit goods and services. How likely are you to use a cryptocurrency in the next year? Base: All Respondents (n=20,084)</a:t>
            </a:r>
          </a:p>
        </p:txBody>
      </p:sp>
      <p:graphicFrame>
        <p:nvGraphicFramePr>
          <p:cNvPr id="5" name="Chart 4"/>
          <p:cNvGraphicFramePr/>
          <p:nvPr>
            <p:extLst>
              <p:ext uri="{D42A27DB-BD31-4B8C-83A1-F6EECF244321}">
                <p14:modId xmlns:p14="http://schemas.microsoft.com/office/powerpoint/2010/main" val="2169546987"/>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8958133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not likely to use cryptocurrencies, the leading reason is that they don’t know how to get them, followed by the insecurity of it and their association with criminal activity. </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CA" dirty="0"/>
              <a:t>Base: Not Likely to Use Cryptocurrency (n=12,616)</a:t>
            </a:r>
            <a:endParaRPr lang="en-US" dirty="0"/>
          </a:p>
        </p:txBody>
      </p:sp>
      <p:graphicFrame>
        <p:nvGraphicFramePr>
          <p:cNvPr id="5" name="Chart 4"/>
          <p:cNvGraphicFramePr/>
          <p:nvPr>
            <p:extLst>
              <p:ext uri="{D42A27DB-BD31-4B8C-83A1-F6EECF244321}">
                <p14:modId xmlns:p14="http://schemas.microsoft.com/office/powerpoint/2010/main" val="3498657587"/>
              </p:ext>
            </p:extLst>
          </p:nvPr>
        </p:nvGraphicFramePr>
        <p:xfrm>
          <a:off x="1758000" y="1600200"/>
          <a:ext cx="1078992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238652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9" y="228605"/>
            <a:ext cx="10107739" cy="304795"/>
          </a:xfrm>
        </p:spPr>
        <p:txBody>
          <a:bodyPr/>
          <a:lstStyle/>
          <a:p>
            <a:r>
              <a:rPr lang="en-US" dirty="0"/>
              <a:t>I don’t know how to get cryptocurrencies—By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897726192"/>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0811620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I don’t know how to get cryptocurrencies—By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1686052252"/>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9384038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Cryptocurrencies are used by criminals and I don’t want to be associated with them—By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3223460316"/>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5381043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Cryptocurrencies are used by criminals and I don’t want to be associated with them—By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972956099"/>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01526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12004"/>
            <a:ext cx="7258043" cy="360783"/>
          </a:xfrm>
        </p:spPr>
        <p:txBody>
          <a:bodyPr/>
          <a:lstStyle/>
          <a:p>
            <a:r>
              <a:rPr lang="en-US" dirty="0"/>
              <a:t>Q4. How else have you changed your behavior? (Please select all that apply.)</a:t>
            </a:r>
          </a:p>
          <a:p>
            <a:r>
              <a:rPr lang="en-US" dirty="0"/>
              <a:t>Base: All Respondents Total  2017 (n=24,225)</a:t>
            </a:r>
          </a:p>
        </p:txBody>
      </p:sp>
      <p:sp>
        <p:nvSpPr>
          <p:cNvPr id="2" name="Title 1"/>
          <p:cNvSpPr>
            <a:spLocks noGrp="1"/>
          </p:cNvSpPr>
          <p:nvPr>
            <p:ph type="title"/>
          </p:nvPr>
        </p:nvSpPr>
        <p:spPr>
          <a:xfrm>
            <a:off x="1758004" y="228604"/>
            <a:ext cx="8646971" cy="553999"/>
          </a:xfrm>
        </p:spPr>
        <p:txBody>
          <a:bodyPr/>
          <a:lstStyle/>
          <a:p>
            <a:r>
              <a:rPr lang="en-US" dirty="0"/>
              <a:t>Other changes in online behaviour include avoiding clicking on unknown links, using more privacy settings, and updating their software more regularly. </a:t>
            </a:r>
          </a:p>
        </p:txBody>
      </p:sp>
      <p:sp>
        <p:nvSpPr>
          <p:cNvPr id="8" name="TextBox 7"/>
          <p:cNvSpPr txBox="1"/>
          <p:nvPr/>
        </p:nvSpPr>
        <p:spPr>
          <a:xfrm>
            <a:off x="4108987" y="1390586"/>
            <a:ext cx="1524000" cy="276999"/>
          </a:xfrm>
          <a:prstGeom prst="rect">
            <a:avLst/>
          </a:prstGeom>
          <a:solidFill>
            <a:schemeClr val="bg1">
              <a:lumMod val="50000"/>
            </a:schemeClr>
          </a:solidFill>
        </p:spPr>
        <p:txBody>
          <a:bodyPr vert="horz" wrap="square" lIns="0" tIns="0" rIns="0" bIns="0" rtlCol="0">
            <a:spAutoFit/>
          </a:bodyPr>
          <a:lstStyle/>
          <a:p>
            <a:pPr marL="4763" algn="ctr" defTabSz="914377">
              <a:defRPr/>
            </a:pPr>
            <a:r>
              <a:rPr lang="en-US" b="1" kern="0" dirty="0">
                <a:solidFill>
                  <a:schemeClr val="bg1"/>
                </a:solidFill>
                <a:latin typeface="+mj-lt"/>
                <a:ea typeface="+mj-ea"/>
                <a:cs typeface="+mj-cs"/>
              </a:rPr>
              <a:t>Total</a:t>
            </a:r>
          </a:p>
        </p:txBody>
      </p:sp>
      <p:graphicFrame>
        <p:nvGraphicFramePr>
          <p:cNvPr id="9" name="Chart 8"/>
          <p:cNvGraphicFramePr/>
          <p:nvPr>
            <p:extLst/>
          </p:nvPr>
        </p:nvGraphicFramePr>
        <p:xfrm>
          <a:off x="1792507"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25292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Cryptocurrencies are too complicated to use—By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705726942"/>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0871692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Cryptocurrencies are too complicated to use—By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 </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677660943"/>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5199616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Not enough goods and services are available for purchase with cryptocurrencies—By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2820783441"/>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7249943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Not enough goods and services are available for purchase with cryptocurrencies—By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1052792460"/>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4403920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The price of cryptocurrencies is too unstable—By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1462685933"/>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6526524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The price of cryptocurrencies is too unstable—By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2459423089"/>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5235948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Cryptocurrencies are too insecure, traditional financial institutions are safer—</a:t>
            </a:r>
            <a:br>
              <a:rPr lang="en-US" dirty="0"/>
            </a:br>
            <a:r>
              <a:rPr lang="en-US" dirty="0"/>
              <a:t>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1955277631"/>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073592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Cryptocurrencies are too insecure, traditional financial institutions are safer—</a:t>
            </a:r>
            <a:br>
              <a:rPr lang="en-US" dirty="0"/>
            </a:br>
            <a:r>
              <a:rPr lang="en-US" dirty="0"/>
              <a:t>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1116996384"/>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829713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Other—By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2719953002"/>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0034176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Other—By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Q31.  Why are you not likely to use cryptocurrencies in the next year?</a:t>
            </a:r>
          </a:p>
          <a:p>
            <a:r>
              <a:rPr lang="en-US" dirty="0"/>
              <a:t> </a:t>
            </a:r>
            <a:r>
              <a:rPr lang="en-CA" dirty="0"/>
              <a:t>Base: Not Likely to Use Cryptocurrency (n=12,616)</a:t>
            </a:r>
            <a:endParaRPr lang="en-US" dirty="0"/>
          </a:p>
        </p:txBody>
      </p:sp>
      <p:graphicFrame>
        <p:nvGraphicFramePr>
          <p:cNvPr id="6" name="Chart 5"/>
          <p:cNvGraphicFramePr/>
          <p:nvPr>
            <p:extLst>
              <p:ext uri="{D42A27DB-BD31-4B8C-83A1-F6EECF244321}">
                <p14:modId xmlns:p14="http://schemas.microsoft.com/office/powerpoint/2010/main" val="3788864805"/>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67133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12004"/>
            <a:ext cx="7258043" cy="360783"/>
          </a:xfrm>
        </p:spPr>
        <p:txBody>
          <a:bodyPr/>
          <a:lstStyle/>
          <a:p>
            <a:r>
              <a:rPr lang="en-US" dirty="0"/>
              <a:t>Q4. How else have you changed your behavior? (Please select all that apply.)</a:t>
            </a:r>
          </a:p>
          <a:p>
            <a:r>
              <a:rPr lang="en-US" dirty="0"/>
              <a:t>Base: All Respondents Total  2017 (n=24,225)</a:t>
            </a:r>
          </a:p>
        </p:txBody>
      </p:sp>
      <p:sp>
        <p:nvSpPr>
          <p:cNvPr id="2" name="Title 1"/>
          <p:cNvSpPr>
            <a:spLocks noGrp="1"/>
          </p:cNvSpPr>
          <p:nvPr>
            <p:ph type="title"/>
          </p:nvPr>
        </p:nvSpPr>
        <p:spPr>
          <a:xfrm>
            <a:off x="1758004" y="228604"/>
            <a:ext cx="8646971" cy="553999"/>
          </a:xfrm>
        </p:spPr>
        <p:txBody>
          <a:bodyPr/>
          <a:lstStyle/>
          <a:p>
            <a:r>
              <a:rPr lang="en-US" dirty="0"/>
              <a:t>LATAM, BIC and Middle/East African residents appear most likely to be changing their behaviour. </a:t>
            </a:r>
          </a:p>
        </p:txBody>
      </p:sp>
      <p:graphicFrame>
        <p:nvGraphicFramePr>
          <p:cNvPr id="5" name="Table 4"/>
          <p:cNvGraphicFramePr>
            <a:graphicFrameLocks noGrp="1"/>
          </p:cNvGraphicFramePr>
          <p:nvPr/>
        </p:nvGraphicFramePr>
        <p:xfrm>
          <a:off x="1676405" y="1600204"/>
          <a:ext cx="8839201" cy="3733799"/>
        </p:xfrm>
        <a:graphic>
          <a:graphicData uri="http://schemas.openxmlformats.org/drawingml/2006/table">
            <a:tbl>
              <a:tblPr/>
              <a:tblGrid>
                <a:gridCol w="3235281">
                  <a:extLst>
                    <a:ext uri="{9D8B030D-6E8A-4147-A177-3AD203B41FA5}">
                      <a16:colId xmlns:a16="http://schemas.microsoft.com/office/drawing/2014/main" val="1654488741"/>
                    </a:ext>
                  </a:extLst>
                </a:gridCol>
                <a:gridCol w="631275">
                  <a:extLst>
                    <a:ext uri="{9D8B030D-6E8A-4147-A177-3AD203B41FA5}">
                      <a16:colId xmlns:a16="http://schemas.microsoft.com/office/drawing/2014/main" val="515834935"/>
                    </a:ext>
                  </a:extLst>
                </a:gridCol>
                <a:gridCol w="710183">
                  <a:extLst>
                    <a:ext uri="{9D8B030D-6E8A-4147-A177-3AD203B41FA5}">
                      <a16:colId xmlns:a16="http://schemas.microsoft.com/office/drawing/2014/main" val="3746162699"/>
                    </a:ext>
                  </a:extLst>
                </a:gridCol>
                <a:gridCol w="710183">
                  <a:extLst>
                    <a:ext uri="{9D8B030D-6E8A-4147-A177-3AD203B41FA5}">
                      <a16:colId xmlns:a16="http://schemas.microsoft.com/office/drawing/2014/main" val="2714829113"/>
                    </a:ext>
                  </a:extLst>
                </a:gridCol>
                <a:gridCol w="710183">
                  <a:extLst>
                    <a:ext uri="{9D8B030D-6E8A-4147-A177-3AD203B41FA5}">
                      <a16:colId xmlns:a16="http://schemas.microsoft.com/office/drawing/2014/main" val="1086755832"/>
                    </a:ext>
                  </a:extLst>
                </a:gridCol>
                <a:gridCol w="719953">
                  <a:extLst>
                    <a:ext uri="{9D8B030D-6E8A-4147-A177-3AD203B41FA5}">
                      <a16:colId xmlns:a16="http://schemas.microsoft.com/office/drawing/2014/main" val="3213950780"/>
                    </a:ext>
                  </a:extLst>
                </a:gridCol>
                <a:gridCol w="691720">
                  <a:extLst>
                    <a:ext uri="{9D8B030D-6E8A-4147-A177-3AD203B41FA5}">
                      <a16:colId xmlns:a16="http://schemas.microsoft.com/office/drawing/2014/main" val="2499008889"/>
                    </a:ext>
                  </a:extLst>
                </a:gridCol>
                <a:gridCol w="668423">
                  <a:extLst>
                    <a:ext uri="{9D8B030D-6E8A-4147-A177-3AD203B41FA5}">
                      <a16:colId xmlns:a16="http://schemas.microsoft.com/office/drawing/2014/main" val="2941069659"/>
                    </a:ext>
                  </a:extLst>
                </a:gridCol>
                <a:gridCol w="762000">
                  <a:extLst>
                    <a:ext uri="{9D8B030D-6E8A-4147-A177-3AD203B41FA5}">
                      <a16:colId xmlns:a16="http://schemas.microsoft.com/office/drawing/2014/main" val="2923325225"/>
                    </a:ext>
                  </a:extLst>
                </a:gridCol>
              </a:tblGrid>
              <a:tr h="569527">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en-CA" sz="1200" b="1" u="none" strike="noStrike" dirty="0">
                          <a:solidFill>
                            <a:schemeClr val="bg1"/>
                          </a:solidFill>
                          <a:effectLst/>
                        </a:rPr>
                        <a:t>Total</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North America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LATAM</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Europe</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APAC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G-8 Countries</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BIC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Middle East/Africa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3655183554"/>
                  </a:ext>
                </a:extLst>
              </a:tr>
              <a:tr h="22912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en-CA" sz="1100" u="none" strike="noStrike" dirty="0">
                          <a:solidFill>
                            <a:schemeClr val="bg1"/>
                          </a:solidFill>
                          <a:effectLst/>
                        </a:rPr>
                        <a:t> </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A</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B</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C</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D</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E</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F</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G</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515100258"/>
                  </a:ext>
                </a:extLst>
              </a:tr>
              <a:tr h="229129">
                <a:tc>
                  <a:txBody>
                    <a:bodyPr/>
                    <a:lstStyle/>
                    <a:p>
                      <a:pPr algn="l" fontAlgn="b"/>
                      <a:r>
                        <a:rPr lang="en-US" sz="1100" b="0" i="1" u="none" strike="noStrike" dirty="0">
                          <a:solidFill>
                            <a:srgbClr val="000000"/>
                          </a:solidFill>
                          <a:effectLst/>
                          <a:latin typeface="Calibri" panose="020F0502020204030204" pitchFamily="34" charset="0"/>
                        </a:rPr>
                        <a:t>Base: All Respondents</a:t>
                      </a:r>
                    </a:p>
                  </a:txBody>
                  <a:tcPr marL="9525" marR="9525" marT="9525"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24141</a:t>
                      </a:r>
                    </a:p>
                  </a:txBody>
                  <a:tcPr marL="9525" marR="9525" marT="9525"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2000</a:t>
                      </a:r>
                    </a:p>
                  </a:txBody>
                  <a:tcPr marL="9525" marR="9525" marT="9525"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2000</a:t>
                      </a:r>
                    </a:p>
                  </a:txBody>
                  <a:tcPr marL="9525" marR="9525" marT="9525"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6000</a:t>
                      </a:r>
                    </a:p>
                  </a:txBody>
                  <a:tcPr marL="9525" marR="9525" marT="9525"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7000</a:t>
                      </a:r>
                    </a:p>
                  </a:txBody>
                  <a:tcPr marL="9525" marR="9525" marT="9525"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7000</a:t>
                      </a:r>
                    </a:p>
                  </a:txBody>
                  <a:tcPr marL="9525" marR="9525" marT="9525"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3000</a:t>
                      </a:r>
                    </a:p>
                  </a:txBody>
                  <a:tcPr marL="9525" marR="9525" marT="9525" marB="0" anchor="b">
                    <a:lnL>
                      <a:noFill/>
                    </a:lnL>
                    <a:lnR>
                      <a:noFill/>
                    </a:lnR>
                    <a:lnT>
                      <a:noFill/>
                    </a:lnT>
                    <a:lnB>
                      <a:noFill/>
                    </a:lnB>
                  </a:tcPr>
                </a:tc>
                <a:tc>
                  <a:txBody>
                    <a:bodyPr/>
                    <a:lstStyle/>
                    <a:p>
                      <a:pPr algn="ctr" fontAlgn="b"/>
                      <a:r>
                        <a:rPr lang="en-US" sz="1100" b="0" i="1" u="none" strike="noStrike" dirty="0">
                          <a:solidFill>
                            <a:srgbClr val="000000"/>
                          </a:solidFill>
                          <a:effectLst/>
                          <a:latin typeface="Calibri" panose="020F0502020204030204" pitchFamily="34" charset="0"/>
                        </a:rPr>
                        <a:t>4023</a:t>
                      </a:r>
                    </a:p>
                  </a:txBody>
                  <a:tcPr marL="9525" marR="9525" marT="9525" marB="0" anchor="b">
                    <a:lnL>
                      <a:noFill/>
                    </a:lnL>
                    <a:lnR>
                      <a:noFill/>
                    </a:lnR>
                    <a:lnT>
                      <a:noFill/>
                    </a:lnT>
                    <a:lnB>
                      <a:noFill/>
                    </a:lnB>
                  </a:tcPr>
                </a:tc>
                <a:extLst>
                  <a:ext uri="{0D108BD9-81ED-4DB2-BD59-A6C34878D82A}">
                    <a16:rowId xmlns:a16="http://schemas.microsoft.com/office/drawing/2014/main" val="2335216528"/>
                  </a:ext>
                </a:extLst>
              </a:tr>
              <a:tr h="229129">
                <a:tc>
                  <a:txBody>
                    <a:bodyPr/>
                    <a:lstStyle/>
                    <a:p>
                      <a:pPr algn="l" fontAlgn="b"/>
                      <a:r>
                        <a:rPr lang="en-US" sz="1200" b="0" i="0" u="none" strike="noStrike" dirty="0">
                          <a:solidFill>
                            <a:srgbClr val="000000"/>
                          </a:solidFill>
                          <a:effectLst/>
                          <a:latin typeface="Calibri" panose="020F0502020204030204" pitchFamily="34" charset="0"/>
                        </a:rPr>
                        <a:t>Avoiding clicking on unknown links in messages</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tc>
                  <a:txBody>
                    <a:bodyPr/>
                    <a:lstStyle/>
                    <a:p>
                      <a:pPr algn="ctr" fontAlgn="b"/>
                      <a:r>
                        <a:rPr lang="en-US" sz="1200" b="0" i="0" u="none" strike="noStrike" dirty="0">
                          <a:solidFill>
                            <a:srgbClr val="000000"/>
                          </a:solidFill>
                          <a:effectLst/>
                          <a:latin typeface="Calibri" panose="020F0502020204030204" pitchFamily="34" charset="0"/>
                        </a:rPr>
                        <a:t>48%</a:t>
                      </a:r>
                    </a:p>
                  </a:txBody>
                  <a:tcPr marL="9525" marR="9525" marT="9525" marB="0" anchor="ctr">
                    <a:lnL>
                      <a:noFill/>
                    </a:lnL>
                    <a:lnR>
                      <a:noFill/>
                    </a:lnR>
                    <a:lnT>
                      <a:noFill/>
                    </a:lnT>
                    <a:lnB>
                      <a:noFill/>
                    </a:lnB>
                    <a:solidFill>
                      <a:srgbClr val="8ACA7E"/>
                    </a:solidFill>
                  </a:tcPr>
                </a:tc>
                <a:tc>
                  <a:txBody>
                    <a:bodyPr/>
                    <a:lstStyle/>
                    <a:p>
                      <a:pPr algn="ctr" fontAlgn="b"/>
                      <a:r>
                        <a:rPr lang="en-US" sz="1200" b="0" i="0" u="none" strike="noStrike">
                          <a:solidFill>
                            <a:srgbClr val="000000"/>
                          </a:solidFill>
                          <a:effectLst/>
                          <a:latin typeface="Calibri" panose="020F0502020204030204" pitchFamily="34" charset="0"/>
                        </a:rPr>
                        <a:t>58%</a:t>
                      </a:r>
                    </a:p>
                  </a:txBody>
                  <a:tcPr marL="9525" marR="9525" marT="9525" marB="0" anchor="ctr">
                    <a:lnL>
                      <a:noFill/>
                    </a:lnL>
                    <a:lnR>
                      <a:noFill/>
                    </a:lnR>
                    <a:lnT>
                      <a:noFill/>
                    </a:lnT>
                    <a:lnB>
                      <a:noFill/>
                    </a:lnB>
                    <a:solidFill>
                      <a:srgbClr val="63BE7B"/>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tc>
                  <a:txBody>
                    <a:bodyPr/>
                    <a:lstStyle/>
                    <a:p>
                      <a:pPr algn="ctr" fontAlgn="b"/>
                      <a:r>
                        <a:rPr lang="en-US" sz="1200" b="0" i="0" u="none" strike="noStrike" dirty="0">
                          <a:solidFill>
                            <a:srgbClr val="000000"/>
                          </a:solidFill>
                          <a:effectLst/>
                          <a:latin typeface="Calibri" panose="020F0502020204030204" pitchFamily="34" charset="0"/>
                        </a:rPr>
                        <a:t>44%</a:t>
                      </a:r>
                    </a:p>
                  </a:txBody>
                  <a:tcPr marL="9525" marR="9525" marT="9525" marB="0" anchor="ctr">
                    <a:lnL>
                      <a:noFill/>
                    </a:lnL>
                    <a:lnR>
                      <a:noFill/>
                    </a:lnR>
                    <a:lnT>
                      <a:noFill/>
                    </a:lnT>
                    <a:lnB>
                      <a:noFill/>
                    </a:lnB>
                    <a:solidFill>
                      <a:srgbClr val="9ACE7F"/>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dirty="0">
                          <a:solidFill>
                            <a:srgbClr val="000000"/>
                          </a:solidFill>
                          <a:effectLst/>
                          <a:latin typeface="Calibri" panose="020F0502020204030204" pitchFamily="34" charset="0"/>
                        </a:rPr>
                        <a:t>46%</a:t>
                      </a:r>
                    </a:p>
                  </a:txBody>
                  <a:tcPr marL="9525" marR="9525" marT="9525" marB="0" anchor="ctr">
                    <a:lnL>
                      <a:noFill/>
                    </a:lnL>
                    <a:lnR>
                      <a:noFill/>
                    </a:lnR>
                    <a:lnT>
                      <a:noFill/>
                    </a:lnT>
                    <a:lnB>
                      <a:noFill/>
                    </a:lnB>
                    <a:solidFill>
                      <a:srgbClr val="92CC7E"/>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extLst>
                  <a:ext uri="{0D108BD9-81ED-4DB2-BD59-A6C34878D82A}">
                    <a16:rowId xmlns:a16="http://schemas.microsoft.com/office/drawing/2014/main" val="1443309771"/>
                  </a:ext>
                </a:extLst>
              </a:tr>
              <a:tr h="229129">
                <a:tc>
                  <a:txBody>
                    <a:bodyPr/>
                    <a:lstStyle/>
                    <a:p>
                      <a:pPr algn="l" fontAlgn="b"/>
                      <a:r>
                        <a:rPr lang="en-US" sz="1200" b="0" i="0" u="none" strike="noStrike" dirty="0">
                          <a:solidFill>
                            <a:srgbClr val="000000"/>
                          </a:solidFill>
                          <a:effectLst/>
                          <a:latin typeface="Calibri" panose="020F0502020204030204" pitchFamily="34" charset="0"/>
                        </a:rPr>
                        <a:t>Using more privacy settings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32%</a:t>
                      </a:r>
                    </a:p>
                  </a:txBody>
                  <a:tcPr marL="9525" marR="9525" marT="9525" marB="0" anchor="ctr">
                    <a:lnL>
                      <a:noFill/>
                    </a:lnL>
                    <a:lnR>
                      <a:noFill/>
                    </a:lnR>
                    <a:lnT>
                      <a:noFill/>
                    </a:lnT>
                    <a:lnB>
                      <a:noFill/>
                    </a:lnB>
                    <a:solidFill>
                      <a:srgbClr val="C9DC81"/>
                    </a:solid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dirty="0">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tc>
                  <a:txBody>
                    <a:bodyPr/>
                    <a:lstStyle/>
                    <a:p>
                      <a:pPr algn="ctr" fontAlgn="b"/>
                      <a:r>
                        <a:rPr lang="en-US" sz="1200" b="0" i="0" u="none" strike="noStrike">
                          <a:solidFill>
                            <a:srgbClr val="000000"/>
                          </a:solidFill>
                          <a:effectLst/>
                          <a:latin typeface="Calibri" panose="020F0502020204030204" pitchFamily="34" charset="0"/>
                        </a:rPr>
                        <a:t>35%</a:t>
                      </a:r>
                    </a:p>
                  </a:txBody>
                  <a:tcPr marL="9525" marR="9525" marT="9525" marB="0" anchor="ctr">
                    <a:lnL>
                      <a:noFill/>
                    </a:lnL>
                    <a:lnR>
                      <a:noFill/>
                    </a:lnR>
                    <a:lnT>
                      <a:noFill/>
                    </a:lnT>
                    <a:lnB>
                      <a:noFill/>
                    </a:lnB>
                    <a:solidFill>
                      <a:srgbClr val="BDD881"/>
                    </a:solidFill>
                  </a:tcPr>
                </a:tc>
                <a:tc>
                  <a:txBody>
                    <a:bodyPr/>
                    <a:lstStyle/>
                    <a:p>
                      <a:pPr algn="ctr" fontAlgn="b"/>
                      <a:r>
                        <a:rPr lang="en-US" sz="1200" b="0" i="0"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solidFill>
                      <a:srgbClr val="E8E583"/>
                    </a:solidFill>
                  </a:tcPr>
                </a:tc>
                <a:tc>
                  <a:txBody>
                    <a:bodyPr/>
                    <a:lstStyle/>
                    <a:p>
                      <a:pPr algn="ctr" fontAlgn="b"/>
                      <a:r>
                        <a:rPr lang="en-US" sz="1200" b="0"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a:solidFill>
                            <a:srgbClr val="000000"/>
                          </a:solidFill>
                          <a:effectLst/>
                          <a:latin typeface="Calibri" panose="020F0502020204030204" pitchFamily="34" charset="0"/>
                        </a:rPr>
                        <a:t>36%</a:t>
                      </a:r>
                    </a:p>
                  </a:txBody>
                  <a:tcPr marL="9525" marR="9525" marT="9525" marB="0" anchor="ctr">
                    <a:lnL>
                      <a:noFill/>
                    </a:lnL>
                    <a:lnR>
                      <a:noFill/>
                    </a:lnR>
                    <a:lnT>
                      <a:noFill/>
                    </a:lnT>
                    <a:lnB>
                      <a:noFill/>
                    </a:lnB>
                    <a:solidFill>
                      <a:srgbClr val="B9D780"/>
                    </a:solidFill>
                  </a:tcPr>
                </a:tc>
                <a:extLst>
                  <a:ext uri="{0D108BD9-81ED-4DB2-BD59-A6C34878D82A}">
                    <a16:rowId xmlns:a16="http://schemas.microsoft.com/office/drawing/2014/main" val="2848888789"/>
                  </a:ext>
                </a:extLst>
              </a:tr>
              <a:tr h="229129">
                <a:tc>
                  <a:txBody>
                    <a:bodyPr/>
                    <a:lstStyle/>
                    <a:p>
                      <a:pPr algn="l" fontAlgn="b"/>
                      <a:r>
                        <a:rPr lang="en-US" sz="1200" b="0" i="0" u="none" strike="noStrike" dirty="0">
                          <a:solidFill>
                            <a:srgbClr val="000000"/>
                          </a:solidFill>
                          <a:effectLst/>
                          <a:latin typeface="Calibri" panose="020F0502020204030204" pitchFamily="34" charset="0"/>
                        </a:rPr>
                        <a:t>More regular updating of software</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D8E082"/>
                    </a:solidFill>
                  </a:tcPr>
                </a:tc>
                <a:tc>
                  <a:txBody>
                    <a:bodyPr/>
                    <a:lstStyle/>
                    <a:p>
                      <a:pPr algn="ctr" fontAlgn="b"/>
                      <a:r>
                        <a:rPr lang="en-US" sz="1200" b="0" i="0"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solidFill>
                      <a:srgbClr val="E8E583"/>
                    </a:solidFill>
                  </a:tcPr>
                </a:tc>
                <a:tc>
                  <a:txBody>
                    <a:bodyPr/>
                    <a:lstStyle/>
                    <a:p>
                      <a:pPr algn="ctr" fontAlgn="b"/>
                      <a:r>
                        <a:rPr lang="en-US" sz="1200" b="0"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tc>
                  <a:txBody>
                    <a:bodyPr/>
                    <a:lstStyle/>
                    <a:p>
                      <a:pPr algn="ctr" fontAlgn="b"/>
                      <a:r>
                        <a:rPr lang="en-US" sz="1200" b="0" i="0" u="none" strike="noStrike" dirty="0">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tc>
                  <a:txBody>
                    <a:bodyPr/>
                    <a:lstStyle/>
                    <a:p>
                      <a:pPr algn="ctr" fontAlgn="b"/>
                      <a:r>
                        <a:rPr lang="en-US" sz="1200" b="0" i="0" u="none" strike="noStrike" dirty="0">
                          <a:solidFill>
                            <a:srgbClr val="000000"/>
                          </a:solidFill>
                          <a:effectLst/>
                          <a:latin typeface="Calibri" panose="020F0502020204030204" pitchFamily="34" charset="0"/>
                        </a:rPr>
                        <a:t>27%</a:t>
                      </a:r>
                    </a:p>
                  </a:txBody>
                  <a:tcPr marL="9525" marR="9525" marT="9525" marB="0" anchor="ctr">
                    <a:lnL>
                      <a:noFill/>
                    </a:lnL>
                    <a:lnR>
                      <a:noFill/>
                    </a:lnR>
                    <a:lnT>
                      <a:noFill/>
                    </a:lnT>
                    <a:lnB>
                      <a:noFill/>
                    </a:lnB>
                    <a:solidFill>
                      <a:srgbClr val="DCE182"/>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D5DF82"/>
                    </a:solidFill>
                  </a:tcPr>
                </a:tc>
                <a:tc>
                  <a:txBody>
                    <a:bodyPr/>
                    <a:lstStyle/>
                    <a:p>
                      <a:pPr algn="ctr" fontAlgn="b"/>
                      <a:r>
                        <a:rPr lang="en-US" sz="12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solidFill>
                      <a:srgbClr val="D1DE82"/>
                    </a:solidFill>
                  </a:tcPr>
                </a:tc>
                <a:extLst>
                  <a:ext uri="{0D108BD9-81ED-4DB2-BD59-A6C34878D82A}">
                    <a16:rowId xmlns:a16="http://schemas.microsoft.com/office/drawing/2014/main" val="2407849539"/>
                  </a:ext>
                </a:extLst>
              </a:tr>
              <a:tr h="229129">
                <a:tc>
                  <a:txBody>
                    <a:bodyPr/>
                    <a:lstStyle/>
                    <a:p>
                      <a:pPr algn="l" fontAlgn="b"/>
                      <a:r>
                        <a:rPr lang="en-US" sz="1200" b="0" i="0" u="none" strike="noStrike">
                          <a:solidFill>
                            <a:srgbClr val="000000"/>
                          </a:solidFill>
                          <a:effectLst/>
                          <a:latin typeface="Calibri" panose="020F0502020204030204" pitchFamily="34" charset="0"/>
                        </a:rPr>
                        <a:t>Using the Internet more for entertainment</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ECE683"/>
                    </a:solidFill>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D8E082"/>
                    </a:solidFill>
                  </a:tcPr>
                </a:tc>
                <a:tc>
                  <a:txBody>
                    <a:bodyPr/>
                    <a:lstStyle/>
                    <a:p>
                      <a:pPr algn="ctr" fontAlgn="b"/>
                      <a:r>
                        <a:rPr lang="en-US" sz="12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FDCC7E"/>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E0E283"/>
                    </a:solid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extLst>
                  <a:ext uri="{0D108BD9-81ED-4DB2-BD59-A6C34878D82A}">
                    <a16:rowId xmlns:a16="http://schemas.microsoft.com/office/drawing/2014/main" val="1589161818"/>
                  </a:ext>
                </a:extLst>
              </a:tr>
              <a:tr h="229129">
                <a:tc>
                  <a:txBody>
                    <a:bodyPr/>
                    <a:lstStyle/>
                    <a:p>
                      <a:pPr algn="l" fontAlgn="b"/>
                      <a:r>
                        <a:rPr lang="en-US" sz="1200" b="0" i="0" u="none" strike="noStrike">
                          <a:solidFill>
                            <a:srgbClr val="000000"/>
                          </a:solidFill>
                          <a:effectLst/>
                          <a:latin typeface="Calibri" panose="020F0502020204030204" pitchFamily="34" charset="0"/>
                        </a:rPr>
                        <a:t>Using the Internet more for social interaction</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dirty="0">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FCEA84"/>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FDCC7E"/>
                    </a:solidFill>
                  </a:tcPr>
                </a:tc>
                <a:tc>
                  <a:txBody>
                    <a:bodyPr/>
                    <a:lstStyle/>
                    <a:p>
                      <a:pPr algn="ctr" fontAlgn="b"/>
                      <a:r>
                        <a:rPr lang="en-US" sz="1200" b="0" i="0" u="none" strike="noStrike" dirty="0">
                          <a:solidFill>
                            <a:srgbClr val="000000"/>
                          </a:solidFill>
                          <a:effectLst/>
                          <a:latin typeface="Calibri" panose="020F0502020204030204" pitchFamily="34" charset="0"/>
                        </a:rPr>
                        <a:t>8%</a:t>
                      </a:r>
                    </a:p>
                  </a:txBody>
                  <a:tcPr marL="9525" marR="9525" marT="9525" marB="0" anchor="ctr">
                    <a:lnL>
                      <a:noFill/>
                    </a:lnL>
                    <a:lnR>
                      <a:noFill/>
                    </a:lnR>
                    <a:lnT>
                      <a:noFill/>
                    </a:lnT>
                    <a:lnB>
                      <a:noFill/>
                    </a:lnB>
                    <a:solidFill>
                      <a:srgbClr val="F98670"/>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extLst>
                  <a:ext uri="{0D108BD9-81ED-4DB2-BD59-A6C34878D82A}">
                    <a16:rowId xmlns:a16="http://schemas.microsoft.com/office/drawing/2014/main" val="2224811345"/>
                  </a:ext>
                </a:extLst>
              </a:tr>
              <a:tr h="414724">
                <a:tc>
                  <a:txBody>
                    <a:bodyPr/>
                    <a:lstStyle/>
                    <a:p>
                      <a:pPr algn="l" fontAlgn="b"/>
                      <a:r>
                        <a:rPr lang="en-US" sz="1200" b="0" i="0" u="none" strike="noStrike">
                          <a:solidFill>
                            <a:srgbClr val="000000"/>
                          </a:solidFill>
                          <a:effectLst/>
                          <a:latin typeface="Calibri" panose="020F0502020204030204" pitchFamily="34" charset="0"/>
                        </a:rPr>
                        <a:t>Using the Internet more for business or professional work</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solidFill>
                      <a:srgbClr val="FDD780"/>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21%</a:t>
                      </a:r>
                    </a:p>
                  </a:txBody>
                  <a:tcPr marL="9525" marR="9525" marT="9525" marB="0" anchor="ctr">
                    <a:lnL>
                      <a:noFill/>
                    </a:lnL>
                    <a:lnR>
                      <a:noFill/>
                    </a:lnR>
                    <a:lnT>
                      <a:noFill/>
                    </a:lnT>
                    <a:lnB>
                      <a:noFill/>
                    </a:lnB>
                    <a:solidFill>
                      <a:srgbClr val="F4E884"/>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a:noFill/>
                    </a:lnB>
                    <a:solidFill>
                      <a:srgbClr val="FEE182"/>
                    </a:solid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F8726C"/>
                    </a:solidFill>
                  </a:tcPr>
                </a:tc>
                <a:tc>
                  <a:txBody>
                    <a:bodyPr/>
                    <a:lstStyle/>
                    <a:p>
                      <a:pPr algn="ctr" fontAlgn="b"/>
                      <a:r>
                        <a:rPr lang="en-US" sz="1200" b="0" i="0" u="none" strike="noStrike" dirty="0">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extLst>
                  <a:ext uri="{0D108BD9-81ED-4DB2-BD59-A6C34878D82A}">
                    <a16:rowId xmlns:a16="http://schemas.microsoft.com/office/drawing/2014/main" val="2775389189"/>
                  </a:ext>
                </a:extLst>
              </a:tr>
              <a:tr h="229129">
                <a:tc>
                  <a:txBody>
                    <a:bodyPr/>
                    <a:lstStyle/>
                    <a:p>
                      <a:pPr algn="l" fontAlgn="b"/>
                      <a:r>
                        <a:rPr lang="en-US" sz="1200" b="0" i="0" u="none" strike="noStrike">
                          <a:solidFill>
                            <a:srgbClr val="000000"/>
                          </a:solidFill>
                          <a:effectLst/>
                          <a:latin typeface="Calibri" panose="020F0502020204030204" pitchFamily="34" charset="0"/>
                        </a:rPr>
                        <a:t>Using two-factor authentication</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extLst>
                  <a:ext uri="{0D108BD9-81ED-4DB2-BD59-A6C34878D82A}">
                    <a16:rowId xmlns:a16="http://schemas.microsoft.com/office/drawing/2014/main" val="2540038782"/>
                  </a:ext>
                </a:extLst>
              </a:tr>
              <a:tr h="229129">
                <a:tc>
                  <a:txBody>
                    <a:bodyPr/>
                    <a:lstStyle/>
                    <a:p>
                      <a:pPr algn="l" fontAlgn="b"/>
                      <a:r>
                        <a:rPr lang="en-US" sz="1200" b="0" i="0" u="none" strike="noStrike">
                          <a:solidFill>
                            <a:srgbClr val="000000"/>
                          </a:solidFill>
                          <a:effectLst/>
                          <a:latin typeface="Calibri" panose="020F0502020204030204" pitchFamily="34" charset="0"/>
                        </a:rPr>
                        <a:t>Using encrypted communications services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dirty="0">
                          <a:solidFill>
                            <a:srgbClr val="000000"/>
                          </a:solidFill>
                          <a:effectLst/>
                          <a:latin typeface="Calibri" panose="020F0502020204030204" pitchFamily="34" charset="0"/>
                        </a:rPr>
                        <a:t>21%</a:t>
                      </a:r>
                    </a:p>
                  </a:txBody>
                  <a:tcPr marL="9525" marR="9525" marT="9525" marB="0" anchor="ctr">
                    <a:lnL>
                      <a:noFill/>
                    </a:lnL>
                    <a:lnR>
                      <a:noFill/>
                    </a:lnR>
                    <a:lnT>
                      <a:noFill/>
                    </a:lnT>
                    <a:lnB>
                      <a:noFill/>
                    </a:lnB>
                    <a:solidFill>
                      <a:srgbClr val="F4E884"/>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extLst>
                  <a:ext uri="{0D108BD9-81ED-4DB2-BD59-A6C34878D82A}">
                    <a16:rowId xmlns:a16="http://schemas.microsoft.com/office/drawing/2014/main" val="1749117050"/>
                  </a:ext>
                </a:extLst>
              </a:tr>
              <a:tr h="229129">
                <a:tc>
                  <a:txBody>
                    <a:bodyPr/>
                    <a:lstStyle/>
                    <a:p>
                      <a:pPr algn="l" fontAlgn="b"/>
                      <a:r>
                        <a:rPr lang="en-US" sz="1200" b="0" i="0" u="none" strike="noStrike">
                          <a:solidFill>
                            <a:srgbClr val="000000"/>
                          </a:solidFill>
                          <a:effectLst/>
                          <a:latin typeface="Calibri" panose="020F0502020204030204" pitchFamily="34" charset="0"/>
                        </a:rPr>
                        <a:t>Making more on-line purchases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solidFill>
                      <a:srgbClr val="FDD780"/>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ECE683"/>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extLst>
                  <a:ext uri="{0D108BD9-81ED-4DB2-BD59-A6C34878D82A}">
                    <a16:rowId xmlns:a16="http://schemas.microsoft.com/office/drawing/2014/main" val="4004763990"/>
                  </a:ext>
                </a:extLst>
              </a:tr>
              <a:tr h="229129">
                <a:tc>
                  <a:txBody>
                    <a:bodyPr/>
                    <a:lstStyle/>
                    <a:p>
                      <a:pPr algn="l" fontAlgn="b"/>
                      <a:r>
                        <a:rPr lang="en-US" sz="1200" b="0" i="0" u="none" strike="noStrike">
                          <a:solidFill>
                            <a:srgbClr val="000000"/>
                          </a:solidFill>
                          <a:effectLst/>
                          <a:latin typeface="Calibri" panose="020F0502020204030204" pitchFamily="34" charset="0"/>
                        </a:rPr>
                        <a:t>Using a VPN (virtual private network)</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solidFill>
                      <a:srgbClr val="FA9B74"/>
                    </a:solidFill>
                  </a:tcPr>
                </a:tc>
                <a:tc>
                  <a:txBody>
                    <a:bodyPr/>
                    <a:lstStyle/>
                    <a:p>
                      <a:pPr algn="ctr" fontAlgn="b"/>
                      <a:r>
                        <a:rPr lang="en-US" sz="12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F8726C"/>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solidFill>
                      <a:srgbClr val="F8696B"/>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extLst>
                  <a:ext uri="{0D108BD9-81ED-4DB2-BD59-A6C34878D82A}">
                    <a16:rowId xmlns:a16="http://schemas.microsoft.com/office/drawing/2014/main" val="4217445891"/>
                  </a:ext>
                </a:extLst>
              </a:tr>
              <a:tr h="229129">
                <a:tc>
                  <a:txBody>
                    <a:bodyPr/>
                    <a:lstStyle/>
                    <a:p>
                      <a:pPr algn="l" fontAlgn="b"/>
                      <a:r>
                        <a:rPr lang="en-US" sz="1200" b="0" i="0" u="none" strike="noStrike">
                          <a:solidFill>
                            <a:srgbClr val="000000"/>
                          </a:solidFill>
                          <a:effectLst/>
                          <a:latin typeface="Calibri" panose="020F0502020204030204" pitchFamily="34" charset="0"/>
                        </a:rPr>
                        <a:t>None of these</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E0E283"/>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D5DF82"/>
                    </a:solidFill>
                  </a:tcPr>
                </a:tc>
                <a:tc>
                  <a:txBody>
                    <a:bodyPr/>
                    <a:lstStyle/>
                    <a:p>
                      <a:pPr algn="ctr" fontAlgn="b"/>
                      <a:r>
                        <a:rPr lang="en-US" sz="12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FCEA84"/>
                    </a:solidFill>
                  </a:tcPr>
                </a:tc>
                <a:tc>
                  <a:txBody>
                    <a:bodyPr/>
                    <a:lstStyle/>
                    <a:p>
                      <a:pPr algn="ctr" fontAlgn="b"/>
                      <a:r>
                        <a:rPr lang="en-US" sz="12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solidFill>
                      <a:srgbClr val="C5DB81"/>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a:noFill/>
                    </a:lnB>
                    <a:solidFill>
                      <a:srgbClr val="FEE182"/>
                    </a:solidFill>
                  </a:tcPr>
                </a:tc>
                <a:extLst>
                  <a:ext uri="{0D108BD9-81ED-4DB2-BD59-A6C34878D82A}">
                    <a16:rowId xmlns:a16="http://schemas.microsoft.com/office/drawing/2014/main" val="4012468439"/>
                  </a:ext>
                </a:extLst>
              </a:tr>
            </a:tbl>
          </a:graphicData>
        </a:graphic>
      </p:graphicFrame>
    </p:spTree>
    <p:extLst>
      <p:ext uri="{BB962C8B-B14F-4D97-AF65-F5344CB8AC3E}">
        <p14:creationId xmlns:p14="http://schemas.microsoft.com/office/powerpoint/2010/main" val="36802490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6000" dirty="0">
                <a:solidFill>
                  <a:srgbClr val="C00000"/>
                </a:solidFill>
              </a:rPr>
              <a:t>The shared economy (excluding offline countries) </a:t>
            </a:r>
          </a:p>
        </p:txBody>
      </p:sp>
    </p:spTree>
    <p:extLst>
      <p:ext uri="{BB962C8B-B14F-4D97-AF65-F5344CB8AC3E}">
        <p14:creationId xmlns:p14="http://schemas.microsoft.com/office/powerpoint/2010/main" val="7336627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Two in ten global citizens are very likely to use a ride sharing program, such as Uber, Lyft or </a:t>
            </a:r>
            <a:r>
              <a:rPr lang="en-US" dirty="0" err="1"/>
              <a:t>Didi</a:t>
            </a:r>
            <a:r>
              <a:rPr lang="en-US" dirty="0"/>
              <a:t>, in place of a normal taxicab</a:t>
            </a:r>
          </a:p>
        </p:txBody>
      </p:sp>
      <p:sp>
        <p:nvSpPr>
          <p:cNvPr id="3" name="Text Placeholder 2"/>
          <p:cNvSpPr>
            <a:spLocks noGrp="1"/>
          </p:cNvSpPr>
          <p:nvPr>
            <p:ph type="body" sz="quarter" idx="16"/>
          </p:nvPr>
        </p:nvSpPr>
        <p:spPr>
          <a:xfrm>
            <a:off x="1733560" y="6234205"/>
            <a:ext cx="7258043" cy="438583"/>
          </a:xfrm>
        </p:spPr>
        <p:txBody>
          <a:bodyPr/>
          <a:lstStyle/>
          <a:p>
            <a:r>
              <a:rPr lang="en-US" dirty="0"/>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graphicFrame>
        <p:nvGraphicFramePr>
          <p:cNvPr id="5" name="Chart 4"/>
          <p:cNvGraphicFramePr/>
          <p:nvPr>
            <p:extLst>
              <p:ext uri="{D42A27DB-BD31-4B8C-83A1-F6EECF244321}">
                <p14:modId xmlns:p14="http://schemas.microsoft.com/office/powerpoint/2010/main" val="2965416052"/>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1492615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Those in BIC and LATAM are most likely to use a ride sharing program in the next year. </a:t>
            </a:r>
          </a:p>
        </p:txBody>
      </p:sp>
      <p:sp>
        <p:nvSpPr>
          <p:cNvPr id="3" name="Text Placeholder 2"/>
          <p:cNvSpPr>
            <a:spLocks noGrp="1"/>
          </p:cNvSpPr>
          <p:nvPr>
            <p:ph type="body" sz="quarter" idx="16"/>
          </p:nvPr>
        </p:nvSpPr>
        <p:spPr>
          <a:xfrm>
            <a:off x="1733560" y="6234205"/>
            <a:ext cx="7258043" cy="438583"/>
          </a:xfrm>
        </p:spPr>
        <p:txBody>
          <a:bodyPr/>
          <a:lstStyle/>
          <a:p>
            <a:r>
              <a:rPr lang="en-US" dirty="0"/>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graphicFrame>
        <p:nvGraphicFramePr>
          <p:cNvPr id="5" name="Chart 4"/>
          <p:cNvGraphicFramePr/>
          <p:nvPr>
            <p:extLst>
              <p:ext uri="{D42A27DB-BD31-4B8C-83A1-F6EECF244321}">
                <p14:modId xmlns:p14="http://schemas.microsoft.com/office/powerpoint/2010/main" val="2199646914"/>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5984140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One in ten say they’re very likely to become a driver for a ride sharing service, led by those in India and Egypt. </a:t>
            </a:r>
          </a:p>
        </p:txBody>
      </p:sp>
      <p:sp>
        <p:nvSpPr>
          <p:cNvPr id="3" name="Text Placeholder 2"/>
          <p:cNvSpPr>
            <a:spLocks noGrp="1"/>
          </p:cNvSpPr>
          <p:nvPr>
            <p:ph type="body" sz="quarter" idx="16"/>
          </p:nvPr>
        </p:nvSpPr>
        <p:spPr>
          <a:xfrm>
            <a:off x="1733560" y="6234205"/>
            <a:ext cx="7258043" cy="438583"/>
          </a:xfrm>
        </p:spPr>
        <p:txBody>
          <a:bodyPr/>
          <a:lstStyle/>
          <a:p>
            <a:r>
              <a:rPr lang="en-US" dirty="0"/>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graphicFrame>
        <p:nvGraphicFramePr>
          <p:cNvPr id="5" name="Chart 4"/>
          <p:cNvGraphicFramePr/>
          <p:nvPr>
            <p:extLst>
              <p:ext uri="{D42A27DB-BD31-4B8C-83A1-F6EECF244321}">
                <p14:modId xmlns:p14="http://schemas.microsoft.com/office/powerpoint/2010/main" val="3613382594"/>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2237209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Those in BIC are the most likely to say they’ll sign up to be a driver for a ride-sharing service. </a:t>
            </a:r>
          </a:p>
        </p:txBody>
      </p:sp>
      <p:sp>
        <p:nvSpPr>
          <p:cNvPr id="3" name="Text Placeholder 2"/>
          <p:cNvSpPr>
            <a:spLocks noGrp="1"/>
          </p:cNvSpPr>
          <p:nvPr>
            <p:ph type="body" sz="quarter" idx="16"/>
          </p:nvPr>
        </p:nvSpPr>
        <p:spPr>
          <a:xfrm>
            <a:off x="1733560" y="6234205"/>
            <a:ext cx="7258043" cy="438583"/>
          </a:xfrm>
        </p:spPr>
        <p:txBody>
          <a:bodyPr/>
          <a:lstStyle/>
          <a:p>
            <a:r>
              <a:rPr lang="en-US" dirty="0"/>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graphicFrame>
        <p:nvGraphicFramePr>
          <p:cNvPr id="5" name="Chart 4"/>
          <p:cNvGraphicFramePr/>
          <p:nvPr>
            <p:extLst>
              <p:ext uri="{D42A27DB-BD31-4B8C-83A1-F6EECF244321}">
                <p14:modId xmlns:p14="http://schemas.microsoft.com/office/powerpoint/2010/main" val="1866882387"/>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5719716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80575521"/>
              </p:ext>
            </p:extLst>
          </p:nvPr>
        </p:nvGraphicFramePr>
        <p:xfrm>
          <a:off x="1811564" y="914400"/>
          <a:ext cx="768096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758004" y="228604"/>
            <a:ext cx="8646971" cy="553999"/>
          </a:xfrm>
        </p:spPr>
        <p:txBody>
          <a:bodyPr/>
          <a:lstStyle/>
          <a:p>
            <a:r>
              <a:rPr lang="en-US" dirty="0"/>
              <a:t>A majority of global citizens believe that ride sharing services should be regulated similarly to taxis. Only in Germany, Poland and Japan does a majority </a:t>
            </a:r>
            <a:r>
              <a:rPr lang="en-US" u="sng" dirty="0"/>
              <a:t>not</a:t>
            </a:r>
            <a:r>
              <a:rPr lang="en-US" dirty="0"/>
              <a:t> agree. </a:t>
            </a:r>
          </a:p>
        </p:txBody>
      </p:sp>
      <p:sp>
        <p:nvSpPr>
          <p:cNvPr id="3" name="Text Placeholder 2"/>
          <p:cNvSpPr>
            <a:spLocks noGrp="1"/>
          </p:cNvSpPr>
          <p:nvPr>
            <p:ph type="body" sz="quarter" idx="16"/>
          </p:nvPr>
        </p:nvSpPr>
        <p:spPr>
          <a:xfrm>
            <a:off x="1733560" y="6312004"/>
            <a:ext cx="7258043" cy="360783"/>
          </a:xfrm>
        </p:spPr>
        <p:txBody>
          <a:bodyPr/>
          <a:lstStyle/>
          <a:p>
            <a:r>
              <a:rPr lang="en-US" dirty="0"/>
              <a:t>Q33.  Do you agree or disagree that Uber and other ride sharing services should be regulated similarly to taxis? </a:t>
            </a:r>
          </a:p>
          <a:p>
            <a:r>
              <a:rPr lang="en-US" dirty="0"/>
              <a:t>Base: All Respondents (n=20,084)</a:t>
            </a:r>
          </a:p>
        </p:txBody>
      </p:sp>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7830081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Ride sharing services should be regulated similarly to taxis - By Region </a:t>
            </a:r>
          </a:p>
        </p:txBody>
      </p:sp>
      <p:sp>
        <p:nvSpPr>
          <p:cNvPr id="3" name="Text Placeholder 2"/>
          <p:cNvSpPr>
            <a:spLocks noGrp="1"/>
          </p:cNvSpPr>
          <p:nvPr>
            <p:ph type="body" sz="quarter" idx="16"/>
          </p:nvPr>
        </p:nvSpPr>
        <p:spPr>
          <a:xfrm>
            <a:off x="1733560" y="6312004"/>
            <a:ext cx="7258043" cy="360783"/>
          </a:xfrm>
        </p:spPr>
        <p:txBody>
          <a:bodyPr/>
          <a:lstStyle/>
          <a:p>
            <a:r>
              <a:rPr lang="en-US" dirty="0"/>
              <a:t>Q33.  Do you agree or disagree that Uber and other ride sharing services should be regulated similarly to taxis? </a:t>
            </a:r>
          </a:p>
          <a:p>
            <a:r>
              <a:rPr lang="en-US" dirty="0"/>
              <a:t>Base: All Respondents (n=20,084)</a:t>
            </a:r>
          </a:p>
        </p:txBody>
      </p:sp>
      <p:graphicFrame>
        <p:nvGraphicFramePr>
          <p:cNvPr id="6" name="Chart 5"/>
          <p:cNvGraphicFramePr/>
          <p:nvPr>
            <p:extLst>
              <p:ext uri="{D42A27DB-BD31-4B8C-83A1-F6EECF244321}">
                <p14:modId xmlns:p14="http://schemas.microsoft.com/office/powerpoint/2010/main" val="2900597441"/>
              </p:ext>
            </p:extLst>
          </p:nvPr>
        </p:nvGraphicFramePr>
        <p:xfrm>
          <a:off x="1792507" y="1584960"/>
          <a:ext cx="7680960" cy="43891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339426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6000" dirty="0">
                <a:solidFill>
                  <a:srgbClr val="C00000"/>
                </a:solidFill>
              </a:rPr>
              <a:t>New technology (excluding offline countries)</a:t>
            </a:r>
          </a:p>
        </p:txBody>
      </p:sp>
    </p:spTree>
    <p:extLst>
      <p:ext uri="{BB962C8B-B14F-4D97-AF65-F5344CB8AC3E}">
        <p14:creationId xmlns:p14="http://schemas.microsoft.com/office/powerpoint/2010/main" val="280405677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A majority of citizens agree that the benefits of rapid technological advancements outweigh the costs – except in France where only 42% agree. </a:t>
            </a:r>
          </a:p>
        </p:txBody>
      </p:sp>
      <p:sp>
        <p:nvSpPr>
          <p:cNvPr id="3" name="Text Placeholder 2"/>
          <p:cNvSpPr>
            <a:spLocks noGrp="1"/>
          </p:cNvSpPr>
          <p:nvPr>
            <p:ph type="body" sz="quarter" idx="16"/>
          </p:nvPr>
        </p:nvSpPr>
        <p:spPr>
          <a:xfrm>
            <a:off x="1733560" y="6088013"/>
            <a:ext cx="7258043" cy="584775"/>
          </a:xfrm>
        </p:spPr>
        <p:txBody>
          <a:bodyPr/>
          <a:lstStyle/>
          <a:p>
            <a:r>
              <a:rPr lang="en-US" dirty="0"/>
              <a:t>Q34.  A lot of new digital technologies, such as 3D printing and driverless cars, could lead to a drastically different economy. These technologies could make things cheaper for consumers, but they could also eliminate jobs across a variety of sectors, including manufacturing and transportation. Do you agree or disagree that the benefits of rapid technological advances such as 3D printing and driverless cars outweigh the costs? Base: All Respondents (n=20,084)</a:t>
            </a:r>
          </a:p>
        </p:txBody>
      </p:sp>
      <p:graphicFrame>
        <p:nvGraphicFramePr>
          <p:cNvPr id="5" name="Chart 4"/>
          <p:cNvGraphicFramePr/>
          <p:nvPr>
            <p:extLst>
              <p:ext uri="{D42A27DB-BD31-4B8C-83A1-F6EECF244321}">
                <p14:modId xmlns:p14="http://schemas.microsoft.com/office/powerpoint/2010/main" val="95280705"/>
              </p:ext>
            </p:extLst>
          </p:nvPr>
        </p:nvGraphicFramePr>
        <p:xfrm>
          <a:off x="1811564" y="6858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092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2889006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A majority of citizens in every region agree that technological advancements outweigh the costs. Those in BIC are most likely to agree. </a:t>
            </a:r>
          </a:p>
        </p:txBody>
      </p:sp>
      <p:sp>
        <p:nvSpPr>
          <p:cNvPr id="3" name="Text Placeholder 2"/>
          <p:cNvSpPr>
            <a:spLocks noGrp="1"/>
          </p:cNvSpPr>
          <p:nvPr>
            <p:ph type="body" sz="quarter" idx="16"/>
          </p:nvPr>
        </p:nvSpPr>
        <p:spPr>
          <a:xfrm>
            <a:off x="1733560" y="6088013"/>
            <a:ext cx="7258043" cy="584775"/>
          </a:xfrm>
        </p:spPr>
        <p:txBody>
          <a:bodyPr/>
          <a:lstStyle/>
          <a:p>
            <a:r>
              <a:rPr lang="en-US" dirty="0"/>
              <a:t>Q34.  A lot of new digital technologies, such as 3D printing and driverless cars, could lead to a drastically different economy. These technologies could make things cheaper for consumers, but they could also eliminate jobs across a variety of sectors, including manufacturing and transportation. Do you agree or disagree that the benefits of rapid technological advances such as 3D printing and driverless cars outweigh the costs? Base: All Respondents (n=20,084)</a:t>
            </a:r>
          </a:p>
        </p:txBody>
      </p:sp>
      <p:graphicFrame>
        <p:nvGraphicFramePr>
          <p:cNvPr id="5" name="Chart 4"/>
          <p:cNvGraphicFramePr/>
          <p:nvPr>
            <p:extLst>
              <p:ext uri="{D42A27DB-BD31-4B8C-83A1-F6EECF244321}">
                <p14:modId xmlns:p14="http://schemas.microsoft.com/office/powerpoint/2010/main" val="2170482697"/>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2386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Internet Access COMPARED TO </a:t>
            </a:r>
            <a:br>
              <a:rPr lang="en-CA" dirty="0">
                <a:solidFill>
                  <a:srgbClr val="FF0000"/>
                </a:solidFill>
              </a:rPr>
            </a:br>
            <a:r>
              <a:rPr lang="en-CA" dirty="0">
                <a:solidFill>
                  <a:srgbClr val="FF0000"/>
                </a:solidFill>
              </a:rPr>
              <a:t>ONE YEAR AGO</a:t>
            </a:r>
          </a:p>
        </p:txBody>
      </p:sp>
    </p:spTree>
    <p:extLst>
      <p:ext uri="{BB962C8B-B14F-4D97-AF65-F5344CB8AC3E}">
        <p14:creationId xmlns:p14="http://schemas.microsoft.com/office/powerpoint/2010/main" val="119865090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Among those who </a:t>
            </a:r>
            <a:r>
              <a:rPr lang="en-US" u="sng" dirty="0"/>
              <a:t>disagree</a:t>
            </a:r>
            <a:r>
              <a:rPr lang="en-US" dirty="0"/>
              <a:t> that the benefits outweigh the costs, the main reason is that the potential loss of employment is too great. </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3914829275"/>
              </p:ext>
            </p:extLst>
          </p:nvPr>
        </p:nvGraphicFramePr>
        <p:xfrm>
          <a:off x="1600200" y="1600200"/>
          <a:ext cx="95097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2026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The potential loss of employment is too great—By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6" name="Chart 5"/>
          <p:cNvGraphicFramePr/>
          <p:nvPr>
            <p:extLst>
              <p:ext uri="{D42A27DB-BD31-4B8C-83A1-F6EECF244321}">
                <p14:modId xmlns:p14="http://schemas.microsoft.com/office/powerpoint/2010/main" val="3391303432"/>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578421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228595"/>
          </a:xfrm>
        </p:spPr>
        <p:txBody>
          <a:bodyPr/>
          <a:lstStyle/>
          <a:p>
            <a:r>
              <a:rPr lang="en-US" dirty="0"/>
              <a:t>The potential loss of employment is too great—By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6" name="Chart 5"/>
          <p:cNvGraphicFramePr/>
          <p:nvPr>
            <p:extLst>
              <p:ext uri="{D42A27DB-BD31-4B8C-83A1-F6EECF244321}">
                <p14:modId xmlns:p14="http://schemas.microsoft.com/office/powerpoint/2010/main" val="3578263459"/>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6466835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The pace of change is too much for people to reasonably keep up with</a:t>
            </a:r>
            <a:br>
              <a:rPr lang="en-US" dirty="0"/>
            </a:br>
            <a:r>
              <a:rPr lang="en-US" dirty="0"/>
              <a:t>—By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6" name="Chart 5"/>
          <p:cNvGraphicFramePr/>
          <p:nvPr>
            <p:extLst>
              <p:ext uri="{D42A27DB-BD31-4B8C-83A1-F6EECF244321}">
                <p14:modId xmlns:p14="http://schemas.microsoft.com/office/powerpoint/2010/main" val="102117646"/>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6893556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The pace of change is too much for people to reasonably keep up with</a:t>
            </a:r>
            <a:br>
              <a:rPr lang="en-US" dirty="0"/>
            </a:br>
            <a:r>
              <a:rPr lang="en-US" dirty="0"/>
              <a:t>—By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6" name="Chart 5"/>
          <p:cNvGraphicFramePr/>
          <p:nvPr>
            <p:extLst>
              <p:ext uri="{D42A27DB-BD31-4B8C-83A1-F6EECF244321}">
                <p14:modId xmlns:p14="http://schemas.microsoft.com/office/powerpoint/2010/main" val="3272668263"/>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9442758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New technologies hardly ever work right—By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6" name="Chart 5"/>
          <p:cNvGraphicFramePr/>
          <p:nvPr>
            <p:extLst>
              <p:ext uri="{D42A27DB-BD31-4B8C-83A1-F6EECF244321}">
                <p14:modId xmlns:p14="http://schemas.microsoft.com/office/powerpoint/2010/main" val="1457599800"/>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8091033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New technologies hardly ever work right—By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6" name="Chart 5"/>
          <p:cNvGraphicFramePr/>
          <p:nvPr>
            <p:extLst>
              <p:ext uri="{D42A27DB-BD31-4B8C-83A1-F6EECF244321}">
                <p14:modId xmlns:p14="http://schemas.microsoft.com/office/powerpoint/2010/main" val="2784108085"/>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8189800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New technologies often lead to more problems than they solve—By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6" name="Chart 5"/>
          <p:cNvGraphicFramePr/>
          <p:nvPr>
            <p:extLst>
              <p:ext uri="{D42A27DB-BD31-4B8C-83A1-F6EECF244321}">
                <p14:modId xmlns:p14="http://schemas.microsoft.com/office/powerpoint/2010/main" val="2325425844"/>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0580514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New technologies often lead to more problems than they solve—By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6" name="Chart 5"/>
          <p:cNvGraphicFramePr/>
          <p:nvPr>
            <p:extLst>
              <p:ext uri="{D42A27DB-BD31-4B8C-83A1-F6EECF244321}">
                <p14:modId xmlns:p14="http://schemas.microsoft.com/office/powerpoint/2010/main" val="1257776938"/>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1445468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Other—By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6" name="Chart 5"/>
          <p:cNvGraphicFramePr/>
          <p:nvPr>
            <p:extLst>
              <p:ext uri="{D42A27DB-BD31-4B8C-83A1-F6EECF244321}">
                <p14:modId xmlns:p14="http://schemas.microsoft.com/office/powerpoint/2010/main" val="2064890918"/>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36886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a:t>
            </a:r>
            <a:br>
              <a:rPr lang="en-US" dirty="0"/>
            </a:br>
            <a:r>
              <a:rPr lang="en-US" dirty="0"/>
              <a:t>Base: All Respondents Total  (n=23,291)</a:t>
            </a:r>
          </a:p>
        </p:txBody>
      </p:sp>
      <p:sp>
        <p:nvSpPr>
          <p:cNvPr id="2" name="Title 1"/>
          <p:cNvSpPr>
            <a:spLocks noGrp="1"/>
          </p:cNvSpPr>
          <p:nvPr>
            <p:ph type="title"/>
          </p:nvPr>
        </p:nvSpPr>
        <p:spPr>
          <a:xfrm>
            <a:off x="1758004" y="228601"/>
            <a:ext cx="8646971" cy="1107996"/>
          </a:xfrm>
        </p:spPr>
        <p:txBody>
          <a:bodyPr/>
          <a:lstStyle/>
          <a:p>
            <a:r>
              <a:rPr lang="en-US" dirty="0"/>
              <a:t>More say it is getting easier (42%), nor harder (9%), to buy goods and services online. Similar trends are found when it comes to accessing websites in a quick manner, relying on sites to be online and working, and various other issues of access. </a:t>
            </a:r>
          </a:p>
        </p:txBody>
      </p:sp>
      <p:sp>
        <p:nvSpPr>
          <p:cNvPr id="3" name="TextBox 2"/>
          <p:cNvSpPr txBox="1"/>
          <p:nvPr/>
        </p:nvSpPr>
        <p:spPr>
          <a:xfrm>
            <a:off x="6934200" y="1524390"/>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graphicFrame>
        <p:nvGraphicFramePr>
          <p:cNvPr id="9" name="Chart 8"/>
          <p:cNvGraphicFramePr/>
          <p:nvPr>
            <p:extLst/>
          </p:nvPr>
        </p:nvGraphicFramePr>
        <p:xfrm>
          <a:off x="1733559" y="1801385"/>
          <a:ext cx="932688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76387955"/>
              </p:ext>
            </p:extLst>
          </p:nvPr>
        </p:nvGraphicFramePr>
        <p:xfrm>
          <a:off x="9842501" y="1371603"/>
          <a:ext cx="673100" cy="4267205"/>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576965">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51295744"/>
                  </a:ext>
                </a:extLst>
              </a:tr>
              <a:tr h="307520">
                <a:tc>
                  <a:txBody>
                    <a:bodyPr/>
                    <a:lstStyle/>
                    <a:p>
                      <a:pPr algn="ctr" rtl="0" fontAlgn="ctr"/>
                      <a:r>
                        <a:rPr lang="en-CA" sz="1200" u="none" strike="noStrike">
                          <a:solidFill>
                            <a:schemeClr val="tx1"/>
                          </a:solidFill>
                          <a:effectLst/>
                        </a:rPr>
                        <a:t>-</a:t>
                      </a:r>
                      <a:endParaRPr lang="en-CA" sz="12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71304222"/>
                  </a:ext>
                </a:extLst>
              </a:tr>
              <a:tr h="307520">
                <a:tc>
                  <a:txBody>
                    <a:bodyPr/>
                    <a:lstStyle/>
                    <a:p>
                      <a:pPr algn="ctr" fontAlgn="ctr"/>
                      <a:r>
                        <a:rPr lang="en-CA" sz="1200" u="none" strike="noStrike">
                          <a:solidFill>
                            <a:schemeClr val="tx1"/>
                          </a:solidFill>
                          <a:effectLst/>
                        </a:rPr>
                        <a:t>46%</a:t>
                      </a:r>
                      <a:endParaRPr lang="en-CA" sz="12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97938175"/>
                  </a:ext>
                </a:extLst>
              </a:tr>
              <a:tr h="307520">
                <a:tc>
                  <a:txBody>
                    <a:bodyPr/>
                    <a:lstStyle/>
                    <a:p>
                      <a:pPr algn="ctr" fontAlgn="ctr"/>
                      <a:r>
                        <a:rPr lang="en-CA" sz="1200" u="none" strike="noStrike">
                          <a:solidFill>
                            <a:schemeClr val="tx1"/>
                          </a:solidFill>
                          <a:effectLst/>
                        </a:rPr>
                        <a:t>45%</a:t>
                      </a:r>
                      <a:endParaRPr lang="en-CA" sz="12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28599490"/>
                  </a:ext>
                </a:extLst>
              </a:tr>
              <a:tr h="307520">
                <a:tc>
                  <a:txBody>
                    <a:bodyPr/>
                    <a:lstStyle/>
                    <a:p>
                      <a:pPr algn="ctr" rtl="0" fontAlgn="ctr"/>
                      <a:r>
                        <a:rPr lang="en-CA" sz="1200" u="none" strike="noStrike">
                          <a:solidFill>
                            <a:schemeClr val="tx1"/>
                          </a:solidFill>
                          <a:effectLst/>
                        </a:rPr>
                        <a:t>-</a:t>
                      </a:r>
                      <a:endParaRPr lang="en-CA" sz="12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912842594"/>
                  </a:ext>
                </a:extLst>
              </a:tr>
              <a:tr h="307520">
                <a:tc>
                  <a:txBody>
                    <a:bodyPr/>
                    <a:lstStyle/>
                    <a:p>
                      <a:pPr algn="ctr" fontAlgn="ctr"/>
                      <a:r>
                        <a:rPr lang="en-CA" sz="1200" u="none" strike="noStrike" dirty="0">
                          <a:solidFill>
                            <a:schemeClr val="tx1"/>
                          </a:solidFill>
                          <a:effectLst/>
                        </a:rPr>
                        <a:t>42%</a:t>
                      </a:r>
                      <a:endParaRPr lang="en-CA" sz="1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177192864"/>
                  </a:ext>
                </a:extLst>
              </a:tr>
              <a:tr h="307520">
                <a:tc>
                  <a:txBody>
                    <a:bodyPr/>
                    <a:lstStyle/>
                    <a:p>
                      <a:pPr algn="ctr" fontAlgn="ctr"/>
                      <a:r>
                        <a:rPr lang="en-CA" sz="1200" u="none" strike="noStrike">
                          <a:solidFill>
                            <a:schemeClr val="tx1"/>
                          </a:solidFill>
                          <a:effectLst/>
                        </a:rPr>
                        <a:t>39%</a:t>
                      </a:r>
                      <a:endParaRPr lang="en-CA" sz="12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81379168"/>
                  </a:ext>
                </a:extLst>
              </a:tr>
              <a:tr h="307520">
                <a:tc>
                  <a:txBody>
                    <a:bodyPr/>
                    <a:lstStyle/>
                    <a:p>
                      <a:pPr algn="ctr" fontAlgn="ctr"/>
                      <a:r>
                        <a:rPr lang="en-CA" sz="1200" u="none" strike="noStrike">
                          <a:solidFill>
                            <a:schemeClr val="tx1"/>
                          </a:solidFill>
                          <a:effectLst/>
                        </a:rPr>
                        <a:t>38%</a:t>
                      </a:r>
                      <a:endParaRPr lang="en-CA" sz="12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79993524"/>
                  </a:ext>
                </a:extLst>
              </a:tr>
              <a:tr h="307520">
                <a:tc>
                  <a:txBody>
                    <a:bodyPr/>
                    <a:lstStyle/>
                    <a:p>
                      <a:pPr algn="ctr" fontAlgn="ctr"/>
                      <a:r>
                        <a:rPr lang="en-CA" sz="1200" u="none" strike="noStrike">
                          <a:solidFill>
                            <a:schemeClr val="tx1"/>
                          </a:solidFill>
                          <a:effectLst/>
                        </a:rPr>
                        <a:t>35%</a:t>
                      </a:r>
                      <a:endParaRPr lang="en-CA" sz="12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06720249"/>
                  </a:ext>
                </a:extLst>
              </a:tr>
              <a:tr h="307520">
                <a:tc>
                  <a:txBody>
                    <a:bodyPr/>
                    <a:lstStyle/>
                    <a:p>
                      <a:pPr algn="ctr" fontAlgn="ctr"/>
                      <a:r>
                        <a:rPr lang="en-CA" sz="1200" u="none" strike="noStrike">
                          <a:solidFill>
                            <a:schemeClr val="tx1"/>
                          </a:solidFill>
                          <a:effectLst/>
                        </a:rPr>
                        <a:t>36%</a:t>
                      </a:r>
                      <a:endParaRPr lang="en-CA" sz="12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4287461"/>
                  </a:ext>
                </a:extLst>
              </a:tr>
              <a:tr h="307520">
                <a:tc>
                  <a:txBody>
                    <a:bodyPr/>
                    <a:lstStyle/>
                    <a:p>
                      <a:pPr algn="ctr" rtl="0" fontAlgn="ctr"/>
                      <a:r>
                        <a:rPr lang="en-CA" sz="1200" u="none" strike="noStrike">
                          <a:solidFill>
                            <a:schemeClr val="tx1"/>
                          </a:solidFill>
                          <a:effectLst/>
                        </a:rPr>
                        <a:t>-</a:t>
                      </a:r>
                      <a:endParaRPr lang="en-CA" sz="12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62036413"/>
                  </a:ext>
                </a:extLst>
              </a:tr>
              <a:tr h="307520">
                <a:tc>
                  <a:txBody>
                    <a:bodyPr/>
                    <a:lstStyle/>
                    <a:p>
                      <a:pPr algn="ctr" fontAlgn="ctr"/>
                      <a:r>
                        <a:rPr lang="en-CA" sz="1200" u="none" strike="noStrike">
                          <a:solidFill>
                            <a:schemeClr val="tx1"/>
                          </a:solidFill>
                          <a:effectLst/>
                        </a:rPr>
                        <a:t>29%</a:t>
                      </a:r>
                      <a:endParaRPr lang="en-CA" sz="1200" b="0" i="0" u="none" strike="noStrike">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06371987"/>
                  </a:ext>
                </a:extLst>
              </a:tr>
              <a:tr h="307520">
                <a:tc>
                  <a:txBody>
                    <a:bodyPr/>
                    <a:lstStyle/>
                    <a:p>
                      <a:pPr algn="ctr" rtl="0" fontAlgn="ctr"/>
                      <a:r>
                        <a:rPr lang="en-CA" sz="1200" u="none" strike="noStrike" dirty="0">
                          <a:solidFill>
                            <a:schemeClr val="tx1"/>
                          </a:solidFill>
                          <a:effectLst/>
                        </a:rPr>
                        <a:t>-</a:t>
                      </a:r>
                      <a:endParaRPr lang="en-CA" sz="1200" b="0" i="0" u="none" strike="noStrike" dirty="0">
                        <a:solidFill>
                          <a:schemeClr val="tx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75934211"/>
                  </a:ext>
                </a:extLst>
              </a:tr>
            </a:tbl>
          </a:graphicData>
        </a:graphic>
      </p:graphicFrame>
    </p:spTree>
    <p:extLst>
      <p:ext uri="{BB962C8B-B14F-4D97-AF65-F5344CB8AC3E}">
        <p14:creationId xmlns:p14="http://schemas.microsoft.com/office/powerpoint/2010/main" val="266096056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Other—By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Q35.  Why do you disagree that the benefits of these new types of technological advances outweigh the costs?</a:t>
            </a:r>
          </a:p>
          <a:p>
            <a:r>
              <a:rPr lang="en-CA" dirty="0"/>
              <a:t>Base: Disagree Benefits Outweigh Costs (n=6,246)</a:t>
            </a:r>
            <a:endParaRPr lang="en-US" dirty="0"/>
          </a:p>
        </p:txBody>
      </p:sp>
      <p:graphicFrame>
        <p:nvGraphicFramePr>
          <p:cNvPr id="6" name="Chart 5"/>
          <p:cNvGraphicFramePr/>
          <p:nvPr>
            <p:extLst>
              <p:ext uri="{D42A27DB-BD31-4B8C-83A1-F6EECF244321}">
                <p14:modId xmlns:p14="http://schemas.microsoft.com/office/powerpoint/2010/main" val="466986052"/>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2760677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There is no consensus on how to deal with the potentially negative effects of technological change. It appears that corporations, governments and individuals are all a part of the solution. </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 * not asked in China</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4134721837"/>
              </p:ext>
            </p:extLst>
          </p:nvPr>
        </p:nvGraphicFramePr>
        <p:xfrm>
          <a:off x="1723495" y="1600200"/>
          <a:ext cx="96012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944515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Governments should regulate technology to slow its development —By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 * not asked in China</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2628961402"/>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9503087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Governments should regulate technology to slow its development -- By Region </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 * not asked in China</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668247866"/>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1820711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Governments should provide training programs to help those who are put out of work due to technological changes -- 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 * not asked in China</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2685780090"/>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6540711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Governments should provide training programs to help those who are put out of work due to technological changes —By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 * not asked in China</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185280230"/>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4728730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Corporations should think about the social and economic consequences when designing new technologies—By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1486739544"/>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6675253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Corporations should think about the social and economic consequences when designing new technologies—By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2406478182"/>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7036271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Governments should provide everyone in society with a minimum guaranteed income in order to cope with the effects of rapid technological change on employment —By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 * not asked in China</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1699971355"/>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029712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Governments should provide everyone in society with a minimum guaranteed income in order to cope with the effects of rapid technological change on employment – 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3357540628"/>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27196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[Access foreign content and web sites] Base: All Respondents Total (n=23,291)</a:t>
            </a:r>
          </a:p>
        </p:txBody>
      </p:sp>
      <p:sp>
        <p:nvSpPr>
          <p:cNvPr id="3" name="Title 2"/>
          <p:cNvSpPr>
            <a:spLocks noGrp="1"/>
          </p:cNvSpPr>
          <p:nvPr>
            <p:ph type="title"/>
          </p:nvPr>
        </p:nvSpPr>
        <p:spPr>
          <a:xfrm>
            <a:off x="1733560" y="228605"/>
            <a:ext cx="10107738" cy="341360"/>
          </a:xfrm>
        </p:spPr>
        <p:txBody>
          <a:bodyPr/>
          <a:lstStyle/>
          <a:p>
            <a:r>
              <a:rPr lang="en-US" dirty="0"/>
              <a:t>Access foreign content and web sites – By Country</a:t>
            </a:r>
          </a:p>
        </p:txBody>
      </p:sp>
      <p:graphicFrame>
        <p:nvGraphicFramePr>
          <p:cNvPr id="7" name="Chart 6"/>
          <p:cNvGraphicFramePr/>
          <p:nvPr>
            <p:extLst>
              <p:ext uri="{D42A27DB-BD31-4B8C-83A1-F6EECF244321}">
                <p14:modId xmlns:p14="http://schemas.microsoft.com/office/powerpoint/2010/main" val="3039972644"/>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1929782334"/>
              </p:ext>
            </p:extLst>
          </p:nvPr>
        </p:nvGraphicFramePr>
        <p:xfrm>
          <a:off x="9842501" y="641000"/>
          <a:ext cx="673100" cy="5226412"/>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380839">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295744"/>
                  </a:ext>
                </a:extLst>
              </a:tr>
              <a:tr h="354777">
                <a:tc>
                  <a:txBody>
                    <a:bodyPr/>
                    <a:lstStyle/>
                    <a:p>
                      <a:pPr algn="ctr" fontAlgn="ctr"/>
                      <a:r>
                        <a:rPr lang="en-CA" sz="1200" b="0" i="0" u="none" strike="noStrike" dirty="0">
                          <a:solidFill>
                            <a:srgbClr val="000000"/>
                          </a:solidFill>
                          <a:effectLst/>
                          <a:latin typeface="Calibri" panose="020F0502020204030204" pitchFamily="34" charset="0"/>
                        </a:rPr>
                        <a:t>36%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1304222"/>
                  </a:ext>
                </a:extLst>
              </a:tr>
              <a:tr h="195252">
                <a:tc>
                  <a:txBody>
                    <a:bodyPr/>
                    <a:lstStyle/>
                    <a:p>
                      <a:pPr algn="ctr" fontAlgn="ctr"/>
                      <a:r>
                        <a:rPr lang="en-CA" sz="1200" b="0" i="0" u="none" strike="noStrike" dirty="0">
                          <a:solidFill>
                            <a:srgbClr val="000000"/>
                          </a:solidFill>
                          <a:effectLst/>
                          <a:latin typeface="Calibri" panose="020F050202020403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95252">
                <a:tc>
                  <a:txBody>
                    <a:bodyPr/>
                    <a:lstStyle/>
                    <a:p>
                      <a:pPr algn="ctr" fontAlgn="ctr"/>
                      <a:r>
                        <a:rPr lang="en-CA" sz="1200" b="0" i="0" u="none" strike="noStrike" dirty="0">
                          <a:solidFill>
                            <a:srgbClr val="000000"/>
                          </a:solidFill>
                          <a:effectLst/>
                          <a:latin typeface="Calibri" panose="020F0502020204030204" pitchFamily="34" charset="0"/>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95252">
                <a:tc>
                  <a:txBody>
                    <a:bodyPr/>
                    <a:lstStyle/>
                    <a:p>
                      <a:pPr algn="ctr" fontAlgn="ctr"/>
                      <a:r>
                        <a:rPr lang="en-CA" sz="1200" b="0" i="0" u="none" strike="noStrike" dirty="0">
                          <a:solidFill>
                            <a:srgbClr val="000000"/>
                          </a:solidFill>
                          <a:effectLst/>
                          <a:latin typeface="Calibri" panose="020F050202020403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95252">
                <a:tc>
                  <a:txBody>
                    <a:bodyPr/>
                    <a:lstStyle/>
                    <a:p>
                      <a:pPr algn="ctr" fontAlgn="ctr"/>
                      <a:r>
                        <a:rPr lang="en-CA" sz="1200" b="0" i="0" u="none" strike="noStrike" dirty="0">
                          <a:solidFill>
                            <a:srgbClr val="000000"/>
                          </a:solidFill>
                          <a:effectLst/>
                          <a:latin typeface="Calibri" panose="020F050202020403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95252">
                <a:tc>
                  <a:txBody>
                    <a:bodyPr/>
                    <a:lstStyle/>
                    <a:p>
                      <a:pPr algn="ctr" fontAlgn="ctr"/>
                      <a:r>
                        <a:rPr lang="en-CA" sz="1200" b="0" i="0" u="none" strike="noStrike" dirty="0">
                          <a:solidFill>
                            <a:srgbClr val="000000"/>
                          </a:solidFill>
                          <a:effectLst/>
                          <a:latin typeface="Calibri" panose="020F050202020403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95252">
                <a:tc>
                  <a:txBody>
                    <a:bodyPr/>
                    <a:lstStyle/>
                    <a:p>
                      <a:pPr algn="ctr" fontAlgn="ctr"/>
                      <a:r>
                        <a:rPr lang="en-CA" sz="1200" b="0" i="0" u="none" strike="noStrike" dirty="0">
                          <a:solidFill>
                            <a:srgbClr val="000000"/>
                          </a:solidFill>
                          <a:effectLst/>
                          <a:latin typeface="Calibri" panose="020F050202020403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95252">
                <a:tc>
                  <a:txBody>
                    <a:bodyPr/>
                    <a:lstStyle/>
                    <a:p>
                      <a:pPr algn="ctr" fontAlgn="ctr"/>
                      <a:r>
                        <a:rPr lang="en-CA" sz="1200" b="0" i="0" u="none" strike="noStrike" dirty="0">
                          <a:solidFill>
                            <a:srgbClr val="000000"/>
                          </a:solidFill>
                          <a:effectLst/>
                          <a:latin typeface="Calibri" panose="020F050202020403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95252">
                <a:tc>
                  <a:txBody>
                    <a:bodyPr/>
                    <a:lstStyle/>
                    <a:p>
                      <a:pPr algn="ctr" fontAlgn="ctr"/>
                      <a:r>
                        <a:rPr lang="en-CA" sz="1200" b="0" i="0" u="none" strike="noStrike" dirty="0">
                          <a:solidFill>
                            <a:srgbClr val="000000"/>
                          </a:solidFill>
                          <a:effectLst/>
                          <a:latin typeface="Calibri" panose="020F050202020403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95252">
                <a:tc>
                  <a:txBody>
                    <a:bodyPr/>
                    <a:lstStyle/>
                    <a:p>
                      <a:pPr algn="ctr" fontAlgn="ctr"/>
                      <a:r>
                        <a:rPr lang="en-CA" sz="1200" b="0" i="0" u="none" strike="noStrike" dirty="0">
                          <a:solidFill>
                            <a:srgbClr val="000000"/>
                          </a:solidFill>
                          <a:effectLst/>
                          <a:latin typeface="Calibri" panose="020F050202020403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95252">
                <a:tc>
                  <a:txBody>
                    <a:bodyPr/>
                    <a:lstStyle/>
                    <a:p>
                      <a:pPr algn="ctr" fontAlgn="ctr"/>
                      <a:r>
                        <a:rPr lang="en-CA" sz="1200" b="0" i="0" u="none" strike="noStrike" dirty="0">
                          <a:solidFill>
                            <a:srgbClr val="000000"/>
                          </a:solidFill>
                          <a:effectLst/>
                          <a:latin typeface="Calibri" panose="020F050202020403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95252">
                <a:tc>
                  <a:txBody>
                    <a:bodyPr/>
                    <a:lstStyle/>
                    <a:p>
                      <a:pPr algn="ctr" fontAlgn="ctr"/>
                      <a:r>
                        <a:rPr lang="en-CA" sz="1200" b="0" i="0" u="none" strike="noStrike" dirty="0">
                          <a:solidFill>
                            <a:srgbClr val="000000"/>
                          </a:solidFill>
                          <a:effectLst/>
                          <a:latin typeface="Calibri" panose="020F050202020403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95252">
                <a:tc>
                  <a:txBody>
                    <a:bodyPr/>
                    <a:lstStyle/>
                    <a:p>
                      <a:pPr algn="ctr" fontAlgn="ctr"/>
                      <a:r>
                        <a:rPr lang="en-CA" sz="1200" b="0" i="0" u="none" strike="noStrike" dirty="0">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95252">
                <a:tc>
                  <a:txBody>
                    <a:bodyPr/>
                    <a:lstStyle/>
                    <a:p>
                      <a:pPr algn="ctr" fontAlgn="ctr"/>
                      <a:r>
                        <a:rPr lang="en-CA" sz="1200" b="0" i="0" u="none" strike="noStrike" dirty="0">
                          <a:solidFill>
                            <a:srgbClr val="000000"/>
                          </a:solidFill>
                          <a:effectLst/>
                          <a:latin typeface="Calibri" panose="020F050202020403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195252">
                <a:tc>
                  <a:txBody>
                    <a:bodyPr/>
                    <a:lstStyle/>
                    <a:p>
                      <a:pPr algn="ctr" fontAlgn="ctr"/>
                      <a:r>
                        <a:rPr lang="en-CA" sz="1200" b="0" i="0" u="none" strike="noStrike" dirty="0">
                          <a:solidFill>
                            <a:srgbClr val="000000"/>
                          </a:solidFill>
                          <a:effectLst/>
                          <a:latin typeface="Calibri" panose="020F050202020403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95252">
                <a:tc>
                  <a:txBody>
                    <a:bodyPr/>
                    <a:lstStyle/>
                    <a:p>
                      <a:pPr algn="ctr" fontAlgn="ctr"/>
                      <a:r>
                        <a:rPr lang="en-CA" sz="1200" b="0" i="0" u="none" strike="noStrike" dirty="0">
                          <a:solidFill>
                            <a:srgbClr val="000000"/>
                          </a:solidFill>
                          <a:effectLst/>
                          <a:latin typeface="Calibri" panose="020F050202020403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95252">
                <a:tc>
                  <a:txBody>
                    <a:bodyPr/>
                    <a:lstStyle/>
                    <a:p>
                      <a:pPr algn="ctr" fontAlgn="ctr"/>
                      <a:r>
                        <a:rPr lang="en-CA" sz="1200" b="0" i="0" u="none" strike="noStrike" dirty="0">
                          <a:solidFill>
                            <a:srgbClr val="000000"/>
                          </a:solidFill>
                          <a:effectLst/>
                          <a:latin typeface="Calibri" panose="020F050202020403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95252">
                <a:tc>
                  <a:txBody>
                    <a:bodyPr/>
                    <a:lstStyle/>
                    <a:p>
                      <a:pPr algn="ctr" fontAlgn="ctr"/>
                      <a:r>
                        <a:rPr lang="en-CA" sz="1200" b="0" i="0" u="none" strike="noStrike" dirty="0">
                          <a:solidFill>
                            <a:srgbClr val="000000"/>
                          </a:solidFill>
                          <a:effectLst/>
                          <a:latin typeface="Calibri" panose="020F050202020403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95252">
                <a:tc>
                  <a:txBody>
                    <a:bodyPr/>
                    <a:lstStyle/>
                    <a:p>
                      <a:pPr algn="ctr" fontAlgn="ctr"/>
                      <a:r>
                        <a:rPr lang="en-CA" sz="1200" b="0" i="0" u="none" strike="noStrike" dirty="0">
                          <a:solidFill>
                            <a:srgbClr val="000000"/>
                          </a:solidFill>
                          <a:effectLst/>
                          <a:latin typeface="Calibri" panose="020F050202020403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95252">
                <a:tc>
                  <a:txBody>
                    <a:bodyPr/>
                    <a:lstStyle/>
                    <a:p>
                      <a:pPr algn="ctr" fontAlgn="ctr"/>
                      <a:r>
                        <a:rPr lang="en-CA" sz="1200" b="0" i="0" u="none" strike="noStrike" dirty="0">
                          <a:solidFill>
                            <a:srgbClr val="000000"/>
                          </a:solidFill>
                          <a:effectLst/>
                          <a:latin typeface="Calibri" panose="020F050202020403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95252">
                <a:tc>
                  <a:txBody>
                    <a:bodyPr/>
                    <a:lstStyle/>
                    <a:p>
                      <a:pPr algn="ctr" fontAlgn="ctr"/>
                      <a:r>
                        <a:rPr lang="en-CA" sz="1200" b="0" i="0" u="none" strike="noStrike" dirty="0">
                          <a:solidFill>
                            <a:srgbClr val="000000"/>
                          </a:solidFill>
                          <a:effectLst/>
                          <a:latin typeface="Calibri" panose="020F050202020403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95252">
                <a:tc>
                  <a:txBody>
                    <a:bodyPr/>
                    <a:lstStyle/>
                    <a:p>
                      <a:pPr algn="ctr" fontAlgn="ctr"/>
                      <a:r>
                        <a:rPr lang="en-CA" sz="1200" b="0" i="0" u="none" strike="noStrike" dirty="0">
                          <a:solidFill>
                            <a:srgbClr val="000000"/>
                          </a:solidFill>
                          <a:effectLst/>
                          <a:latin typeface="Calibri" panose="020F0502020204030204" pitchFamily="34" charset="0"/>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95252">
                <a:tc>
                  <a:txBody>
                    <a:bodyPr/>
                    <a:lstStyle/>
                    <a:p>
                      <a:pPr algn="ctr" fontAlgn="ctr"/>
                      <a:r>
                        <a:rPr lang="en-CA" sz="1200" b="0" i="0" u="none" strike="noStrike" dirty="0">
                          <a:solidFill>
                            <a:srgbClr val="000000"/>
                          </a:solidFill>
                          <a:effectLst/>
                          <a:latin typeface="Calibri" panose="020F050202020403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r h="195252">
                <a:tc>
                  <a:txBody>
                    <a:bodyPr/>
                    <a:lstStyle/>
                    <a:p>
                      <a:pPr algn="ctr" fontAlgn="ctr"/>
                      <a:r>
                        <a:rPr lang="en-CA" sz="1200" b="0" i="0" u="none" strike="noStrike" dirty="0">
                          <a:solidFill>
                            <a:srgbClr val="000000"/>
                          </a:solidFill>
                          <a:effectLst/>
                          <a:latin typeface="Calibri" panose="020F050202020403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934211"/>
                  </a:ext>
                </a:extLst>
              </a:tr>
            </a:tbl>
          </a:graphicData>
        </a:graphic>
      </p:graphicFrame>
    </p:spTree>
    <p:extLst>
      <p:ext uri="{BB962C8B-B14F-4D97-AF65-F5344CB8AC3E}">
        <p14:creationId xmlns:p14="http://schemas.microsoft.com/office/powerpoint/2010/main" val="380553760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Individuals should better educate themselves to deal with the effects of technological change—By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1965506340"/>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6462438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Individuals should better educate themselves to deal with the effects of technological change—By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803043036"/>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6915228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Other—By Country</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1691034625"/>
              </p:ext>
            </p:extLst>
          </p:nvPr>
        </p:nvGraphicFramePr>
        <p:xfrm>
          <a:off x="1733559"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413296"/>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1289029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Other—By Region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Q36.  What steps should be taken to deal with the potentially negative effects of technological change?</a:t>
            </a:r>
          </a:p>
          <a:p>
            <a:r>
              <a:rPr lang="en-CA" dirty="0"/>
              <a:t>Base: Disagree Benefits Outweigh Costs (n=6,246)</a:t>
            </a:r>
            <a:endParaRPr lang="en-US" dirty="0"/>
          </a:p>
        </p:txBody>
      </p:sp>
      <p:graphicFrame>
        <p:nvGraphicFramePr>
          <p:cNvPr id="5" name="Chart 4"/>
          <p:cNvGraphicFramePr/>
          <p:nvPr>
            <p:extLst>
              <p:ext uri="{D42A27DB-BD31-4B8C-83A1-F6EECF244321}">
                <p14:modId xmlns:p14="http://schemas.microsoft.com/office/powerpoint/2010/main" val="2421855902"/>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23622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2254477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9855" y="876824"/>
            <a:ext cx="10515600" cy="1325563"/>
          </a:xfrm>
        </p:spPr>
        <p:txBody>
          <a:bodyPr/>
          <a:lstStyle/>
          <a:p>
            <a:r>
              <a:rPr lang="en-GB" dirty="0"/>
              <a:t>Contacts</a:t>
            </a:r>
          </a:p>
        </p:txBody>
      </p:sp>
      <p:sp>
        <p:nvSpPr>
          <p:cNvPr id="16" name="TextBox 15"/>
          <p:cNvSpPr txBox="1"/>
          <p:nvPr/>
        </p:nvSpPr>
        <p:spPr>
          <a:xfrm>
            <a:off x="3535673" y="3242428"/>
            <a:ext cx="1604683" cy="1061829"/>
          </a:xfrm>
          <a:prstGeom prst="rect">
            <a:avLst/>
          </a:prstGeom>
        </p:spPr>
        <p:txBody>
          <a:bodyPr vert="horz" wrap="square" lIns="0" tIns="0" rIns="0" bIns="0" rtlCol="0">
            <a:spAutoFit/>
          </a:bodyPr>
          <a:lstStyle/>
          <a:p>
            <a:pPr marL="4763"/>
            <a:r>
              <a:rPr lang="en-GB" sz="1400" b="1" dirty="0">
                <a:solidFill>
                  <a:schemeClr val="bg1"/>
                </a:solidFill>
              </a:rPr>
              <a:t>Fen Hampson</a:t>
            </a:r>
          </a:p>
          <a:p>
            <a:pPr marL="4763"/>
            <a:r>
              <a:rPr lang="en-CA" sz="1100" dirty="0">
                <a:solidFill>
                  <a:schemeClr val="bg1"/>
                </a:solidFill>
              </a:rPr>
              <a:t>CIGI Distinguished Fellow </a:t>
            </a:r>
          </a:p>
          <a:p>
            <a:pPr marL="4763"/>
            <a:r>
              <a:rPr lang="en-CA" sz="1100" dirty="0">
                <a:solidFill>
                  <a:schemeClr val="bg1"/>
                </a:solidFill>
              </a:rPr>
              <a:t>Director of the Global Security &amp; Politics Program</a:t>
            </a:r>
          </a:p>
          <a:p>
            <a:pPr marL="4763"/>
            <a:r>
              <a:rPr lang="en-CA" sz="1100" dirty="0">
                <a:solidFill>
                  <a:schemeClr val="bg1"/>
                </a:solidFill>
              </a:rPr>
              <a:t>Centre for International Governance Innovation</a:t>
            </a:r>
          </a:p>
        </p:txBody>
      </p:sp>
      <p:cxnSp>
        <p:nvCxnSpPr>
          <p:cNvPr id="22" name="Straight Connector 21"/>
          <p:cNvCxnSpPr/>
          <p:nvPr/>
        </p:nvCxnSpPr>
        <p:spPr>
          <a:xfrm>
            <a:off x="3521337" y="3122894"/>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85" name="Group 84"/>
          <p:cNvGrpSpPr/>
          <p:nvPr/>
        </p:nvGrpSpPr>
        <p:grpSpPr bwMode="black">
          <a:xfrm>
            <a:off x="3530440" y="4585967"/>
            <a:ext cx="1743539" cy="191240"/>
            <a:chOff x="326307" y="3795324"/>
            <a:chExt cx="1743539" cy="143430"/>
          </a:xfrm>
        </p:grpSpPr>
        <p:grpSp>
          <p:nvGrpSpPr>
            <p:cNvPr id="4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47"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1" name="TextBox 50"/>
            <p:cNvSpPr txBox="1"/>
            <p:nvPr/>
          </p:nvSpPr>
          <p:spPr bwMode="black">
            <a:xfrm>
              <a:off x="575526" y="3795324"/>
              <a:ext cx="1494320" cy="126958"/>
            </a:xfrm>
            <a:prstGeom prst="rect">
              <a:avLst/>
            </a:prstGeom>
          </p:spPr>
          <p:txBody>
            <a:bodyPr vert="horz" wrap="none" lIns="0" tIns="0" rIns="0" bIns="0" rtlCol="0">
              <a:spAutoFit/>
            </a:bodyPr>
            <a:lstStyle/>
            <a:p>
              <a:pPr marL="4763"/>
              <a:r>
                <a:rPr lang="en-GB" sz="1100" dirty="0">
                  <a:solidFill>
                    <a:schemeClr val="bg1"/>
                  </a:solidFill>
                </a:rPr>
                <a:t>fhampson@cigionline.org</a:t>
              </a:r>
            </a:p>
          </p:txBody>
        </p:sp>
      </p:grpSp>
      <p:grpSp>
        <p:nvGrpSpPr>
          <p:cNvPr id="84" name="Group 83"/>
          <p:cNvGrpSpPr/>
          <p:nvPr/>
        </p:nvGrpSpPr>
        <p:grpSpPr bwMode="black">
          <a:xfrm>
            <a:off x="3535673" y="4817219"/>
            <a:ext cx="1829675" cy="211980"/>
            <a:chOff x="331541" y="4016967"/>
            <a:chExt cx="1829675" cy="158985"/>
          </a:xfrm>
        </p:grpSpPr>
        <p:grpSp>
          <p:nvGrpSpPr>
            <p:cNvPr id="36"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37"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TextBox 51"/>
            <p:cNvSpPr txBox="1"/>
            <p:nvPr/>
          </p:nvSpPr>
          <p:spPr bwMode="black">
            <a:xfrm>
              <a:off x="575526" y="4016967"/>
              <a:ext cx="1585690" cy="126958"/>
            </a:xfrm>
            <a:prstGeom prst="rect">
              <a:avLst/>
            </a:prstGeom>
          </p:spPr>
          <p:txBody>
            <a:bodyPr vert="horz" wrap="none" lIns="0" tIns="0" rIns="0" bIns="0" rtlCol="0">
              <a:spAutoFit/>
            </a:bodyPr>
            <a:lstStyle/>
            <a:p>
              <a:pPr marL="4763"/>
              <a:r>
                <a:rPr lang="en-GB" sz="1100" dirty="0">
                  <a:solidFill>
                    <a:schemeClr val="bg1"/>
                  </a:solidFill>
                </a:rPr>
                <a:t>+1 519 885 2444 ext. 7201 </a:t>
              </a:r>
            </a:p>
          </p:txBody>
        </p:sp>
      </p:grpSp>
      <p:cxnSp>
        <p:nvCxnSpPr>
          <p:cNvPr id="56" name="Straight Connector 55"/>
          <p:cNvCxnSpPr/>
          <p:nvPr/>
        </p:nvCxnSpPr>
        <p:spPr>
          <a:xfrm>
            <a:off x="6572028" y="3137238"/>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58" name="TextBox 57"/>
          <p:cNvSpPr txBox="1"/>
          <p:nvPr/>
        </p:nvSpPr>
        <p:spPr>
          <a:xfrm>
            <a:off x="6593544" y="3242427"/>
            <a:ext cx="1604683" cy="553998"/>
          </a:xfrm>
          <a:prstGeom prst="rect">
            <a:avLst/>
          </a:prstGeom>
        </p:spPr>
        <p:txBody>
          <a:bodyPr vert="horz" wrap="square" lIns="0" tIns="0" rIns="0" bIns="0" rtlCol="0">
            <a:spAutoFit/>
          </a:bodyPr>
          <a:lstStyle/>
          <a:p>
            <a:pPr marL="4763"/>
            <a:r>
              <a:rPr lang="en-GB" sz="1400" b="1" dirty="0">
                <a:solidFill>
                  <a:schemeClr val="bg1"/>
                </a:solidFill>
              </a:rPr>
              <a:t>Sean Simpson</a:t>
            </a:r>
          </a:p>
          <a:p>
            <a:pPr marL="4763"/>
            <a:r>
              <a:rPr lang="en-CA" sz="1100" dirty="0">
                <a:solidFill>
                  <a:schemeClr val="bg1"/>
                </a:solidFill>
              </a:rPr>
              <a:t>Vice President </a:t>
            </a:r>
          </a:p>
          <a:p>
            <a:pPr marL="4763"/>
            <a:r>
              <a:rPr lang="en-CA" sz="1100" dirty="0">
                <a:solidFill>
                  <a:schemeClr val="bg1"/>
                </a:solidFill>
              </a:rPr>
              <a:t>Ipsos Public Affairs</a:t>
            </a:r>
            <a:endParaRPr lang="en-GB" sz="1100" dirty="0">
              <a:solidFill>
                <a:schemeClr val="bg1"/>
              </a:solidFill>
            </a:endParaRPr>
          </a:p>
        </p:txBody>
      </p:sp>
      <p:grpSp>
        <p:nvGrpSpPr>
          <p:cNvPr id="86" name="Group 85"/>
          <p:cNvGrpSpPr/>
          <p:nvPr/>
        </p:nvGrpSpPr>
        <p:grpSpPr bwMode="black">
          <a:xfrm>
            <a:off x="6588311" y="4585967"/>
            <a:ext cx="1745141" cy="191240"/>
            <a:chOff x="3384178" y="3795324"/>
            <a:chExt cx="1745141" cy="143430"/>
          </a:xfrm>
        </p:grpSpPr>
        <p:grpSp>
          <p:nvGrpSpPr>
            <p:cNvPr id="64" name="Group 153"/>
            <p:cNvGrpSpPr>
              <a:grpSpLocks noChangeAspect="1"/>
            </p:cNvGrpSpPr>
            <p:nvPr/>
          </p:nvGrpSpPr>
          <p:grpSpPr bwMode="black">
            <a:xfrm>
              <a:off x="3384178" y="3849114"/>
              <a:ext cx="134459" cy="89640"/>
              <a:chOff x="-6357938" y="3122613"/>
              <a:chExt cx="1104900" cy="736600"/>
            </a:xfrm>
            <a:solidFill>
              <a:schemeClr val="bg1"/>
            </a:solidFill>
          </p:grpSpPr>
          <p:sp>
            <p:nvSpPr>
              <p:cNvPr id="65"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9" name="TextBox 68"/>
            <p:cNvSpPr txBox="1"/>
            <p:nvPr/>
          </p:nvSpPr>
          <p:spPr bwMode="black">
            <a:xfrm>
              <a:off x="3633397" y="3795324"/>
              <a:ext cx="1495922" cy="126958"/>
            </a:xfrm>
            <a:prstGeom prst="rect">
              <a:avLst/>
            </a:prstGeom>
          </p:spPr>
          <p:txBody>
            <a:bodyPr vert="horz" wrap="none" lIns="0" tIns="0" rIns="0" bIns="0" rtlCol="0">
              <a:spAutoFit/>
            </a:bodyPr>
            <a:lstStyle/>
            <a:p>
              <a:pPr marL="4763"/>
              <a:r>
                <a:rPr lang="en-GB" sz="1100" dirty="0">
                  <a:solidFill>
                    <a:schemeClr val="bg1"/>
                  </a:solidFill>
                </a:rPr>
                <a:t>Sean.Simpson@ipsos.com</a:t>
              </a:r>
            </a:p>
          </p:txBody>
        </p:sp>
      </p:grpSp>
      <p:grpSp>
        <p:nvGrpSpPr>
          <p:cNvPr id="87" name="Group 86"/>
          <p:cNvGrpSpPr/>
          <p:nvPr/>
        </p:nvGrpSpPr>
        <p:grpSpPr bwMode="black">
          <a:xfrm>
            <a:off x="6593543" y="4817224"/>
            <a:ext cx="1273434" cy="211976"/>
            <a:chOff x="3389412" y="4016970"/>
            <a:chExt cx="1273434" cy="158982"/>
          </a:xfrm>
        </p:grpSpPr>
        <p:grpSp>
          <p:nvGrpSpPr>
            <p:cNvPr id="59" name="Group 58"/>
            <p:cNvGrpSpPr>
              <a:grpSpLocks noChangeAspect="1"/>
            </p:cNvGrpSpPr>
            <p:nvPr/>
          </p:nvGrpSpPr>
          <p:grpSpPr bwMode="black">
            <a:xfrm flipH="1">
              <a:off x="3389412" y="4027264"/>
              <a:ext cx="126792" cy="148688"/>
              <a:chOff x="8553450" y="4149725"/>
              <a:chExt cx="790575" cy="927100"/>
            </a:xfrm>
            <a:solidFill>
              <a:schemeClr val="bg1"/>
            </a:solidFill>
          </p:grpSpPr>
          <p:sp>
            <p:nvSpPr>
              <p:cNvPr id="60"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0" name="TextBox 69"/>
            <p:cNvSpPr txBox="1"/>
            <p:nvPr/>
          </p:nvSpPr>
          <p:spPr bwMode="black">
            <a:xfrm>
              <a:off x="3633397" y="4016970"/>
              <a:ext cx="1029449" cy="126958"/>
            </a:xfrm>
            <a:prstGeom prst="rect">
              <a:avLst/>
            </a:prstGeom>
          </p:spPr>
          <p:txBody>
            <a:bodyPr vert="horz" wrap="none" lIns="0" tIns="0" rIns="0" bIns="0" rtlCol="0">
              <a:spAutoFit/>
            </a:bodyPr>
            <a:lstStyle/>
            <a:p>
              <a:pPr marL="4763"/>
              <a:r>
                <a:rPr lang="en-GB" sz="1100" dirty="0">
                  <a:solidFill>
                    <a:schemeClr val="bg1"/>
                  </a:solidFill>
                </a:rPr>
                <a:t>+1 416 324 2002  </a:t>
              </a:r>
            </a:p>
          </p:txBody>
        </p:sp>
      </p:grpSp>
      <p:sp>
        <p:nvSpPr>
          <p:cNvPr id="2" name="TextBox 1"/>
          <p:cNvSpPr txBox="1"/>
          <p:nvPr/>
        </p:nvSpPr>
        <p:spPr>
          <a:xfrm>
            <a:off x="2185988" y="2943225"/>
            <a:ext cx="5130" cy="169277"/>
          </a:xfrm>
          <a:prstGeom prst="rect">
            <a:avLst/>
          </a:prstGeom>
        </p:spPr>
        <p:txBody>
          <a:bodyPr vert="horz" wrap="none" lIns="0" tIns="0" rIns="0" bIns="0" rtlCol="0">
            <a:spAutoFit/>
          </a:bodyPr>
          <a:lstStyle/>
          <a:p>
            <a:pPr marL="4763"/>
            <a:endParaRPr lang="en-US" sz="1100" dirty="0"/>
          </a:p>
        </p:txBody>
      </p:sp>
    </p:spTree>
    <p:extLst>
      <p:ext uri="{BB962C8B-B14F-4D97-AF65-F5344CB8AC3E}">
        <p14:creationId xmlns:p14="http://schemas.microsoft.com/office/powerpoint/2010/main" val="132190576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bwMode="ltGray">
          <a:xfrm>
            <a:off x="1318546" y="0"/>
            <a:ext cx="40126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1338286" y="1071278"/>
            <a:ext cx="3608943" cy="3633014"/>
          </a:xfrm>
          <a:prstGeom prst="rect">
            <a:avLst/>
          </a:prstGeom>
          <a:ln>
            <a:noFill/>
          </a:ln>
        </p:spPr>
        <p:txBody>
          <a:bodyPr wrap="square" lIns="62197" tIns="31099" rIns="62197" bIns="31099">
            <a:spAutoFit/>
          </a:bodyPr>
          <a:lstStyle/>
          <a:p>
            <a:pPr algn="just" hangingPunct="0">
              <a:lnSpc>
                <a:spcPts val="1600"/>
              </a:lnSpc>
            </a:pPr>
            <a:r>
              <a:rPr lang="en-GB" sz="1400" dirty="0">
                <a:solidFill>
                  <a:schemeClr val="bg1"/>
                </a:solidFill>
                <a:latin typeface="Futura"/>
              </a:rPr>
              <a:t>ABOUT CIGI</a:t>
            </a:r>
          </a:p>
          <a:p>
            <a:pPr algn="just" hangingPunct="0">
              <a:lnSpc>
                <a:spcPts val="1600"/>
              </a:lnSpc>
            </a:pPr>
            <a:endParaRPr lang="en-US" sz="1400" dirty="0">
              <a:solidFill>
                <a:schemeClr val="bg1"/>
              </a:solidFill>
            </a:endParaRPr>
          </a:p>
          <a:p>
            <a:r>
              <a:rPr lang="en-CA" sz="1200" b="0" i="0" dirty="0">
                <a:solidFill>
                  <a:schemeClr val="bg1"/>
                </a:solidFill>
                <a:effectLst/>
                <a:latin typeface="futura-pt"/>
              </a:rPr>
              <a:t>We are the Center for International Governance Innovation: an independent, non-partisan think tank with an objective and uniquely global perspective. Our research, opinions and public voice make a difference in today's world by bringing clarity and innovative thinking to global policy making. By working across disciplines and in partnership with the best peers and experts, we are the benchmark for influential research and trusted analysis.</a:t>
            </a:r>
          </a:p>
          <a:p>
            <a:endParaRPr lang="en-CA" sz="1200" b="0" i="0" dirty="0">
              <a:solidFill>
                <a:schemeClr val="bg1"/>
              </a:solidFill>
              <a:effectLst/>
              <a:latin typeface="futura-pt"/>
            </a:endParaRPr>
          </a:p>
          <a:p>
            <a:r>
              <a:rPr lang="en-CA" sz="1200" b="0" i="0" dirty="0">
                <a:solidFill>
                  <a:schemeClr val="bg1"/>
                </a:solidFill>
                <a:effectLst/>
                <a:latin typeface="futura-pt"/>
              </a:rPr>
              <a:t>Our research programs focus is governance of the </a:t>
            </a:r>
            <a:r>
              <a:rPr lang="en-CA" sz="1200" b="0" i="0" u="none" strike="noStrike" dirty="0">
                <a:solidFill>
                  <a:schemeClr val="bg1"/>
                </a:solidFill>
                <a:effectLst/>
                <a:latin typeface="futura-pt"/>
              </a:rPr>
              <a:t>global economy</a:t>
            </a:r>
            <a:r>
              <a:rPr lang="en-CA" sz="1200" b="0" i="0" dirty="0">
                <a:solidFill>
                  <a:schemeClr val="bg1"/>
                </a:solidFill>
                <a:effectLst/>
                <a:latin typeface="futura-pt"/>
              </a:rPr>
              <a:t>, </a:t>
            </a:r>
            <a:r>
              <a:rPr lang="en-CA" sz="1200" b="0" i="0" u="none" strike="noStrike" dirty="0">
                <a:solidFill>
                  <a:schemeClr val="bg1"/>
                </a:solidFill>
                <a:effectLst/>
                <a:latin typeface="futura-pt"/>
              </a:rPr>
              <a:t>global security and politics</a:t>
            </a:r>
            <a:r>
              <a:rPr lang="en-CA" sz="1200" b="0" i="0" dirty="0">
                <a:solidFill>
                  <a:schemeClr val="bg1"/>
                </a:solidFill>
                <a:effectLst/>
                <a:latin typeface="futura-pt"/>
              </a:rPr>
              <a:t> and </a:t>
            </a:r>
            <a:r>
              <a:rPr lang="en-CA" sz="1200" b="0" i="0" u="none" strike="noStrike" dirty="0">
                <a:solidFill>
                  <a:schemeClr val="bg1"/>
                </a:solidFill>
                <a:effectLst/>
                <a:latin typeface="futura-pt"/>
              </a:rPr>
              <a:t>international law</a:t>
            </a:r>
            <a:r>
              <a:rPr lang="en-CA" sz="1200" b="0" i="0" dirty="0">
                <a:solidFill>
                  <a:schemeClr val="bg1"/>
                </a:solidFill>
                <a:effectLst/>
                <a:latin typeface="futura-pt"/>
              </a:rPr>
              <a:t> in cooperation with a range of strategic</a:t>
            </a:r>
            <a:r>
              <a:rPr lang="en-CA" sz="1200" dirty="0">
                <a:solidFill>
                  <a:schemeClr val="bg1"/>
                </a:solidFill>
                <a:latin typeface="futura-pt"/>
              </a:rPr>
              <a:t> </a:t>
            </a:r>
            <a:r>
              <a:rPr lang="en-CA" sz="1200" b="0" i="0" u="none" strike="noStrike" dirty="0">
                <a:solidFill>
                  <a:schemeClr val="bg1"/>
                </a:solidFill>
                <a:effectLst/>
                <a:latin typeface="futura-pt"/>
              </a:rPr>
              <a:t>partners</a:t>
            </a:r>
            <a:r>
              <a:rPr lang="en-CA" sz="1200" b="0" i="0" dirty="0">
                <a:solidFill>
                  <a:schemeClr val="bg1"/>
                </a:solidFill>
                <a:effectLst/>
                <a:latin typeface="futura-pt"/>
              </a:rPr>
              <a:t> and </a:t>
            </a:r>
            <a:r>
              <a:rPr lang="en-CA" sz="1200" b="0" i="0" u="none" strike="noStrike" dirty="0">
                <a:solidFill>
                  <a:schemeClr val="bg1"/>
                </a:solidFill>
                <a:effectLst/>
                <a:latin typeface="futura-pt"/>
              </a:rPr>
              <a:t>the support</a:t>
            </a:r>
            <a:r>
              <a:rPr lang="en-CA" sz="1200" b="0" i="0" dirty="0">
                <a:solidFill>
                  <a:schemeClr val="bg1"/>
                </a:solidFill>
                <a:effectLst/>
                <a:latin typeface="futura-pt"/>
              </a:rPr>
              <a:t> from the Government of Canada, the Government of Ontario, as well as founder Jim Balsillie.</a:t>
            </a:r>
          </a:p>
          <a:p>
            <a:pPr>
              <a:lnSpc>
                <a:spcPts val="1600"/>
              </a:lnSpc>
            </a:pPr>
            <a:endParaRPr lang="en-US" sz="1200" dirty="0">
              <a:solidFill>
                <a:schemeClr val="bg1"/>
              </a:solidFill>
            </a:endParaRPr>
          </a:p>
        </p:txBody>
      </p:sp>
      <p:sp>
        <p:nvSpPr>
          <p:cNvPr id="3" name="Rectangle 2"/>
          <p:cNvSpPr/>
          <p:nvPr/>
        </p:nvSpPr>
        <p:spPr>
          <a:xfrm>
            <a:off x="5909051" y="1062287"/>
            <a:ext cx="4560829" cy="2853313"/>
          </a:xfrm>
          <a:prstGeom prst="rect">
            <a:avLst/>
          </a:prstGeom>
          <a:ln>
            <a:noFill/>
          </a:ln>
        </p:spPr>
        <p:txBody>
          <a:bodyPr wrap="square" lIns="62197" tIns="31099" rIns="62197" bIns="31099">
            <a:spAutoFit/>
          </a:bodyPr>
          <a:lstStyle/>
          <a:p>
            <a:pPr algn="just" hangingPunct="0">
              <a:lnSpc>
                <a:spcPts val="1600"/>
              </a:lnSpc>
            </a:pPr>
            <a:r>
              <a:rPr lang="en-US" sz="1400" dirty="0">
                <a:solidFill>
                  <a:schemeClr val="bg1"/>
                </a:solidFill>
                <a:latin typeface="Futura"/>
              </a:rPr>
              <a:t>SPONSORS</a:t>
            </a:r>
          </a:p>
          <a:p>
            <a:br>
              <a:rPr lang="en-US" sz="1200" b="1" dirty="0">
                <a:solidFill>
                  <a:schemeClr val="bg1"/>
                </a:solidFill>
              </a:rPr>
            </a:br>
            <a:r>
              <a:rPr lang="en-CA" sz="1200" dirty="0">
                <a:solidFill>
                  <a:schemeClr val="bg1"/>
                </a:solidFill>
                <a:latin typeface="futura-pt"/>
              </a:rPr>
              <a:t>CIGI would like to recognize and thank the following sponsors for their generous support which facilitated the work done within the </a:t>
            </a:r>
            <a:r>
              <a:rPr lang="en-CA" sz="1200" i="1" dirty="0">
                <a:solidFill>
                  <a:schemeClr val="bg1"/>
                </a:solidFill>
                <a:latin typeface="futura-pt"/>
              </a:rPr>
              <a:t>CIGI-Ipsos Global Survey on Internet Security &amp; Trust</a:t>
            </a:r>
            <a:r>
              <a:rPr lang="en-CA" sz="1200" dirty="0">
                <a:solidFill>
                  <a:schemeClr val="bg1"/>
                </a:solidFill>
                <a:latin typeface="futura-pt"/>
              </a:rPr>
              <a:t>.</a:t>
            </a:r>
          </a:p>
          <a:p>
            <a:endParaRPr lang="en-CA" sz="1200" dirty="0">
              <a:solidFill>
                <a:schemeClr val="bg1"/>
              </a:solidFill>
              <a:latin typeface="futura-pt"/>
            </a:endParaRPr>
          </a:p>
          <a:p>
            <a:endParaRPr lang="en-CA" sz="1200" dirty="0">
              <a:solidFill>
                <a:schemeClr val="bg1"/>
              </a:solidFill>
              <a:latin typeface="futura-pt"/>
            </a:endParaRPr>
          </a:p>
          <a:p>
            <a:pPr marL="628650" lvl="1" indent="-171450">
              <a:buFont typeface="Arial" panose="020B0604020202020204" pitchFamily="34" charset="0"/>
              <a:buChar char="•"/>
            </a:pPr>
            <a:r>
              <a:rPr lang="en-CA" sz="1200" dirty="0">
                <a:solidFill>
                  <a:schemeClr val="bg1"/>
                </a:solidFill>
                <a:latin typeface="futura-pt"/>
              </a:rPr>
              <a:t>International Development Research Centre (IDRC)</a:t>
            </a:r>
          </a:p>
          <a:p>
            <a:pPr marL="628650" lvl="1" indent="-171450">
              <a:buFont typeface="Arial" panose="020B0604020202020204" pitchFamily="34" charset="0"/>
              <a:buChar char="•"/>
            </a:pPr>
            <a:r>
              <a:rPr lang="en-CA" sz="1200" dirty="0">
                <a:solidFill>
                  <a:schemeClr val="bg1"/>
                </a:solidFill>
                <a:latin typeface="futura-pt"/>
              </a:rPr>
              <a:t>Government of Canada</a:t>
            </a:r>
          </a:p>
          <a:p>
            <a:pPr marL="628650" lvl="1" indent="-171450">
              <a:buFont typeface="Arial" panose="020B0604020202020204" pitchFamily="34" charset="0"/>
              <a:buChar char="•"/>
            </a:pPr>
            <a:r>
              <a:rPr lang="en-CA" sz="1200" dirty="0">
                <a:solidFill>
                  <a:schemeClr val="bg1"/>
                </a:solidFill>
                <a:latin typeface="futura-pt"/>
              </a:rPr>
              <a:t>Internet Society</a:t>
            </a:r>
          </a:p>
          <a:p>
            <a:pPr marL="628650" lvl="1" indent="-171450">
              <a:buFont typeface="Arial" panose="020B0604020202020204" pitchFamily="34" charset="0"/>
              <a:buChar char="•"/>
            </a:pPr>
            <a:r>
              <a:rPr lang="en-CA" sz="1200" dirty="0">
                <a:solidFill>
                  <a:schemeClr val="bg1"/>
                </a:solidFill>
                <a:latin typeface="futura-pt"/>
              </a:rPr>
              <a:t>United Nations Conference on Technology and Development (UNCTAD)</a:t>
            </a:r>
          </a:p>
          <a:p>
            <a:pPr marL="628650" lvl="1" indent="-171450">
              <a:buFont typeface="Arial" panose="020B0604020202020204" pitchFamily="34" charset="0"/>
              <a:buChar char="•"/>
            </a:pPr>
            <a:endParaRPr lang="en-CA" sz="1200" dirty="0">
              <a:solidFill>
                <a:schemeClr val="bg1"/>
              </a:solidFill>
              <a:latin typeface="futura-pt"/>
            </a:endParaRPr>
          </a:p>
          <a:p>
            <a:endParaRPr lang="en-US" sz="1200" dirty="0">
              <a:solidFill>
                <a:schemeClr val="bg1"/>
              </a:solidFill>
              <a:latin typeface="futura-pt"/>
            </a:endParaRPr>
          </a:p>
          <a:p>
            <a:endParaRPr lang="en-US" sz="1200" dirty="0">
              <a:solidFill>
                <a:schemeClr val="bg1"/>
              </a:solidFill>
              <a:latin typeface="futura-pt"/>
            </a:endParaRPr>
          </a:p>
        </p:txBody>
      </p:sp>
      <p:cxnSp>
        <p:nvCxnSpPr>
          <p:cNvPr id="8" name="Straight Connector 7"/>
          <p:cNvCxnSpPr/>
          <p:nvPr/>
        </p:nvCxnSpPr>
        <p:spPr bwMode="ltGray">
          <a:xfrm flipV="1">
            <a:off x="1387291" y="1359114"/>
            <a:ext cx="3559938" cy="2790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sp>
        <p:nvSpPr>
          <p:cNvPr id="10" name="TextBox 9"/>
          <p:cNvSpPr txBox="1"/>
          <p:nvPr/>
        </p:nvSpPr>
        <p:spPr>
          <a:xfrm>
            <a:off x="1891002" y="6341237"/>
            <a:ext cx="691172" cy="225209"/>
          </a:xfrm>
          <a:prstGeom prst="rect">
            <a:avLst/>
          </a:prstGeom>
        </p:spPr>
        <p:txBody>
          <a:bodyPr vert="horz" wrap="none" lIns="0" tIns="0" rIns="0" bIns="0" rtlCol="0" anchor="b">
            <a:normAutofit/>
          </a:bodyPr>
          <a:lstStyle/>
          <a:p>
            <a:pPr defTabSz="924282">
              <a:lnSpc>
                <a:spcPct val="85000"/>
              </a:lnSpc>
              <a:spcBef>
                <a:spcPts val="204"/>
              </a:spcBef>
              <a:defRPr/>
            </a:pPr>
            <a:endParaRPr lang="en-GB" sz="1200" dirty="0">
              <a:solidFill>
                <a:schemeClr val="bg1"/>
              </a:solidFill>
            </a:endParaRPr>
          </a:p>
        </p:txBody>
      </p:sp>
      <p:cxnSp>
        <p:nvCxnSpPr>
          <p:cNvPr id="11" name="Straight Connector 10"/>
          <p:cNvCxnSpPr/>
          <p:nvPr/>
        </p:nvCxnSpPr>
        <p:spPr bwMode="ltGray">
          <a:xfrm>
            <a:off x="5957145" y="1359114"/>
            <a:ext cx="4406055"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2701" y="6194968"/>
            <a:ext cx="496062" cy="45720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6197" y="6249103"/>
            <a:ext cx="1125333" cy="328770"/>
          </a:xfrm>
          <a:prstGeom prst="rect">
            <a:avLst/>
          </a:prstGeom>
        </p:spPr>
      </p:pic>
    </p:spTree>
    <p:extLst>
      <p:ext uri="{BB962C8B-B14F-4D97-AF65-F5344CB8AC3E}">
        <p14:creationId xmlns:p14="http://schemas.microsoft.com/office/powerpoint/2010/main" val="1274183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[Access foreign content and web sites]  Base: All Respondents Total (n=23,291)</a:t>
            </a:r>
          </a:p>
        </p:txBody>
      </p:sp>
      <p:sp>
        <p:nvSpPr>
          <p:cNvPr id="2" name="Title 1"/>
          <p:cNvSpPr>
            <a:spLocks noGrp="1"/>
          </p:cNvSpPr>
          <p:nvPr>
            <p:ph type="title"/>
          </p:nvPr>
        </p:nvSpPr>
        <p:spPr>
          <a:xfrm>
            <a:off x="1733560" y="228605"/>
            <a:ext cx="10107738" cy="304795"/>
          </a:xfrm>
        </p:spPr>
        <p:txBody>
          <a:bodyPr/>
          <a:lstStyle/>
          <a:p>
            <a:r>
              <a:rPr lang="en-US" dirty="0"/>
              <a:t>Access foreign content and web sites – By Region</a:t>
            </a:r>
          </a:p>
        </p:txBody>
      </p:sp>
      <p:graphicFrame>
        <p:nvGraphicFramePr>
          <p:cNvPr id="7" name="Chart 6"/>
          <p:cNvGraphicFramePr/>
          <p:nvPr>
            <p:extLst>
              <p:ext uri="{D42A27DB-BD31-4B8C-83A1-F6EECF244321}">
                <p14:modId xmlns:p14="http://schemas.microsoft.com/office/powerpoint/2010/main" val="1734891697"/>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4176547206"/>
              </p:ext>
            </p:extLst>
          </p:nvPr>
        </p:nvGraphicFramePr>
        <p:xfrm>
          <a:off x="9766301" y="1444706"/>
          <a:ext cx="673100" cy="3813109"/>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381369">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295744"/>
                  </a:ext>
                </a:extLst>
              </a:tr>
              <a:tr h="729719">
                <a:tc>
                  <a:txBody>
                    <a:bodyPr/>
                    <a:lstStyle/>
                    <a:p>
                      <a:pPr algn="ctr" fontAlgn="ctr"/>
                      <a:r>
                        <a:rPr lang="en-CA" sz="1200" b="0" i="0" u="none" strike="noStrike" dirty="0">
                          <a:solidFill>
                            <a:srgbClr val="000000"/>
                          </a:solidFill>
                          <a:effectLst/>
                          <a:latin typeface="Calibri" panose="020F0502020204030204" pitchFamily="34" charset="0"/>
                        </a:rPr>
                        <a:t>36%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1304222"/>
                  </a:ext>
                </a:extLst>
              </a:tr>
              <a:tr h="386003">
                <a:tc>
                  <a:txBody>
                    <a:bodyPr/>
                    <a:lstStyle/>
                    <a:p>
                      <a:pPr algn="ctr" fontAlgn="ctr"/>
                      <a:r>
                        <a:rPr lang="en-CA" sz="1200" b="0" i="0" u="none" strike="noStrike" dirty="0">
                          <a:solidFill>
                            <a:srgbClr val="000000"/>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386003">
                <a:tc>
                  <a:txBody>
                    <a:bodyPr/>
                    <a:lstStyle/>
                    <a:p>
                      <a:pPr algn="ctr" fontAlgn="ctr"/>
                      <a:r>
                        <a:rPr lang="en-CA" sz="1200" b="0" i="0" u="none" strike="noStrike" dirty="0">
                          <a:solidFill>
                            <a:srgbClr val="000000"/>
                          </a:solidFill>
                          <a:effectLst/>
                          <a:latin typeface="Calibri" panose="020F050202020403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386003">
                <a:tc>
                  <a:txBody>
                    <a:bodyPr/>
                    <a:lstStyle/>
                    <a:p>
                      <a:pPr algn="ctr" fontAlgn="ctr"/>
                      <a:r>
                        <a:rPr lang="en-CA" sz="1200" b="0" i="0" u="none" strike="noStrike" dirty="0">
                          <a:solidFill>
                            <a:srgbClr val="000000"/>
                          </a:solidFill>
                          <a:effectLst/>
                          <a:latin typeface="Calibri" panose="020F050202020403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386003">
                <a:tc>
                  <a:txBody>
                    <a:bodyPr/>
                    <a:lstStyle/>
                    <a:p>
                      <a:pPr algn="ctr" fontAlgn="ctr"/>
                      <a:r>
                        <a:rPr lang="en-CA" sz="1200" b="0" i="0" u="none" strike="noStrike" dirty="0">
                          <a:solidFill>
                            <a:srgbClr val="000000"/>
                          </a:solidFill>
                          <a:effectLst/>
                          <a:latin typeface="Calibri" panose="020F050202020403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386003">
                <a:tc>
                  <a:txBody>
                    <a:bodyPr/>
                    <a:lstStyle/>
                    <a:p>
                      <a:pPr algn="ctr" fontAlgn="ctr"/>
                      <a:r>
                        <a:rPr lang="en-CA" sz="1200" b="0" i="0" u="none" strike="noStrike" dirty="0">
                          <a:solidFill>
                            <a:srgbClr val="000000"/>
                          </a:solidFill>
                          <a:effectLst/>
                          <a:latin typeface="Calibri" panose="020F050202020403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386003">
                <a:tc>
                  <a:txBody>
                    <a:bodyPr/>
                    <a:lstStyle/>
                    <a:p>
                      <a:pPr algn="ctr" fontAlgn="ctr"/>
                      <a:r>
                        <a:rPr lang="en-CA" sz="1200" b="0" i="0" u="none" strike="noStrike" dirty="0">
                          <a:solidFill>
                            <a:srgbClr val="000000"/>
                          </a:solidFill>
                          <a:effectLst/>
                          <a:latin typeface="Calibri" panose="020F050202020403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386003">
                <a:tc>
                  <a:txBody>
                    <a:bodyPr/>
                    <a:lstStyle/>
                    <a:p>
                      <a:pPr algn="ctr" fontAlgn="ctr"/>
                      <a:r>
                        <a:rPr lang="en-CA" sz="1200" b="0" i="0" u="none" strike="noStrike" dirty="0">
                          <a:solidFill>
                            <a:srgbClr val="000000"/>
                          </a:solidFill>
                          <a:effectLst/>
                          <a:latin typeface="Calibri" panose="020F050202020403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2302623"/>
                  </a:ext>
                </a:extLst>
              </a:tr>
            </a:tbl>
          </a:graphicData>
        </a:graphic>
      </p:graphicFrame>
    </p:spTree>
    <p:extLst>
      <p:ext uri="{BB962C8B-B14F-4D97-AF65-F5344CB8AC3E}">
        <p14:creationId xmlns:p14="http://schemas.microsoft.com/office/powerpoint/2010/main" val="420984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Privacy and Security</a:t>
            </a:r>
          </a:p>
        </p:txBody>
      </p:sp>
    </p:spTree>
    <p:extLst>
      <p:ext uri="{BB962C8B-B14F-4D97-AF65-F5344CB8AC3E}">
        <p14:creationId xmlns:p14="http://schemas.microsoft.com/office/powerpoint/2010/main" val="327436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[Access local content and web sites] Base: All Respondents Total  (n=23,291)</a:t>
            </a:r>
          </a:p>
        </p:txBody>
      </p:sp>
      <p:sp>
        <p:nvSpPr>
          <p:cNvPr id="3" name="Title 2"/>
          <p:cNvSpPr>
            <a:spLocks noGrp="1"/>
          </p:cNvSpPr>
          <p:nvPr>
            <p:ph type="title"/>
          </p:nvPr>
        </p:nvSpPr>
        <p:spPr>
          <a:xfrm>
            <a:off x="1733560" y="228605"/>
            <a:ext cx="10107738" cy="309964"/>
          </a:xfrm>
        </p:spPr>
        <p:txBody>
          <a:bodyPr/>
          <a:lstStyle/>
          <a:p>
            <a:r>
              <a:rPr lang="en-US" dirty="0"/>
              <a:t>Access local content and web sites – By Country</a:t>
            </a:r>
          </a:p>
        </p:txBody>
      </p:sp>
      <p:graphicFrame>
        <p:nvGraphicFramePr>
          <p:cNvPr id="7" name="Chart 6"/>
          <p:cNvGraphicFramePr/>
          <p:nvPr>
            <p:extLst>
              <p:ext uri="{D42A27DB-BD31-4B8C-83A1-F6EECF244321}">
                <p14:modId xmlns:p14="http://schemas.microsoft.com/office/powerpoint/2010/main" val="3640854960"/>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1055707727"/>
              </p:ext>
            </p:extLst>
          </p:nvPr>
        </p:nvGraphicFramePr>
        <p:xfrm>
          <a:off x="9842501" y="1371604"/>
          <a:ext cx="673100" cy="449579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231245">
                <a:tc>
                  <a:txBody>
                    <a:bodyPr/>
                    <a:lstStyle/>
                    <a:p>
                      <a:pPr algn="ctr" fontAlgn="ctr"/>
                      <a:r>
                        <a:rPr lang="en-CA" sz="1100" b="0" i="0" u="none" strike="noStrike" dirty="0">
                          <a:solidFill>
                            <a:srgbClr val="000000"/>
                          </a:solidFill>
                          <a:effectLst/>
                          <a:latin typeface="Calibri" panose="020F050202020403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122787"/>
                  </a:ext>
                </a:extLst>
              </a:tr>
              <a:tr h="185415">
                <a:tc>
                  <a:txBody>
                    <a:bodyPr/>
                    <a:lstStyle/>
                    <a:p>
                      <a:pPr algn="ctr" fontAlgn="ctr"/>
                      <a:r>
                        <a:rPr lang="en-CA" sz="1100" b="0" i="0" u="none" strike="noStrike" dirty="0">
                          <a:solidFill>
                            <a:srgbClr val="000000"/>
                          </a:solidFill>
                          <a:effectLst/>
                          <a:latin typeface="Calibri" panose="020F0502020204030204"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85415">
                <a:tc>
                  <a:txBody>
                    <a:bodyPr/>
                    <a:lstStyle/>
                    <a:p>
                      <a:pPr algn="ctr" fontAlgn="ctr"/>
                      <a:r>
                        <a:rPr lang="en-CA" sz="1100" b="0" i="0" u="none" strike="noStrike" dirty="0">
                          <a:solidFill>
                            <a:srgbClr val="000000"/>
                          </a:solidFill>
                          <a:effectLst/>
                          <a:latin typeface="Calibri" panose="020F050202020403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85415">
                <a:tc>
                  <a:txBody>
                    <a:bodyPr/>
                    <a:lstStyle/>
                    <a:p>
                      <a:pPr algn="ctr" fontAlgn="ctr"/>
                      <a:r>
                        <a:rPr lang="en-CA" sz="1100" b="0" i="0" u="none" strike="noStrike" dirty="0">
                          <a:solidFill>
                            <a:srgbClr val="000000"/>
                          </a:solidFill>
                          <a:effectLst/>
                          <a:latin typeface="Calibri" panose="020F0502020204030204" pitchFamily="34" charset="0"/>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85415">
                <a:tc>
                  <a:txBody>
                    <a:bodyPr/>
                    <a:lstStyle/>
                    <a:p>
                      <a:pPr algn="ctr" fontAlgn="ctr"/>
                      <a:r>
                        <a:rPr lang="en-CA" sz="1100" b="0" i="0" u="none" strike="noStrike" dirty="0">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85415">
                <a:tc>
                  <a:txBody>
                    <a:bodyPr/>
                    <a:lstStyle/>
                    <a:p>
                      <a:pPr algn="ctr" fontAlgn="ctr"/>
                      <a:r>
                        <a:rPr lang="en-CA" sz="1100" b="0" i="0" u="none" strike="noStrike" dirty="0">
                          <a:solidFill>
                            <a:srgbClr val="000000"/>
                          </a:solidFill>
                          <a:effectLst/>
                          <a:latin typeface="Calibri" panose="020F050202020403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85415">
                <a:tc>
                  <a:txBody>
                    <a:bodyPr/>
                    <a:lstStyle/>
                    <a:p>
                      <a:pPr algn="ctr" fontAlgn="ctr"/>
                      <a:r>
                        <a:rPr lang="en-CA" sz="1100" b="0" i="0" u="none" strike="noStrike" dirty="0">
                          <a:solidFill>
                            <a:srgbClr val="000000"/>
                          </a:solidFill>
                          <a:effectLst/>
                          <a:latin typeface="Calibri" panose="020F0502020204030204" pitchFamily="34" charset="0"/>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85415">
                <a:tc>
                  <a:txBody>
                    <a:bodyPr/>
                    <a:lstStyle/>
                    <a:p>
                      <a:pPr algn="ctr" fontAlgn="ctr"/>
                      <a:r>
                        <a:rPr lang="en-CA" sz="1100" b="0" i="0" u="none" strike="noStrike" dirty="0">
                          <a:solidFill>
                            <a:srgbClr val="000000"/>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85415">
                <a:tc>
                  <a:txBody>
                    <a:bodyPr/>
                    <a:lstStyle/>
                    <a:p>
                      <a:pPr algn="ctr" fontAlgn="ctr"/>
                      <a:r>
                        <a:rPr lang="en-CA" sz="1100" b="0" i="0" u="none" strike="noStrike" dirty="0">
                          <a:solidFill>
                            <a:srgbClr val="000000"/>
                          </a:solidFill>
                          <a:effectLst/>
                          <a:latin typeface="Calibri" panose="020F0502020204030204" pitchFamily="34" charset="0"/>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85415">
                <a:tc>
                  <a:txBody>
                    <a:bodyPr/>
                    <a:lstStyle/>
                    <a:p>
                      <a:pPr algn="ctr" fontAlgn="ctr"/>
                      <a:r>
                        <a:rPr lang="en-CA" sz="1100" b="0" i="0" u="none" strike="noStrike" dirty="0">
                          <a:solidFill>
                            <a:srgbClr val="000000"/>
                          </a:solidFill>
                          <a:effectLst/>
                          <a:latin typeface="Calibri" panose="020F050202020403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85415">
                <a:tc>
                  <a:txBody>
                    <a:bodyPr/>
                    <a:lstStyle/>
                    <a:p>
                      <a:pPr algn="ctr" fontAlgn="ctr"/>
                      <a:r>
                        <a:rPr lang="en-CA" sz="1100" b="0" i="0" u="none" strike="noStrike" dirty="0">
                          <a:solidFill>
                            <a:srgbClr val="000000"/>
                          </a:solidFill>
                          <a:effectLst/>
                          <a:latin typeface="Calibri" panose="020F050202020403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85415">
                <a:tc>
                  <a:txBody>
                    <a:bodyPr/>
                    <a:lstStyle/>
                    <a:p>
                      <a:pPr algn="ctr" fontAlgn="ctr"/>
                      <a:r>
                        <a:rPr lang="en-CA" sz="1100" b="0" i="0" u="none" strike="noStrike" dirty="0">
                          <a:solidFill>
                            <a:srgbClr val="000000"/>
                          </a:solidFill>
                          <a:effectLst/>
                          <a:latin typeface="Calibri" panose="020F050202020403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85415">
                <a:tc>
                  <a:txBody>
                    <a:bodyPr/>
                    <a:lstStyle/>
                    <a:p>
                      <a:pPr algn="ctr" fontAlgn="ctr"/>
                      <a:r>
                        <a:rPr lang="en-CA" sz="1100" b="0" i="0" u="none" strike="noStrike" dirty="0">
                          <a:solidFill>
                            <a:srgbClr val="000000"/>
                          </a:solidFill>
                          <a:effectLst/>
                          <a:latin typeface="Calibri" panose="020F050202020403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85415">
                <a:tc>
                  <a:txBody>
                    <a:bodyPr/>
                    <a:lstStyle/>
                    <a:p>
                      <a:pPr algn="ctr" fontAlgn="ctr"/>
                      <a:r>
                        <a:rPr lang="en-CA" sz="1100" b="0" i="0" u="none" strike="noStrike" dirty="0">
                          <a:solidFill>
                            <a:srgbClr val="000000"/>
                          </a:solidFill>
                          <a:effectLst/>
                          <a:latin typeface="Calibri" panose="020F050202020403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185415">
                <a:tc>
                  <a:txBody>
                    <a:bodyPr/>
                    <a:lstStyle/>
                    <a:p>
                      <a:pPr algn="ctr" fontAlgn="ctr"/>
                      <a:r>
                        <a:rPr lang="en-CA" sz="1100" b="0" i="0" u="none" strike="noStrike" dirty="0">
                          <a:solidFill>
                            <a:srgbClr val="000000"/>
                          </a:solidFill>
                          <a:effectLst/>
                          <a:latin typeface="Calibri" panose="020F050202020403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85415">
                <a:tc>
                  <a:txBody>
                    <a:bodyPr/>
                    <a:lstStyle/>
                    <a:p>
                      <a:pPr algn="ctr" fontAlgn="ctr"/>
                      <a:r>
                        <a:rPr lang="en-CA" sz="1100" b="0" i="0" u="none" strike="noStrike" dirty="0">
                          <a:solidFill>
                            <a:srgbClr val="000000"/>
                          </a:solidFill>
                          <a:effectLst/>
                          <a:latin typeface="Calibri" panose="020F050202020403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85415">
                <a:tc>
                  <a:txBody>
                    <a:bodyPr/>
                    <a:lstStyle/>
                    <a:p>
                      <a:pPr algn="ctr" fontAlgn="ctr"/>
                      <a:r>
                        <a:rPr lang="en-CA" sz="1100" b="0" i="0" u="none" strike="noStrike" dirty="0">
                          <a:solidFill>
                            <a:srgbClr val="000000"/>
                          </a:solidFill>
                          <a:effectLst/>
                          <a:latin typeface="Calibri" panose="020F050202020403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85415">
                <a:tc>
                  <a:txBody>
                    <a:bodyPr/>
                    <a:lstStyle/>
                    <a:p>
                      <a:pPr algn="ctr" fontAlgn="ctr"/>
                      <a:r>
                        <a:rPr lang="en-CA" sz="1100" b="0" i="0" u="none" strike="noStrike" dirty="0">
                          <a:solidFill>
                            <a:srgbClr val="000000"/>
                          </a:solidFill>
                          <a:effectLst/>
                          <a:latin typeface="Calibri" panose="020F050202020403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85415">
                <a:tc>
                  <a:txBody>
                    <a:bodyPr/>
                    <a:lstStyle/>
                    <a:p>
                      <a:pPr algn="ctr" fontAlgn="ctr"/>
                      <a:r>
                        <a:rPr lang="en-CA" sz="1100" b="0" i="0" u="none" strike="noStrike" dirty="0">
                          <a:solidFill>
                            <a:srgbClr val="000000"/>
                          </a:solidFill>
                          <a:effectLst/>
                          <a:latin typeface="Calibri" panose="020F050202020403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85415">
                <a:tc>
                  <a:txBody>
                    <a:bodyPr/>
                    <a:lstStyle/>
                    <a:p>
                      <a:pPr algn="ctr" fontAlgn="ctr"/>
                      <a:r>
                        <a:rPr lang="en-CA" sz="1100" b="0" i="0" u="none" strike="noStrike" dirty="0">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85415">
                <a:tc>
                  <a:txBody>
                    <a:bodyPr/>
                    <a:lstStyle/>
                    <a:p>
                      <a:pPr algn="ctr" fontAlgn="ctr"/>
                      <a:r>
                        <a:rPr lang="en-CA" sz="1100" b="0" i="0" u="none" strike="noStrike" dirty="0">
                          <a:solidFill>
                            <a:srgbClr val="000000"/>
                          </a:solidFill>
                          <a:effectLst/>
                          <a:latin typeface="Calibri" panose="020F050202020403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85415">
                <a:tc>
                  <a:txBody>
                    <a:bodyPr/>
                    <a:lstStyle/>
                    <a:p>
                      <a:pPr algn="ctr" fontAlgn="ctr"/>
                      <a:r>
                        <a:rPr lang="en-CA" sz="1100" b="0" i="0" u="none" strike="noStrike" dirty="0">
                          <a:solidFill>
                            <a:srgbClr val="000000"/>
                          </a:solidFill>
                          <a:effectLst/>
                          <a:latin typeface="Calibri" panose="020F050202020403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85415">
                <a:tc>
                  <a:txBody>
                    <a:bodyPr/>
                    <a:lstStyle/>
                    <a:p>
                      <a:pPr algn="ctr" fontAlgn="ctr"/>
                      <a:r>
                        <a:rPr lang="en-CA" sz="1100" b="0" i="0" u="none" strike="noStrike" dirty="0">
                          <a:solidFill>
                            <a:srgbClr val="000000"/>
                          </a:solidFill>
                          <a:effectLst/>
                          <a:latin typeface="Calibri" panose="020F050202020403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r h="185415">
                <a:tc>
                  <a:txBody>
                    <a:bodyPr/>
                    <a:lstStyle/>
                    <a:p>
                      <a:pPr algn="ctr" fontAlgn="ctr"/>
                      <a:r>
                        <a:rPr lang="en-CA" sz="1100" b="0" i="0" u="none" strike="noStrike" dirty="0">
                          <a:solidFill>
                            <a:srgbClr val="000000"/>
                          </a:solidFill>
                          <a:effectLst/>
                          <a:latin typeface="Calibri" panose="020F0502020204030204" pitchFamily="34" charset="0"/>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93421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836472282"/>
              </p:ext>
            </p:extLst>
          </p:nvPr>
        </p:nvGraphicFramePr>
        <p:xfrm>
          <a:off x="9842501" y="609604"/>
          <a:ext cx="673100" cy="835773"/>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2150294357"/>
                    </a:ext>
                  </a:extLst>
                </a:gridCol>
              </a:tblGrid>
              <a:tr h="380359">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6590823"/>
                  </a:ext>
                </a:extLst>
              </a:tr>
              <a:tr h="260407">
                <a:tc>
                  <a:txBody>
                    <a:bodyPr/>
                    <a:lstStyle/>
                    <a:p>
                      <a:pPr algn="ctr" fontAlgn="ctr"/>
                      <a:r>
                        <a:rPr lang="en-CA" sz="1200" b="0" i="0" u="none" strike="noStrike" dirty="0">
                          <a:solidFill>
                            <a:srgbClr val="000000"/>
                          </a:solidFill>
                          <a:effectLst/>
                          <a:latin typeface="Calibri" panose="020F050202020403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9618512"/>
                  </a:ext>
                </a:extLst>
              </a:tr>
              <a:tr h="195007">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269366"/>
                  </a:ext>
                </a:extLst>
              </a:tr>
            </a:tbl>
          </a:graphicData>
        </a:graphic>
      </p:graphicFrame>
    </p:spTree>
    <p:extLst>
      <p:ext uri="{BB962C8B-B14F-4D97-AF65-F5344CB8AC3E}">
        <p14:creationId xmlns:p14="http://schemas.microsoft.com/office/powerpoint/2010/main" val="3352114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[Access local content and web sites]  Base: All Respondents Total (n=23,291)</a:t>
            </a:r>
          </a:p>
        </p:txBody>
      </p:sp>
      <p:sp>
        <p:nvSpPr>
          <p:cNvPr id="2" name="Title 1"/>
          <p:cNvSpPr>
            <a:spLocks noGrp="1"/>
          </p:cNvSpPr>
          <p:nvPr>
            <p:ph type="title"/>
          </p:nvPr>
        </p:nvSpPr>
        <p:spPr>
          <a:xfrm>
            <a:off x="1733560" y="228605"/>
            <a:ext cx="10107738" cy="401404"/>
          </a:xfrm>
        </p:spPr>
        <p:txBody>
          <a:bodyPr/>
          <a:lstStyle/>
          <a:p>
            <a:r>
              <a:rPr lang="en-US" dirty="0"/>
              <a:t>Access local content and web sites – By Region</a:t>
            </a:r>
          </a:p>
        </p:txBody>
      </p:sp>
      <p:graphicFrame>
        <p:nvGraphicFramePr>
          <p:cNvPr id="7" name="Chart 6"/>
          <p:cNvGraphicFramePr/>
          <p:nvPr>
            <p:extLst>
              <p:ext uri="{D42A27DB-BD31-4B8C-83A1-F6EECF244321}">
                <p14:modId xmlns:p14="http://schemas.microsoft.com/office/powerpoint/2010/main" val="3481152148"/>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2888937211"/>
              </p:ext>
            </p:extLst>
          </p:nvPr>
        </p:nvGraphicFramePr>
        <p:xfrm>
          <a:off x="9753601" y="1219204"/>
          <a:ext cx="673100" cy="4114803"/>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577895">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295744"/>
                  </a:ext>
                </a:extLst>
              </a:tr>
              <a:tr h="242144">
                <a:tc>
                  <a:txBody>
                    <a:bodyPr/>
                    <a:lstStyle/>
                    <a:p>
                      <a:pPr algn="ctr" fontAlgn="ctr"/>
                      <a:r>
                        <a:rPr lang="en-CA" sz="1200" b="0" i="0" u="none" strike="noStrike" dirty="0">
                          <a:solidFill>
                            <a:srgbClr val="000000"/>
                          </a:solidFill>
                          <a:effectLst/>
                          <a:latin typeface="Calibri" panose="020F0502020204030204" pitchFamily="34" charset="0"/>
                        </a:rPr>
                        <a:t>42%</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1304222"/>
                  </a:ext>
                </a:extLst>
              </a:tr>
              <a:tr h="375644">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214167"/>
                  </a:ext>
                </a:extLst>
              </a:tr>
              <a:tr h="513960">
                <a:tc>
                  <a:txBody>
                    <a:bodyPr/>
                    <a:lstStyle/>
                    <a:p>
                      <a:pPr algn="ctr" fontAlgn="ctr"/>
                      <a:r>
                        <a:rPr lang="en-CA" sz="1200" b="0" i="0" u="none" strike="noStrike" dirty="0">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099643"/>
                  </a:ext>
                </a:extLst>
              </a:tr>
              <a:tr h="400860">
                <a:tc>
                  <a:txBody>
                    <a:bodyPr/>
                    <a:lstStyle/>
                    <a:p>
                      <a:pPr algn="ctr" fontAlgn="ctr"/>
                      <a:r>
                        <a:rPr lang="en-CA" sz="1200" b="0" i="0" u="none" strike="noStrike" dirty="0">
                          <a:solidFill>
                            <a:srgbClr val="000000"/>
                          </a:solidFill>
                          <a:effectLst/>
                          <a:latin typeface="Calibri" panose="020F050202020403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400860">
                <a:tc>
                  <a:txBody>
                    <a:bodyPr/>
                    <a:lstStyle/>
                    <a:p>
                      <a:pPr algn="ctr" fontAlgn="ctr"/>
                      <a:r>
                        <a:rPr lang="en-CA" sz="1200" b="0" i="0" u="none" strike="noStrike" dirty="0">
                          <a:solidFill>
                            <a:srgbClr val="000000"/>
                          </a:solidFill>
                          <a:effectLst/>
                          <a:latin typeface="Calibri" panose="020F050202020403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400860">
                <a:tc>
                  <a:txBody>
                    <a:bodyPr/>
                    <a:lstStyle/>
                    <a:p>
                      <a:pPr algn="ctr" fontAlgn="ctr"/>
                      <a:r>
                        <a:rPr lang="en-CA" sz="1200" b="0" i="0" u="none" strike="noStrike" dirty="0">
                          <a:solidFill>
                            <a:srgbClr val="000000"/>
                          </a:solidFill>
                          <a:effectLst/>
                          <a:latin typeface="Calibri" panose="020F050202020403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400860">
                <a:tc>
                  <a:txBody>
                    <a:bodyPr/>
                    <a:lstStyle/>
                    <a:p>
                      <a:pPr algn="ctr" fontAlgn="ctr"/>
                      <a:r>
                        <a:rPr lang="en-CA" sz="1200" b="0" i="0" u="none" strike="noStrike" dirty="0">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400860">
                <a:tc>
                  <a:txBody>
                    <a:bodyPr/>
                    <a:lstStyle/>
                    <a:p>
                      <a:pPr algn="ctr" fontAlgn="ctr"/>
                      <a:r>
                        <a:rPr lang="en-CA" sz="1200" b="0" i="0" u="none" strike="noStrike">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400860">
                <a:tc>
                  <a:txBody>
                    <a:bodyPr/>
                    <a:lstStyle/>
                    <a:p>
                      <a:pPr algn="ctr" fontAlgn="ctr"/>
                      <a:r>
                        <a:rPr lang="en-CA" sz="1200" b="0" i="0" u="none" strike="noStrike" dirty="0">
                          <a:solidFill>
                            <a:srgbClr val="000000"/>
                          </a:solidFill>
                          <a:effectLst/>
                          <a:latin typeface="Calibri" panose="020F050202020403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bl>
          </a:graphicData>
        </a:graphic>
      </p:graphicFrame>
    </p:spTree>
    <p:extLst>
      <p:ext uri="{BB962C8B-B14F-4D97-AF65-F5344CB8AC3E}">
        <p14:creationId xmlns:p14="http://schemas.microsoft.com/office/powerpoint/2010/main" val="1133247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[Find the content you seek]  Base: All Respondents Total (n=23,291)</a:t>
            </a:r>
          </a:p>
        </p:txBody>
      </p:sp>
      <p:sp>
        <p:nvSpPr>
          <p:cNvPr id="3" name="Title 2"/>
          <p:cNvSpPr>
            <a:spLocks noGrp="1"/>
          </p:cNvSpPr>
          <p:nvPr>
            <p:ph type="title"/>
          </p:nvPr>
        </p:nvSpPr>
        <p:spPr>
          <a:xfrm>
            <a:off x="1733560" y="228605"/>
            <a:ext cx="10107738" cy="304576"/>
          </a:xfrm>
        </p:spPr>
        <p:txBody>
          <a:bodyPr/>
          <a:lstStyle/>
          <a:p>
            <a:r>
              <a:rPr lang="en-US" dirty="0"/>
              <a:t>Find the content you seek – By Country</a:t>
            </a:r>
          </a:p>
        </p:txBody>
      </p:sp>
      <p:graphicFrame>
        <p:nvGraphicFramePr>
          <p:cNvPr id="7" name="Chart 6"/>
          <p:cNvGraphicFramePr/>
          <p:nvPr>
            <p:extLst>
              <p:ext uri="{D42A27DB-BD31-4B8C-83A1-F6EECF244321}">
                <p14:modId xmlns:p14="http://schemas.microsoft.com/office/powerpoint/2010/main" val="947133459"/>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959390236"/>
              </p:ext>
            </p:extLst>
          </p:nvPr>
        </p:nvGraphicFramePr>
        <p:xfrm>
          <a:off x="9677400" y="1219203"/>
          <a:ext cx="685800" cy="4572002"/>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402689662"/>
                    </a:ext>
                  </a:extLst>
                </a:gridCol>
              </a:tblGrid>
              <a:tr h="192924">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2374195"/>
                  </a:ext>
                </a:extLst>
              </a:tr>
              <a:tr h="231603">
                <a:tc>
                  <a:txBody>
                    <a:bodyPr/>
                    <a:lstStyle/>
                    <a:p>
                      <a:pPr algn="ctr" fontAlgn="ctr"/>
                      <a:r>
                        <a:rPr lang="en-CA" sz="1100" b="0" i="0" u="none" strike="noStrike" dirty="0">
                          <a:solidFill>
                            <a:srgbClr val="000000"/>
                          </a:solidFill>
                          <a:effectLst/>
                          <a:latin typeface="Calibri" panose="020F050202020403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122787"/>
                  </a:ext>
                </a:extLst>
              </a:tr>
              <a:tr h="180325">
                <a:tc>
                  <a:txBody>
                    <a:bodyPr/>
                    <a:lstStyle/>
                    <a:p>
                      <a:pPr algn="ctr" fontAlgn="ctr"/>
                      <a:r>
                        <a:rPr lang="en-CA" sz="1100" b="0" i="0" u="none" strike="noStrike" dirty="0">
                          <a:solidFill>
                            <a:srgbClr val="000000"/>
                          </a:solidFill>
                          <a:effectLst/>
                          <a:latin typeface="Calibri" panose="020F050202020403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80325">
                <a:tc>
                  <a:txBody>
                    <a:bodyPr/>
                    <a:lstStyle/>
                    <a:p>
                      <a:pPr algn="ctr" fontAlgn="ctr"/>
                      <a:r>
                        <a:rPr lang="en-CA" sz="1100" b="0" i="0" u="none" strike="noStrike" dirty="0">
                          <a:solidFill>
                            <a:srgbClr val="000000"/>
                          </a:solidFill>
                          <a:effectLst/>
                          <a:latin typeface="Calibri" panose="020F0502020204030204" pitchFamily="34"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80325">
                <a:tc>
                  <a:txBody>
                    <a:bodyPr/>
                    <a:lstStyle/>
                    <a:p>
                      <a:pPr algn="ctr" fontAlgn="ctr"/>
                      <a:r>
                        <a:rPr lang="en-CA" sz="1100" b="0" i="0" u="none" strike="noStrike" dirty="0">
                          <a:solidFill>
                            <a:srgbClr val="000000"/>
                          </a:solidFill>
                          <a:effectLst/>
                          <a:latin typeface="Calibri" panose="020F050202020403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80325">
                <a:tc>
                  <a:txBody>
                    <a:bodyPr/>
                    <a:lstStyle/>
                    <a:p>
                      <a:pPr algn="ctr" fontAlgn="ctr"/>
                      <a:r>
                        <a:rPr lang="en-CA" sz="1100" b="0" i="0" u="none" strike="noStrike" dirty="0">
                          <a:solidFill>
                            <a:srgbClr val="000000"/>
                          </a:solidFill>
                          <a:effectLst/>
                          <a:latin typeface="Calibri" panose="020F050202020403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80325">
                <a:tc>
                  <a:txBody>
                    <a:bodyPr/>
                    <a:lstStyle/>
                    <a:p>
                      <a:pPr algn="ctr" fontAlgn="ctr"/>
                      <a:r>
                        <a:rPr lang="en-CA" sz="1100" b="0" i="0" u="none" strike="noStrike" dirty="0">
                          <a:solidFill>
                            <a:srgbClr val="000000"/>
                          </a:solidFill>
                          <a:effectLst/>
                          <a:latin typeface="Calibri" panose="020F050202020403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80325">
                <a:tc>
                  <a:txBody>
                    <a:bodyPr/>
                    <a:lstStyle/>
                    <a:p>
                      <a:pPr algn="ctr" fontAlgn="ctr"/>
                      <a:r>
                        <a:rPr lang="en-CA" sz="1100" b="0" i="0" u="none" strike="noStrike" dirty="0">
                          <a:solidFill>
                            <a:srgbClr val="000000"/>
                          </a:solidFill>
                          <a:effectLst/>
                          <a:latin typeface="Calibri" panose="020F0502020204030204" pitchFamily="34" charset="0"/>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80325">
                <a:tc>
                  <a:txBody>
                    <a:bodyPr/>
                    <a:lstStyle/>
                    <a:p>
                      <a:pPr algn="ctr" fontAlgn="ctr"/>
                      <a:r>
                        <a:rPr lang="en-CA" sz="1100" b="0" i="0" u="none" strike="noStrike" dirty="0">
                          <a:solidFill>
                            <a:srgbClr val="000000"/>
                          </a:solidFill>
                          <a:effectLst/>
                          <a:latin typeface="Calibri" panose="020F050202020403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80325">
                <a:tc>
                  <a:txBody>
                    <a:bodyPr/>
                    <a:lstStyle/>
                    <a:p>
                      <a:pPr algn="ctr" fontAlgn="ctr"/>
                      <a:r>
                        <a:rPr lang="en-CA" sz="1100" b="0" i="0" u="none" strike="noStrike" dirty="0">
                          <a:solidFill>
                            <a:srgbClr val="000000"/>
                          </a:solidFill>
                          <a:effectLst/>
                          <a:latin typeface="Calibri" panose="020F050202020403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80325">
                <a:tc>
                  <a:txBody>
                    <a:bodyPr/>
                    <a:lstStyle/>
                    <a:p>
                      <a:pPr algn="ctr" fontAlgn="ctr"/>
                      <a:r>
                        <a:rPr lang="en-CA" sz="1100" b="0" i="0" u="none" strike="noStrike" dirty="0">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8329385"/>
                  </a:ext>
                </a:extLst>
              </a:tr>
              <a:tr h="180325">
                <a:tc>
                  <a:txBody>
                    <a:bodyPr/>
                    <a:lstStyle/>
                    <a:p>
                      <a:pPr algn="ctr" fontAlgn="ctr"/>
                      <a:r>
                        <a:rPr lang="en-CA" sz="1100" b="0" i="0" u="none" strike="noStrike" dirty="0">
                          <a:solidFill>
                            <a:srgbClr val="000000"/>
                          </a:solidFill>
                          <a:effectLst/>
                          <a:latin typeface="Calibri" panose="020F050202020403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80325">
                <a:tc>
                  <a:txBody>
                    <a:bodyPr/>
                    <a:lstStyle/>
                    <a:p>
                      <a:pPr algn="ctr" fontAlgn="ctr"/>
                      <a:r>
                        <a:rPr lang="en-CA" sz="1100" b="0" i="0" u="none" strike="noStrike" dirty="0">
                          <a:solidFill>
                            <a:srgbClr val="000000"/>
                          </a:solidFill>
                          <a:effectLst/>
                          <a:latin typeface="Calibri" panose="020F050202020403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80325">
                <a:tc>
                  <a:txBody>
                    <a:bodyPr/>
                    <a:lstStyle/>
                    <a:p>
                      <a:pPr algn="ctr" fontAlgn="ctr"/>
                      <a:r>
                        <a:rPr lang="en-CA" sz="1100" b="0" i="0" u="none" strike="noStrike" dirty="0">
                          <a:solidFill>
                            <a:srgbClr val="000000"/>
                          </a:solidFill>
                          <a:effectLst/>
                          <a:latin typeface="Calibri" panose="020F050202020403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80325">
                <a:tc>
                  <a:txBody>
                    <a:bodyPr/>
                    <a:lstStyle/>
                    <a:p>
                      <a:pPr algn="ctr" fontAlgn="ctr"/>
                      <a:r>
                        <a:rPr lang="en-CA" sz="1100" b="0" i="0" u="none" strike="noStrike" dirty="0">
                          <a:solidFill>
                            <a:srgbClr val="000000"/>
                          </a:solidFill>
                          <a:effectLst/>
                          <a:latin typeface="Calibri" panose="020F050202020403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80325">
                <a:tc>
                  <a:txBody>
                    <a:bodyPr/>
                    <a:lstStyle/>
                    <a:p>
                      <a:pPr algn="ctr" fontAlgn="ctr"/>
                      <a:r>
                        <a:rPr lang="en-CA" sz="1100" b="0" i="0" u="none" strike="noStrike" dirty="0">
                          <a:solidFill>
                            <a:srgbClr val="000000"/>
                          </a:solidFill>
                          <a:effectLst/>
                          <a:latin typeface="Calibri" panose="020F050202020403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80325">
                <a:tc>
                  <a:txBody>
                    <a:bodyPr/>
                    <a:lstStyle/>
                    <a:p>
                      <a:pPr algn="ctr" fontAlgn="ctr"/>
                      <a:r>
                        <a:rPr lang="en-CA" sz="1100" b="0" i="0" u="none" strike="noStrike" dirty="0">
                          <a:solidFill>
                            <a:srgbClr val="000000"/>
                          </a:solidFill>
                          <a:effectLst/>
                          <a:latin typeface="Calibri" panose="020F050202020403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80325">
                <a:tc>
                  <a:txBody>
                    <a:bodyPr/>
                    <a:lstStyle/>
                    <a:p>
                      <a:pPr algn="ctr" fontAlgn="ctr"/>
                      <a:r>
                        <a:rPr lang="en-CA" sz="1100" b="0" i="0" u="none" strike="noStrike" dirty="0">
                          <a:solidFill>
                            <a:srgbClr val="000000"/>
                          </a:solidFill>
                          <a:effectLst/>
                          <a:latin typeface="Calibri" panose="020F050202020403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80325">
                <a:tc>
                  <a:txBody>
                    <a:bodyPr/>
                    <a:lstStyle/>
                    <a:p>
                      <a:pPr algn="ctr" fontAlgn="ctr"/>
                      <a:r>
                        <a:rPr lang="en-CA" sz="1100" b="0" i="0" u="none" strike="noStrike" dirty="0">
                          <a:solidFill>
                            <a:srgbClr val="000000"/>
                          </a:solidFill>
                          <a:effectLst/>
                          <a:latin typeface="Calibri" panose="020F050202020403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80325">
                <a:tc>
                  <a:txBody>
                    <a:bodyPr/>
                    <a:lstStyle/>
                    <a:p>
                      <a:pPr algn="ctr" fontAlgn="ctr"/>
                      <a:r>
                        <a:rPr lang="en-CA" sz="1100" b="0" i="0" u="none" strike="noStrike" dirty="0">
                          <a:solidFill>
                            <a:srgbClr val="000000"/>
                          </a:solidFill>
                          <a:effectLst/>
                          <a:latin typeface="Calibri" panose="020F050202020403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80325">
                <a:tc>
                  <a:txBody>
                    <a:bodyPr/>
                    <a:lstStyle/>
                    <a:p>
                      <a:pPr algn="ctr" fontAlgn="ctr"/>
                      <a:r>
                        <a:rPr lang="en-CA" sz="1100" b="0" i="0" u="none" strike="noStrike" dirty="0">
                          <a:solidFill>
                            <a:srgbClr val="000000"/>
                          </a:solidFill>
                          <a:effectLst/>
                          <a:latin typeface="Calibri" panose="020F0502020204030204" pitchFamily="34" charset="0"/>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80325">
                <a:tc>
                  <a:txBody>
                    <a:bodyPr/>
                    <a:lstStyle/>
                    <a:p>
                      <a:pPr algn="ctr" fontAlgn="ctr"/>
                      <a:r>
                        <a:rPr lang="en-CA" sz="1100" b="0" i="0" u="none" strike="noStrike" dirty="0">
                          <a:solidFill>
                            <a:srgbClr val="000000"/>
                          </a:solidFill>
                          <a:effectLst/>
                          <a:latin typeface="Calibri" panose="020F050202020403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80325">
                <a:tc>
                  <a:txBody>
                    <a:bodyPr/>
                    <a:lstStyle/>
                    <a:p>
                      <a:pPr algn="ctr" fontAlgn="ctr"/>
                      <a:r>
                        <a:rPr lang="en-CA" sz="1100" b="0" i="0" u="none" strike="noStrike" dirty="0">
                          <a:solidFill>
                            <a:srgbClr val="000000"/>
                          </a:solidFill>
                          <a:effectLst/>
                          <a:latin typeface="Calibri" panose="020F050202020403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80325">
                <a:tc>
                  <a:txBody>
                    <a:bodyPr/>
                    <a:lstStyle/>
                    <a:p>
                      <a:pPr algn="ctr" fontAlgn="ctr"/>
                      <a:r>
                        <a:rPr lang="en-CA" sz="1100" b="0" i="0" u="none" strike="noStrike" dirty="0">
                          <a:solidFill>
                            <a:srgbClr val="000000"/>
                          </a:solidFill>
                          <a:effectLst/>
                          <a:latin typeface="Calibri" panose="020F050202020403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r h="180325">
                <a:tc>
                  <a:txBody>
                    <a:bodyPr/>
                    <a:lstStyle/>
                    <a:p>
                      <a:pPr algn="ctr" fontAlgn="ctr"/>
                      <a:r>
                        <a:rPr lang="en-CA" sz="1100" b="0" i="0" u="none" strike="noStrike" dirty="0">
                          <a:solidFill>
                            <a:srgbClr val="000000"/>
                          </a:solidFill>
                          <a:effectLst/>
                          <a:latin typeface="Calibri" panose="020F050202020403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9342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75254016"/>
              </p:ext>
            </p:extLst>
          </p:nvPr>
        </p:nvGraphicFramePr>
        <p:xfrm>
          <a:off x="9677401" y="609604"/>
          <a:ext cx="673100" cy="635252"/>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1973184491"/>
                    </a:ext>
                  </a:extLst>
                </a:gridCol>
              </a:tblGrid>
              <a:tr h="375285">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4153537"/>
                  </a:ext>
                </a:extLst>
              </a:tr>
              <a:tr h="259967">
                <a:tc>
                  <a:txBody>
                    <a:bodyPr/>
                    <a:lstStyle/>
                    <a:p>
                      <a:pPr algn="ctr" fontAlgn="ctr"/>
                      <a:r>
                        <a:rPr lang="en-CA" sz="1200" b="0" i="0" u="none" strike="noStrike" dirty="0">
                          <a:solidFill>
                            <a:srgbClr val="000000"/>
                          </a:solidFill>
                          <a:effectLst/>
                          <a:latin typeface="Calibri" panose="020F050202020403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311195"/>
                  </a:ext>
                </a:extLst>
              </a:tr>
            </a:tbl>
          </a:graphicData>
        </a:graphic>
      </p:graphicFrame>
    </p:spTree>
    <p:extLst>
      <p:ext uri="{BB962C8B-B14F-4D97-AF65-F5344CB8AC3E}">
        <p14:creationId xmlns:p14="http://schemas.microsoft.com/office/powerpoint/2010/main" val="301332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[Find the content you seek]  Base: All Respondents Total (n=23,291)</a:t>
            </a:r>
          </a:p>
        </p:txBody>
      </p:sp>
      <p:sp>
        <p:nvSpPr>
          <p:cNvPr id="2" name="Title 1"/>
          <p:cNvSpPr>
            <a:spLocks noGrp="1"/>
          </p:cNvSpPr>
          <p:nvPr>
            <p:ph type="title"/>
          </p:nvPr>
        </p:nvSpPr>
        <p:spPr>
          <a:xfrm>
            <a:off x="1733560" y="228605"/>
            <a:ext cx="10107738" cy="401404"/>
          </a:xfrm>
        </p:spPr>
        <p:txBody>
          <a:bodyPr/>
          <a:lstStyle/>
          <a:p>
            <a:r>
              <a:rPr lang="en-US" dirty="0"/>
              <a:t>Find the content you seek – By Region</a:t>
            </a:r>
          </a:p>
        </p:txBody>
      </p:sp>
      <p:graphicFrame>
        <p:nvGraphicFramePr>
          <p:cNvPr id="7" name="Chart 6"/>
          <p:cNvGraphicFramePr/>
          <p:nvPr>
            <p:extLst>
              <p:ext uri="{D42A27DB-BD31-4B8C-83A1-F6EECF244321}">
                <p14:modId xmlns:p14="http://schemas.microsoft.com/office/powerpoint/2010/main" val="2508322417"/>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780955031"/>
              </p:ext>
            </p:extLst>
          </p:nvPr>
        </p:nvGraphicFramePr>
        <p:xfrm>
          <a:off x="9766301" y="2133605"/>
          <a:ext cx="673100" cy="3187104"/>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293673">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214167"/>
                  </a:ext>
                </a:extLst>
              </a:tr>
              <a:tr h="509439">
                <a:tc>
                  <a:txBody>
                    <a:bodyPr/>
                    <a:lstStyle/>
                    <a:p>
                      <a:pPr algn="ctr" fontAlgn="ctr"/>
                      <a:r>
                        <a:rPr lang="en-CA" sz="1200" b="0" i="0" u="none" strike="noStrike" dirty="0">
                          <a:solidFill>
                            <a:srgbClr val="000000"/>
                          </a:solidFill>
                          <a:effectLst/>
                          <a:latin typeface="Calibri" panose="020F050202020403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099643"/>
                  </a:ext>
                </a:extLst>
              </a:tr>
              <a:tr h="397332">
                <a:tc>
                  <a:txBody>
                    <a:bodyPr/>
                    <a:lstStyle/>
                    <a:p>
                      <a:pPr algn="ctr" fontAlgn="ctr"/>
                      <a:r>
                        <a:rPr lang="en-CA" sz="1200" b="0" i="0" u="none" strike="noStrike">
                          <a:solidFill>
                            <a:srgbClr val="000000"/>
                          </a:solidFill>
                          <a:effectLst/>
                          <a:latin typeface="Calibri" panose="020F0502020204030204" pitchFamily="34"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397332">
                <a:tc>
                  <a:txBody>
                    <a:bodyPr/>
                    <a:lstStyle/>
                    <a:p>
                      <a:pPr algn="ctr" fontAlgn="ctr"/>
                      <a:r>
                        <a:rPr lang="en-CA" sz="1200" b="0" i="0" u="none" strike="noStrike">
                          <a:solidFill>
                            <a:srgbClr val="000000"/>
                          </a:solidFill>
                          <a:effectLst/>
                          <a:latin typeface="Calibri" panose="020F050202020403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397332">
                <a:tc>
                  <a:txBody>
                    <a:bodyPr/>
                    <a:lstStyle/>
                    <a:p>
                      <a:pPr algn="ctr" fontAlgn="ctr"/>
                      <a:r>
                        <a:rPr lang="en-CA" sz="1200" b="0" i="0" u="none" strike="noStrike">
                          <a:solidFill>
                            <a:srgbClr val="000000"/>
                          </a:solidFill>
                          <a:effectLst/>
                          <a:latin typeface="Calibri" panose="020F050202020403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397332">
                <a:tc>
                  <a:txBody>
                    <a:bodyPr/>
                    <a:lstStyle/>
                    <a:p>
                      <a:pPr algn="ctr" fontAlgn="ctr"/>
                      <a:r>
                        <a:rPr lang="en-CA" sz="1200" b="0" i="0" u="none" strike="noStrike">
                          <a:solidFill>
                            <a:srgbClr val="000000"/>
                          </a:solidFill>
                          <a:effectLst/>
                          <a:latin typeface="Calibri" panose="020F050202020403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397332">
                <a:tc>
                  <a:txBody>
                    <a:bodyPr/>
                    <a:lstStyle/>
                    <a:p>
                      <a:pPr algn="ctr" fontAlgn="ctr"/>
                      <a:r>
                        <a:rPr lang="en-CA" sz="1200" b="0" i="0" u="none" strike="noStrike">
                          <a:solidFill>
                            <a:srgbClr val="000000"/>
                          </a:solidFill>
                          <a:effectLst/>
                          <a:latin typeface="Calibri" panose="020F0502020204030204" pitchFamily="34" charset="0"/>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397332">
                <a:tc>
                  <a:txBody>
                    <a:bodyPr/>
                    <a:lstStyle/>
                    <a:p>
                      <a:pPr algn="ctr" fontAlgn="ctr"/>
                      <a:r>
                        <a:rPr lang="en-CA" sz="1200" b="0" i="0" u="none" strike="noStrike" dirty="0">
                          <a:solidFill>
                            <a:srgbClr val="000000"/>
                          </a:solidFill>
                          <a:effectLst/>
                          <a:latin typeface="Calibri" panose="020F050202020403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30316309"/>
              </p:ext>
            </p:extLst>
          </p:nvPr>
        </p:nvGraphicFramePr>
        <p:xfrm>
          <a:off x="9753601" y="1219204"/>
          <a:ext cx="673100" cy="812826"/>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2072645774"/>
                    </a:ext>
                  </a:extLst>
                </a:gridCol>
              </a:tblGrid>
              <a:tr h="572811">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745901"/>
                  </a:ext>
                </a:extLst>
              </a:tr>
              <a:tr h="240015">
                <a:tc>
                  <a:txBody>
                    <a:bodyPr/>
                    <a:lstStyle/>
                    <a:p>
                      <a:pPr algn="ctr" fontAlgn="ctr"/>
                      <a:r>
                        <a:rPr lang="en-CA" sz="1200" b="0" i="0" u="none" strike="noStrike" dirty="0">
                          <a:solidFill>
                            <a:srgbClr val="000000"/>
                          </a:solidFill>
                          <a:effectLst/>
                          <a:latin typeface="Calibri" panose="020F050202020403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1238481"/>
                  </a:ext>
                </a:extLst>
              </a:tr>
            </a:tbl>
          </a:graphicData>
        </a:graphic>
      </p:graphicFrame>
    </p:spTree>
    <p:extLst>
      <p:ext uri="{BB962C8B-B14F-4D97-AF65-F5344CB8AC3E}">
        <p14:creationId xmlns:p14="http://schemas.microsoft.com/office/powerpoint/2010/main" val="143991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[Access websites in a quick manner]  Base: All Respondents Total (n=23,291)</a:t>
            </a:r>
          </a:p>
        </p:txBody>
      </p:sp>
      <p:sp>
        <p:nvSpPr>
          <p:cNvPr id="3" name="Title 2"/>
          <p:cNvSpPr>
            <a:spLocks noGrp="1"/>
          </p:cNvSpPr>
          <p:nvPr>
            <p:ph type="title"/>
          </p:nvPr>
        </p:nvSpPr>
        <p:spPr>
          <a:xfrm>
            <a:off x="1733560" y="228605"/>
            <a:ext cx="10107738" cy="378736"/>
          </a:xfrm>
        </p:spPr>
        <p:txBody>
          <a:bodyPr/>
          <a:lstStyle/>
          <a:p>
            <a:r>
              <a:rPr lang="en-US" dirty="0"/>
              <a:t>Access websites in a quick manner – By Country</a:t>
            </a:r>
          </a:p>
        </p:txBody>
      </p:sp>
      <p:graphicFrame>
        <p:nvGraphicFramePr>
          <p:cNvPr id="7" name="Chart 6"/>
          <p:cNvGraphicFramePr/>
          <p:nvPr>
            <p:extLst>
              <p:ext uri="{D42A27DB-BD31-4B8C-83A1-F6EECF244321}">
                <p14:modId xmlns:p14="http://schemas.microsoft.com/office/powerpoint/2010/main" val="740422859"/>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1942144731"/>
              </p:ext>
            </p:extLst>
          </p:nvPr>
        </p:nvGraphicFramePr>
        <p:xfrm>
          <a:off x="9766301" y="1226440"/>
          <a:ext cx="673100" cy="4640963"/>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184424">
                <a:tc>
                  <a:txBody>
                    <a:bodyPr/>
                    <a:lstStyle/>
                    <a:p>
                      <a:pPr algn="ctr" fontAlgn="ctr"/>
                      <a:r>
                        <a:rPr lang="en-CA" sz="11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2374195"/>
                  </a:ext>
                </a:extLst>
              </a:tr>
              <a:tr h="214787">
                <a:tc>
                  <a:txBody>
                    <a:bodyPr/>
                    <a:lstStyle/>
                    <a:p>
                      <a:pPr algn="ctr" fontAlgn="ctr"/>
                      <a:r>
                        <a:rPr lang="en-CA" sz="1100" b="0" i="0" u="none" strike="noStrike">
                          <a:solidFill>
                            <a:srgbClr val="000000"/>
                          </a:solidFill>
                          <a:effectLst/>
                          <a:latin typeface="Calibri" panose="020F050202020403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122787"/>
                  </a:ext>
                </a:extLst>
              </a:tr>
              <a:tr h="184424">
                <a:tc>
                  <a:txBody>
                    <a:bodyPr/>
                    <a:lstStyle/>
                    <a:p>
                      <a:pPr algn="ctr" fontAlgn="ctr"/>
                      <a:r>
                        <a:rPr lang="en-CA" sz="1100" b="0" i="0" u="none" strike="noStrike">
                          <a:solidFill>
                            <a:srgbClr val="000000"/>
                          </a:solidFill>
                          <a:effectLst/>
                          <a:latin typeface="Calibri" panose="020F0502020204030204"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84424">
                <a:tc>
                  <a:txBody>
                    <a:bodyPr/>
                    <a:lstStyle/>
                    <a:p>
                      <a:pPr algn="ctr" fontAlgn="ctr"/>
                      <a:r>
                        <a:rPr lang="en-CA" sz="1100" b="0" i="0" u="none" strike="noStrike">
                          <a:solidFill>
                            <a:srgbClr val="000000"/>
                          </a:solidFill>
                          <a:effectLst/>
                          <a:latin typeface="Calibri" panose="020F050202020403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84424">
                <a:tc>
                  <a:txBody>
                    <a:bodyPr/>
                    <a:lstStyle/>
                    <a:p>
                      <a:pPr algn="ctr" fontAlgn="ctr"/>
                      <a:r>
                        <a:rPr lang="en-CA" sz="1100" b="0" i="0" u="none" strike="noStrike" dirty="0">
                          <a:solidFill>
                            <a:srgbClr val="000000"/>
                          </a:solidFill>
                          <a:effectLst/>
                          <a:latin typeface="Calibri" panose="020F050202020403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84424">
                <a:tc>
                  <a:txBody>
                    <a:bodyPr/>
                    <a:lstStyle/>
                    <a:p>
                      <a:pPr algn="ctr" fontAlgn="ctr"/>
                      <a:r>
                        <a:rPr lang="en-CA" sz="1100" b="0" i="0" u="none" strike="noStrike">
                          <a:solidFill>
                            <a:srgbClr val="000000"/>
                          </a:solidFill>
                          <a:effectLst/>
                          <a:latin typeface="Calibri" panose="020F050202020403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84424">
                <a:tc>
                  <a:txBody>
                    <a:bodyPr/>
                    <a:lstStyle/>
                    <a:p>
                      <a:pPr algn="ctr" fontAlgn="ctr"/>
                      <a:r>
                        <a:rPr lang="en-CA" sz="1100" b="0" i="0" u="none" strike="noStrike">
                          <a:solidFill>
                            <a:srgbClr val="000000"/>
                          </a:solidFill>
                          <a:effectLst/>
                          <a:latin typeface="Calibri" panose="020F0502020204030204" pitchFamily="34" charset="0"/>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84424">
                <a:tc>
                  <a:txBody>
                    <a:bodyPr/>
                    <a:lstStyle/>
                    <a:p>
                      <a:pPr algn="ctr" fontAlgn="ctr"/>
                      <a:r>
                        <a:rPr lang="en-CA" sz="1100" b="0" i="0" u="none" strike="noStrike">
                          <a:solidFill>
                            <a:srgbClr val="000000"/>
                          </a:solidFill>
                          <a:effectLst/>
                          <a:latin typeface="Calibri" panose="020F050202020403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84424">
                <a:tc>
                  <a:txBody>
                    <a:bodyPr/>
                    <a:lstStyle/>
                    <a:p>
                      <a:pPr algn="ctr" fontAlgn="ctr"/>
                      <a:r>
                        <a:rPr lang="en-CA" sz="1100" b="0" i="0" u="none" strike="noStrike">
                          <a:solidFill>
                            <a:srgbClr val="000000"/>
                          </a:solidFill>
                          <a:effectLst/>
                          <a:latin typeface="Calibri" panose="020F050202020403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84424">
                <a:tc>
                  <a:txBody>
                    <a:bodyPr/>
                    <a:lstStyle/>
                    <a:p>
                      <a:pPr algn="ctr" fontAlgn="ctr"/>
                      <a:r>
                        <a:rPr lang="en-CA" sz="1100" b="0" i="0" u="none" strike="noStrike">
                          <a:solidFill>
                            <a:srgbClr val="000000"/>
                          </a:solidFill>
                          <a:effectLst/>
                          <a:latin typeface="Calibri" panose="020F050202020403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84424">
                <a:tc>
                  <a:txBody>
                    <a:bodyPr/>
                    <a:lstStyle/>
                    <a:p>
                      <a:pPr algn="ctr" fontAlgn="ctr"/>
                      <a:r>
                        <a:rPr lang="en-CA" sz="1100" b="0" i="0" u="none" strike="noStrike">
                          <a:solidFill>
                            <a:srgbClr val="000000"/>
                          </a:solidFill>
                          <a:effectLst/>
                          <a:latin typeface="Calibri" panose="020F050202020403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84424">
                <a:tc>
                  <a:txBody>
                    <a:bodyPr/>
                    <a:lstStyle/>
                    <a:p>
                      <a:pPr algn="ctr" fontAlgn="ctr"/>
                      <a:r>
                        <a:rPr lang="en-CA" sz="1100" b="0" i="0" u="none" strike="noStrike">
                          <a:solidFill>
                            <a:srgbClr val="000000"/>
                          </a:solidFill>
                          <a:effectLst/>
                          <a:latin typeface="Calibri" panose="020F050202020403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84424">
                <a:tc>
                  <a:txBody>
                    <a:bodyPr/>
                    <a:lstStyle/>
                    <a:p>
                      <a:pPr algn="ctr" fontAlgn="ctr"/>
                      <a:r>
                        <a:rPr lang="en-CA" sz="1100" b="0" i="0" u="none" strike="noStrike">
                          <a:solidFill>
                            <a:srgbClr val="000000"/>
                          </a:solidFill>
                          <a:effectLst/>
                          <a:latin typeface="Calibri" panose="020F050202020403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84424">
                <a:tc>
                  <a:txBody>
                    <a:bodyPr/>
                    <a:lstStyle/>
                    <a:p>
                      <a:pPr algn="ctr" fontAlgn="ctr"/>
                      <a:r>
                        <a:rPr lang="en-CA" sz="1100" b="0" i="0" u="none" strike="noStrike" dirty="0">
                          <a:solidFill>
                            <a:srgbClr val="000000"/>
                          </a:solidFill>
                          <a:effectLst/>
                          <a:latin typeface="Calibri" panose="020F050202020403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84424">
                <a:tc>
                  <a:txBody>
                    <a:bodyPr/>
                    <a:lstStyle/>
                    <a:p>
                      <a:pPr algn="ctr" fontAlgn="ctr"/>
                      <a:r>
                        <a:rPr lang="en-CA" sz="1100" b="0" i="0" u="none" strike="noStrike">
                          <a:solidFill>
                            <a:srgbClr val="000000"/>
                          </a:solidFill>
                          <a:effectLst/>
                          <a:latin typeface="Calibri" panose="020F050202020403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184424">
                <a:tc>
                  <a:txBody>
                    <a:bodyPr/>
                    <a:lstStyle/>
                    <a:p>
                      <a:pPr algn="ctr" fontAlgn="ctr"/>
                      <a:r>
                        <a:rPr lang="en-CA" sz="1100" b="0" i="0" u="none" strike="noStrike">
                          <a:solidFill>
                            <a:srgbClr val="000000"/>
                          </a:solidFill>
                          <a:effectLst/>
                          <a:latin typeface="Calibri" panose="020F050202020403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84424">
                <a:tc>
                  <a:txBody>
                    <a:bodyPr/>
                    <a:lstStyle/>
                    <a:p>
                      <a:pPr algn="ctr" fontAlgn="ctr"/>
                      <a:r>
                        <a:rPr lang="en-CA" sz="1100" b="0" i="0" u="none" strike="noStrike">
                          <a:solidFill>
                            <a:srgbClr val="000000"/>
                          </a:solidFill>
                          <a:effectLst/>
                          <a:latin typeface="Calibri" panose="020F050202020403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84424">
                <a:tc>
                  <a:txBody>
                    <a:bodyPr/>
                    <a:lstStyle/>
                    <a:p>
                      <a:pPr algn="ctr" fontAlgn="ctr"/>
                      <a:r>
                        <a:rPr lang="en-CA" sz="1100" b="0" i="0" u="none" strike="noStrike">
                          <a:solidFill>
                            <a:srgbClr val="000000"/>
                          </a:solidFill>
                          <a:effectLst/>
                          <a:latin typeface="Calibri" panose="020F050202020403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84424">
                <a:tc>
                  <a:txBody>
                    <a:bodyPr/>
                    <a:lstStyle/>
                    <a:p>
                      <a:pPr algn="ctr" fontAlgn="ctr"/>
                      <a:r>
                        <a:rPr lang="en-CA" sz="1100" b="0" i="0" u="none" strike="noStrike" dirty="0">
                          <a:solidFill>
                            <a:srgbClr val="000000"/>
                          </a:solidFill>
                          <a:effectLst/>
                          <a:latin typeface="Calibri" panose="020F050202020403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84424">
                <a:tc>
                  <a:txBody>
                    <a:bodyPr/>
                    <a:lstStyle/>
                    <a:p>
                      <a:pPr algn="ctr" fontAlgn="ctr"/>
                      <a:r>
                        <a:rPr lang="en-CA" sz="1100" b="0" i="0" u="none" strike="noStrike" dirty="0">
                          <a:solidFill>
                            <a:srgbClr val="000000"/>
                          </a:solidFill>
                          <a:effectLst/>
                          <a:latin typeface="Calibri" panose="020F050202020403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84424">
                <a:tc>
                  <a:txBody>
                    <a:bodyPr/>
                    <a:lstStyle/>
                    <a:p>
                      <a:pPr algn="ctr" fontAlgn="ctr"/>
                      <a:r>
                        <a:rPr lang="en-CA" sz="1100" b="0" i="0" u="none" strike="noStrike">
                          <a:solidFill>
                            <a:srgbClr val="000000"/>
                          </a:solidFill>
                          <a:effectLst/>
                          <a:latin typeface="Calibri" panose="020F050202020403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84424">
                <a:tc>
                  <a:txBody>
                    <a:bodyPr/>
                    <a:lstStyle/>
                    <a:p>
                      <a:pPr algn="ctr" fontAlgn="ctr"/>
                      <a:r>
                        <a:rPr lang="en-CA" sz="1100" b="0" i="0" u="none" strike="noStrike">
                          <a:solidFill>
                            <a:srgbClr val="000000"/>
                          </a:solidFill>
                          <a:effectLst/>
                          <a:latin typeface="Calibri" panose="020F050202020403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84424">
                <a:tc>
                  <a:txBody>
                    <a:bodyPr/>
                    <a:lstStyle/>
                    <a:p>
                      <a:pPr algn="ctr" fontAlgn="ctr"/>
                      <a:r>
                        <a:rPr lang="en-CA" sz="1100" b="0" i="0" u="none" strike="noStrike">
                          <a:solidFill>
                            <a:srgbClr val="000000"/>
                          </a:solidFill>
                          <a:effectLst/>
                          <a:latin typeface="Calibri" panose="020F050202020403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84424">
                <a:tc>
                  <a:txBody>
                    <a:bodyPr/>
                    <a:lstStyle/>
                    <a:p>
                      <a:pPr algn="ctr" fontAlgn="ctr"/>
                      <a:r>
                        <a:rPr lang="en-CA" sz="1100" b="0" i="0" u="none" strike="noStrike">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r h="184424">
                <a:tc>
                  <a:txBody>
                    <a:bodyPr/>
                    <a:lstStyle/>
                    <a:p>
                      <a:pPr algn="ctr" fontAlgn="ctr"/>
                      <a:r>
                        <a:rPr lang="en-CA" sz="1100" b="0" i="0" u="none" strike="noStrike" dirty="0">
                          <a:solidFill>
                            <a:srgbClr val="000000"/>
                          </a:solidFill>
                          <a:effectLst/>
                          <a:latin typeface="Calibri" panose="020F050202020403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93421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30762531"/>
              </p:ext>
            </p:extLst>
          </p:nvPr>
        </p:nvGraphicFramePr>
        <p:xfrm>
          <a:off x="9766301" y="678376"/>
          <a:ext cx="673100" cy="617026"/>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647901890"/>
                    </a:ext>
                  </a:extLst>
                </a:gridCol>
              </a:tblGrid>
              <a:tr h="375285">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0314062"/>
                  </a:ext>
                </a:extLst>
              </a:tr>
              <a:tr h="241741">
                <a:tc>
                  <a:txBody>
                    <a:bodyPr/>
                    <a:lstStyle/>
                    <a:p>
                      <a:pPr algn="ctr" fontAlgn="ctr"/>
                      <a:r>
                        <a:rPr lang="en-CA" sz="1100" b="0" i="0" u="none" strike="noStrike" dirty="0">
                          <a:solidFill>
                            <a:srgbClr val="000000"/>
                          </a:solidFill>
                          <a:effectLst/>
                          <a:latin typeface="Calibri" panose="020F050202020403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6876479"/>
                  </a:ext>
                </a:extLst>
              </a:tr>
            </a:tbl>
          </a:graphicData>
        </a:graphic>
      </p:graphicFrame>
    </p:spTree>
    <p:extLst>
      <p:ext uri="{BB962C8B-B14F-4D97-AF65-F5344CB8AC3E}">
        <p14:creationId xmlns:p14="http://schemas.microsoft.com/office/powerpoint/2010/main" val="3559384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[Access websites in a quick manner]  Base: All Respondents Total (n=23,291)</a:t>
            </a:r>
          </a:p>
        </p:txBody>
      </p:sp>
      <p:sp>
        <p:nvSpPr>
          <p:cNvPr id="2" name="Title 1"/>
          <p:cNvSpPr>
            <a:spLocks noGrp="1"/>
          </p:cNvSpPr>
          <p:nvPr>
            <p:ph type="title"/>
          </p:nvPr>
        </p:nvSpPr>
        <p:spPr>
          <a:xfrm>
            <a:off x="1733560" y="228605"/>
            <a:ext cx="10107738" cy="401404"/>
          </a:xfrm>
        </p:spPr>
        <p:txBody>
          <a:bodyPr/>
          <a:lstStyle/>
          <a:p>
            <a:r>
              <a:rPr lang="en-US" dirty="0"/>
              <a:t>Access websites in a quick manner – By Region</a:t>
            </a:r>
          </a:p>
        </p:txBody>
      </p:sp>
      <p:graphicFrame>
        <p:nvGraphicFramePr>
          <p:cNvPr id="7" name="Chart 6"/>
          <p:cNvGraphicFramePr/>
          <p:nvPr>
            <p:extLst>
              <p:ext uri="{D42A27DB-BD31-4B8C-83A1-F6EECF244321}">
                <p14:modId xmlns:p14="http://schemas.microsoft.com/office/powerpoint/2010/main" val="825957989"/>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3597788130"/>
              </p:ext>
            </p:extLst>
          </p:nvPr>
        </p:nvGraphicFramePr>
        <p:xfrm>
          <a:off x="9766301" y="2057405"/>
          <a:ext cx="673100" cy="320040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408635">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214167"/>
                  </a:ext>
                </a:extLst>
              </a:tr>
              <a:tr h="491539">
                <a:tc>
                  <a:txBody>
                    <a:bodyPr/>
                    <a:lstStyle/>
                    <a:p>
                      <a:pPr algn="ctr" fontAlgn="ctr"/>
                      <a:r>
                        <a:rPr lang="en-CA" sz="1200" b="0" i="0" u="none" strike="noStrike" dirty="0">
                          <a:solidFill>
                            <a:srgbClr val="000000"/>
                          </a:solidFill>
                          <a:effectLst/>
                          <a:latin typeface="Calibri" panose="020F050202020403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099643"/>
                  </a:ext>
                </a:extLst>
              </a:tr>
              <a:tr h="383371">
                <a:tc>
                  <a:txBody>
                    <a:bodyPr/>
                    <a:lstStyle/>
                    <a:p>
                      <a:pPr algn="ctr" fontAlgn="ctr"/>
                      <a:r>
                        <a:rPr lang="en-CA" sz="1200" b="0" i="0" u="none" strike="noStrike" dirty="0">
                          <a:solidFill>
                            <a:srgbClr val="000000"/>
                          </a:solidFill>
                          <a:effectLst/>
                          <a:latin typeface="Calibri" panose="020F050202020403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383371">
                <a:tc>
                  <a:txBody>
                    <a:bodyPr/>
                    <a:lstStyle/>
                    <a:p>
                      <a:pPr algn="ctr" fontAlgn="ctr"/>
                      <a:r>
                        <a:rPr lang="en-CA" sz="1200" b="0" i="0" u="none" strike="noStrike">
                          <a:solidFill>
                            <a:srgbClr val="000000"/>
                          </a:solidFill>
                          <a:effectLst/>
                          <a:latin typeface="Calibri" panose="020F050202020403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383371">
                <a:tc>
                  <a:txBody>
                    <a:bodyPr/>
                    <a:lstStyle/>
                    <a:p>
                      <a:pPr algn="ctr" fontAlgn="ctr"/>
                      <a:r>
                        <a:rPr lang="en-CA" sz="1200" b="0" i="0" u="none" strike="noStrike">
                          <a:solidFill>
                            <a:srgbClr val="000000"/>
                          </a:solidFill>
                          <a:effectLst/>
                          <a:latin typeface="Calibri" panose="020F050202020403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383371">
                <a:tc>
                  <a:txBody>
                    <a:bodyPr/>
                    <a:lstStyle/>
                    <a:p>
                      <a:pPr algn="ctr" fontAlgn="ctr"/>
                      <a:r>
                        <a:rPr lang="en-CA" sz="1200" b="0" i="0" u="none" strike="noStrike">
                          <a:solidFill>
                            <a:srgbClr val="000000"/>
                          </a:solidFill>
                          <a:effectLst/>
                          <a:latin typeface="Calibri" panose="020F0502020204030204" pitchFamily="34" charset="0"/>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383371">
                <a:tc>
                  <a:txBody>
                    <a:bodyPr/>
                    <a:lstStyle/>
                    <a:p>
                      <a:pPr algn="ctr" fontAlgn="ctr"/>
                      <a:r>
                        <a:rPr lang="en-CA" sz="1200" b="0" i="0" u="none" strike="noStrike">
                          <a:solidFill>
                            <a:srgbClr val="000000"/>
                          </a:solidFill>
                          <a:effectLst/>
                          <a:latin typeface="Calibri" panose="020F0502020204030204" pitchFamily="34" charset="0"/>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383371">
                <a:tc>
                  <a:txBody>
                    <a:bodyPr/>
                    <a:lstStyle/>
                    <a:p>
                      <a:pPr algn="ctr" fontAlgn="ctr"/>
                      <a:r>
                        <a:rPr lang="en-CA" sz="1200" b="0" i="0" u="none" strike="noStrike" dirty="0">
                          <a:solidFill>
                            <a:srgbClr val="000000"/>
                          </a:solidFill>
                          <a:effectLst/>
                          <a:latin typeface="Calibri" panose="020F050202020403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41668575"/>
              </p:ext>
            </p:extLst>
          </p:nvPr>
        </p:nvGraphicFramePr>
        <p:xfrm>
          <a:off x="9766301" y="1219204"/>
          <a:ext cx="673100" cy="824875"/>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3467336653"/>
                    </a:ext>
                  </a:extLst>
                </a:gridCol>
              </a:tblGrid>
              <a:tr h="581303">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148490"/>
                  </a:ext>
                </a:extLst>
              </a:tr>
              <a:tr h="243572">
                <a:tc>
                  <a:txBody>
                    <a:bodyPr/>
                    <a:lstStyle/>
                    <a:p>
                      <a:pPr algn="ctr" fontAlgn="ctr"/>
                      <a:r>
                        <a:rPr lang="en-CA" sz="1200" b="0" i="0" u="none" strike="noStrike" dirty="0">
                          <a:solidFill>
                            <a:srgbClr val="000000"/>
                          </a:solidFill>
                          <a:effectLst/>
                          <a:latin typeface="Calibri" panose="020F050202020403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0608061"/>
                  </a:ext>
                </a:extLst>
              </a:tr>
            </a:tbl>
          </a:graphicData>
        </a:graphic>
      </p:graphicFrame>
    </p:spTree>
    <p:extLst>
      <p:ext uri="{BB962C8B-B14F-4D97-AF65-F5344CB8AC3E}">
        <p14:creationId xmlns:p14="http://schemas.microsoft.com/office/powerpoint/2010/main" val="1969764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[Rely on your </a:t>
            </a:r>
            <a:r>
              <a:rPr lang="en-US" dirty="0" err="1"/>
              <a:t>favourite</a:t>
            </a:r>
            <a:r>
              <a:rPr lang="en-US" dirty="0"/>
              <a:t> website to be online and working]  Base: All Respondents Total (n=23,291)</a:t>
            </a:r>
          </a:p>
        </p:txBody>
      </p:sp>
      <p:sp>
        <p:nvSpPr>
          <p:cNvPr id="3" name="Title 2"/>
          <p:cNvSpPr>
            <a:spLocks noGrp="1"/>
          </p:cNvSpPr>
          <p:nvPr>
            <p:ph type="title"/>
          </p:nvPr>
        </p:nvSpPr>
        <p:spPr>
          <a:xfrm>
            <a:off x="1733560" y="228605"/>
            <a:ext cx="10107738" cy="386163"/>
          </a:xfrm>
        </p:spPr>
        <p:txBody>
          <a:bodyPr/>
          <a:lstStyle/>
          <a:p>
            <a:r>
              <a:rPr lang="en-US" dirty="0"/>
              <a:t>Rely on your </a:t>
            </a:r>
            <a:r>
              <a:rPr lang="en-US" dirty="0" err="1"/>
              <a:t>favourite</a:t>
            </a:r>
            <a:r>
              <a:rPr lang="en-US" dirty="0"/>
              <a:t> website to be online and working – By Country</a:t>
            </a:r>
          </a:p>
        </p:txBody>
      </p:sp>
      <p:graphicFrame>
        <p:nvGraphicFramePr>
          <p:cNvPr id="7" name="Chart 6"/>
          <p:cNvGraphicFramePr/>
          <p:nvPr>
            <p:extLst>
              <p:ext uri="{D42A27DB-BD31-4B8C-83A1-F6EECF244321}">
                <p14:modId xmlns:p14="http://schemas.microsoft.com/office/powerpoint/2010/main" val="2315978129"/>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2346056605"/>
              </p:ext>
            </p:extLst>
          </p:nvPr>
        </p:nvGraphicFramePr>
        <p:xfrm>
          <a:off x="9690101" y="1219200"/>
          <a:ext cx="673100" cy="460008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183383">
                <a:tc>
                  <a:txBody>
                    <a:bodyPr/>
                    <a:lstStyle/>
                    <a:p>
                      <a:pPr algn="ctr" fontAlgn="ctr"/>
                      <a:r>
                        <a:rPr lang="en-CA" sz="11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2374195"/>
                  </a:ext>
                </a:extLst>
              </a:tr>
              <a:tr h="198888">
                <a:tc>
                  <a:txBody>
                    <a:bodyPr/>
                    <a:lstStyle/>
                    <a:p>
                      <a:pPr algn="ctr" fontAlgn="ctr"/>
                      <a:r>
                        <a:rPr lang="en-CA" sz="1100" b="0" i="0" u="none" strike="noStrike" dirty="0">
                          <a:solidFill>
                            <a:srgbClr val="000000"/>
                          </a:solidFill>
                          <a:effectLst/>
                          <a:latin typeface="Calibri" panose="020F050202020403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122787"/>
                  </a:ext>
                </a:extLst>
              </a:tr>
              <a:tr h="183383">
                <a:tc>
                  <a:txBody>
                    <a:bodyPr/>
                    <a:lstStyle/>
                    <a:p>
                      <a:pPr algn="ctr" fontAlgn="ctr"/>
                      <a:r>
                        <a:rPr lang="en-CA" sz="1100" b="0" i="0" u="none" strike="noStrike" dirty="0">
                          <a:solidFill>
                            <a:srgbClr val="000000"/>
                          </a:solidFill>
                          <a:effectLst/>
                          <a:latin typeface="Calibri" panose="020F050202020403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83383">
                <a:tc>
                  <a:txBody>
                    <a:bodyPr/>
                    <a:lstStyle/>
                    <a:p>
                      <a:pPr algn="ctr" fontAlgn="ctr"/>
                      <a:r>
                        <a:rPr lang="en-CA" sz="1100" b="0" i="0" u="none" strike="noStrike">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83383">
                <a:tc>
                  <a:txBody>
                    <a:bodyPr/>
                    <a:lstStyle/>
                    <a:p>
                      <a:pPr algn="ctr" fontAlgn="ctr"/>
                      <a:r>
                        <a:rPr lang="en-CA" sz="1100" b="0" i="0" u="none" strike="noStrike">
                          <a:solidFill>
                            <a:srgbClr val="000000"/>
                          </a:solidFill>
                          <a:effectLst/>
                          <a:latin typeface="Calibri" panose="020F0502020204030204" pitchFamily="34" charset="0"/>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83383">
                <a:tc>
                  <a:txBody>
                    <a:bodyPr/>
                    <a:lstStyle/>
                    <a:p>
                      <a:pPr algn="ctr" fontAlgn="ctr"/>
                      <a:r>
                        <a:rPr lang="en-CA" sz="1100" b="0" i="0" u="none" strike="noStrike" dirty="0">
                          <a:solidFill>
                            <a:srgbClr val="000000"/>
                          </a:solidFill>
                          <a:effectLst/>
                          <a:latin typeface="Calibri" panose="020F050202020403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83383">
                <a:tc>
                  <a:txBody>
                    <a:bodyPr/>
                    <a:lstStyle/>
                    <a:p>
                      <a:pPr algn="ctr" fontAlgn="ctr"/>
                      <a:r>
                        <a:rPr lang="en-CA" sz="1100" b="0" i="0" u="none" strike="noStrike" dirty="0">
                          <a:solidFill>
                            <a:srgbClr val="000000"/>
                          </a:solidFill>
                          <a:effectLst/>
                          <a:latin typeface="Calibri" panose="020F050202020403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83383">
                <a:tc>
                  <a:txBody>
                    <a:bodyPr/>
                    <a:lstStyle/>
                    <a:p>
                      <a:pPr algn="ctr" fontAlgn="ctr"/>
                      <a:r>
                        <a:rPr lang="en-CA" sz="1100" b="0" i="0" u="none" strike="noStrike">
                          <a:solidFill>
                            <a:srgbClr val="000000"/>
                          </a:solidFill>
                          <a:effectLst/>
                          <a:latin typeface="Calibri" panose="020F050202020403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83383">
                <a:tc>
                  <a:txBody>
                    <a:bodyPr/>
                    <a:lstStyle/>
                    <a:p>
                      <a:pPr algn="ctr" fontAlgn="ctr"/>
                      <a:r>
                        <a:rPr lang="en-CA" sz="1100" b="0" i="0" u="none" strike="noStrike" dirty="0">
                          <a:solidFill>
                            <a:srgbClr val="000000"/>
                          </a:solidFill>
                          <a:effectLst/>
                          <a:latin typeface="Calibri" panose="020F050202020403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83383">
                <a:tc>
                  <a:txBody>
                    <a:bodyPr/>
                    <a:lstStyle/>
                    <a:p>
                      <a:pPr algn="ctr" fontAlgn="ctr"/>
                      <a:r>
                        <a:rPr lang="en-CA" sz="1100" b="0" i="0" u="none" strike="noStrike">
                          <a:solidFill>
                            <a:srgbClr val="000000"/>
                          </a:solidFill>
                          <a:effectLst/>
                          <a:latin typeface="Calibri" panose="020F050202020403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83383">
                <a:tc>
                  <a:txBody>
                    <a:bodyPr/>
                    <a:lstStyle/>
                    <a:p>
                      <a:pPr algn="ctr" fontAlgn="ctr"/>
                      <a:r>
                        <a:rPr lang="en-CA" sz="1100" b="0" i="0" u="none" strike="noStrike">
                          <a:solidFill>
                            <a:srgbClr val="000000"/>
                          </a:solidFill>
                          <a:effectLst/>
                          <a:latin typeface="Calibri" panose="020F050202020403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83383">
                <a:tc>
                  <a:txBody>
                    <a:bodyPr/>
                    <a:lstStyle/>
                    <a:p>
                      <a:pPr algn="ctr" fontAlgn="ctr"/>
                      <a:r>
                        <a:rPr lang="en-CA" sz="1100" b="0" i="0" u="none" strike="noStrike">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83383">
                <a:tc>
                  <a:txBody>
                    <a:bodyPr/>
                    <a:lstStyle/>
                    <a:p>
                      <a:pPr algn="ctr" fontAlgn="ctr"/>
                      <a:r>
                        <a:rPr lang="en-CA" sz="1100" b="0" i="0" u="none" strike="noStrike" dirty="0">
                          <a:solidFill>
                            <a:srgbClr val="000000"/>
                          </a:solidFill>
                          <a:effectLst/>
                          <a:latin typeface="Calibri" panose="020F050202020403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83383">
                <a:tc>
                  <a:txBody>
                    <a:bodyPr/>
                    <a:lstStyle/>
                    <a:p>
                      <a:pPr algn="ctr" fontAlgn="ctr"/>
                      <a:r>
                        <a:rPr lang="en-CA" sz="1100" b="0" i="0" u="none" strike="noStrike">
                          <a:solidFill>
                            <a:srgbClr val="000000"/>
                          </a:solidFill>
                          <a:effectLst/>
                          <a:latin typeface="Calibri" panose="020F050202020403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83383">
                <a:tc>
                  <a:txBody>
                    <a:bodyPr/>
                    <a:lstStyle/>
                    <a:p>
                      <a:pPr algn="ctr" fontAlgn="ctr"/>
                      <a:r>
                        <a:rPr lang="en-CA" sz="1100" b="0" i="0" u="none" strike="noStrike">
                          <a:solidFill>
                            <a:srgbClr val="000000"/>
                          </a:solidFill>
                          <a:effectLst/>
                          <a:latin typeface="Calibri" panose="020F050202020403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183383">
                <a:tc>
                  <a:txBody>
                    <a:bodyPr/>
                    <a:lstStyle/>
                    <a:p>
                      <a:pPr algn="ctr" fontAlgn="ctr"/>
                      <a:r>
                        <a:rPr lang="en-CA" sz="1100" b="0" i="0" u="none" strike="noStrike">
                          <a:solidFill>
                            <a:srgbClr val="000000"/>
                          </a:solidFill>
                          <a:effectLst/>
                          <a:latin typeface="Calibri" panose="020F050202020403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83383">
                <a:tc>
                  <a:txBody>
                    <a:bodyPr/>
                    <a:lstStyle/>
                    <a:p>
                      <a:pPr algn="ctr" fontAlgn="ctr"/>
                      <a:r>
                        <a:rPr lang="en-CA" sz="1100" b="0" i="0" u="none" strike="noStrike" dirty="0">
                          <a:solidFill>
                            <a:srgbClr val="000000"/>
                          </a:solidFill>
                          <a:effectLst/>
                          <a:latin typeface="Calibri" panose="020F050202020403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83383">
                <a:tc>
                  <a:txBody>
                    <a:bodyPr/>
                    <a:lstStyle/>
                    <a:p>
                      <a:pPr algn="ctr" fontAlgn="ctr"/>
                      <a:r>
                        <a:rPr lang="en-CA" sz="1100" b="0" i="0" u="none" strike="noStrike">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83383">
                <a:tc>
                  <a:txBody>
                    <a:bodyPr/>
                    <a:lstStyle/>
                    <a:p>
                      <a:pPr algn="ctr" fontAlgn="ctr"/>
                      <a:r>
                        <a:rPr lang="en-CA" sz="1100" b="0" i="0" u="none" strike="noStrike">
                          <a:solidFill>
                            <a:srgbClr val="000000"/>
                          </a:solidFill>
                          <a:effectLst/>
                          <a:latin typeface="Calibri" panose="020F050202020403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83383">
                <a:tc>
                  <a:txBody>
                    <a:bodyPr/>
                    <a:lstStyle/>
                    <a:p>
                      <a:pPr algn="ctr" fontAlgn="ctr"/>
                      <a:r>
                        <a:rPr lang="en-CA" sz="1100" b="0" i="0" u="none" strike="noStrike" dirty="0">
                          <a:solidFill>
                            <a:srgbClr val="000000"/>
                          </a:solidFill>
                          <a:effectLst/>
                          <a:latin typeface="Calibri" panose="020F050202020403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83383">
                <a:tc>
                  <a:txBody>
                    <a:bodyPr/>
                    <a:lstStyle/>
                    <a:p>
                      <a:pPr algn="ctr" fontAlgn="ctr"/>
                      <a:r>
                        <a:rPr lang="en-CA" sz="1100" b="0" i="0" u="none" strike="noStrike">
                          <a:solidFill>
                            <a:srgbClr val="000000"/>
                          </a:solidFill>
                          <a:effectLst/>
                          <a:latin typeface="Calibri" panose="020F050202020403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83383">
                <a:tc>
                  <a:txBody>
                    <a:bodyPr/>
                    <a:lstStyle/>
                    <a:p>
                      <a:pPr algn="ctr" fontAlgn="ctr"/>
                      <a:r>
                        <a:rPr lang="en-CA" sz="1100" b="0" i="0" u="none" strike="noStrike">
                          <a:solidFill>
                            <a:srgbClr val="000000"/>
                          </a:solidFill>
                          <a:effectLst/>
                          <a:latin typeface="Calibri" panose="020F050202020403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83383">
                <a:tc>
                  <a:txBody>
                    <a:bodyPr/>
                    <a:lstStyle/>
                    <a:p>
                      <a:pPr algn="ctr" fontAlgn="ctr"/>
                      <a:r>
                        <a:rPr lang="en-CA" sz="1100" b="0" i="0" u="none" strike="noStrike" dirty="0">
                          <a:solidFill>
                            <a:srgbClr val="000000"/>
                          </a:solidFill>
                          <a:effectLst/>
                          <a:latin typeface="Calibri" panose="020F050202020403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83383">
                <a:tc>
                  <a:txBody>
                    <a:bodyPr/>
                    <a:lstStyle/>
                    <a:p>
                      <a:pPr algn="ctr" fontAlgn="ctr"/>
                      <a:r>
                        <a:rPr lang="en-CA" sz="1100" b="0" i="0" u="none" strike="noStrike" dirty="0">
                          <a:solidFill>
                            <a:srgbClr val="000000"/>
                          </a:solidFill>
                          <a:effectLst/>
                          <a:latin typeface="Calibri" panose="020F050202020403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r h="183383">
                <a:tc>
                  <a:txBody>
                    <a:bodyPr/>
                    <a:lstStyle/>
                    <a:p>
                      <a:pPr algn="ctr" fontAlgn="ctr"/>
                      <a:r>
                        <a:rPr lang="en-CA" sz="1100" b="0" i="0" u="none" strike="noStrike" dirty="0">
                          <a:solidFill>
                            <a:srgbClr val="000000"/>
                          </a:solidFill>
                          <a:effectLst/>
                          <a:latin typeface="Calibri" panose="020F050202020403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93421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342171498"/>
              </p:ext>
            </p:extLst>
          </p:nvPr>
        </p:nvGraphicFramePr>
        <p:xfrm>
          <a:off x="9690101" y="685803"/>
          <a:ext cx="673100" cy="570661"/>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964997779"/>
                    </a:ext>
                  </a:extLst>
                </a:gridCol>
              </a:tblGrid>
              <a:tr h="375285">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209673"/>
                  </a:ext>
                </a:extLst>
              </a:tr>
              <a:tr h="195376">
                <a:tc>
                  <a:txBody>
                    <a:bodyPr/>
                    <a:lstStyle/>
                    <a:p>
                      <a:pPr algn="ctr" fontAlgn="ctr"/>
                      <a:r>
                        <a:rPr lang="en-CA" sz="1100" b="0" i="0" u="none" strike="noStrike" dirty="0">
                          <a:solidFill>
                            <a:srgbClr val="000000"/>
                          </a:solidFill>
                          <a:effectLst/>
                          <a:latin typeface="Calibri" panose="020F050202020403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813665"/>
                  </a:ext>
                </a:extLst>
              </a:tr>
            </a:tbl>
          </a:graphicData>
        </a:graphic>
      </p:graphicFrame>
    </p:spTree>
    <p:extLst>
      <p:ext uri="{BB962C8B-B14F-4D97-AF65-F5344CB8AC3E}">
        <p14:creationId xmlns:p14="http://schemas.microsoft.com/office/powerpoint/2010/main" val="3998199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[Rely on your </a:t>
            </a:r>
            <a:r>
              <a:rPr lang="en-US" dirty="0" err="1"/>
              <a:t>favourite</a:t>
            </a:r>
            <a:r>
              <a:rPr lang="en-US" dirty="0"/>
              <a:t> website to be online and working]  Base: All Respondents Total (n=23,291)</a:t>
            </a:r>
          </a:p>
        </p:txBody>
      </p:sp>
      <p:sp>
        <p:nvSpPr>
          <p:cNvPr id="2" name="Title 1"/>
          <p:cNvSpPr>
            <a:spLocks noGrp="1"/>
          </p:cNvSpPr>
          <p:nvPr>
            <p:ph type="title"/>
          </p:nvPr>
        </p:nvSpPr>
        <p:spPr>
          <a:xfrm>
            <a:off x="1792507" y="228605"/>
            <a:ext cx="10048791" cy="401401"/>
          </a:xfrm>
        </p:spPr>
        <p:txBody>
          <a:bodyPr/>
          <a:lstStyle/>
          <a:p>
            <a:r>
              <a:rPr lang="en-US" dirty="0"/>
              <a:t>Rely on your </a:t>
            </a:r>
            <a:r>
              <a:rPr lang="en-US" dirty="0" err="1"/>
              <a:t>favourite</a:t>
            </a:r>
            <a:r>
              <a:rPr lang="en-US" dirty="0"/>
              <a:t> website to be online and working – By Region</a:t>
            </a:r>
          </a:p>
        </p:txBody>
      </p:sp>
      <p:graphicFrame>
        <p:nvGraphicFramePr>
          <p:cNvPr id="7" name="Chart 6"/>
          <p:cNvGraphicFramePr/>
          <p:nvPr>
            <p:extLst>
              <p:ext uri="{D42A27DB-BD31-4B8C-83A1-F6EECF244321}">
                <p14:modId xmlns:p14="http://schemas.microsoft.com/office/powerpoint/2010/main" val="1147188687"/>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4082750514"/>
              </p:ext>
            </p:extLst>
          </p:nvPr>
        </p:nvGraphicFramePr>
        <p:xfrm>
          <a:off x="9613901" y="2133605"/>
          <a:ext cx="673100" cy="3124206"/>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287877">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214167"/>
                  </a:ext>
                </a:extLst>
              </a:tr>
              <a:tr h="499383">
                <a:tc>
                  <a:txBody>
                    <a:bodyPr/>
                    <a:lstStyle/>
                    <a:p>
                      <a:pPr algn="ctr" fontAlgn="ctr"/>
                      <a:r>
                        <a:rPr lang="en-CA" sz="1200" b="0" i="0" u="none" strike="noStrike">
                          <a:solidFill>
                            <a:srgbClr val="000000"/>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099643"/>
                  </a:ext>
                </a:extLst>
              </a:tr>
              <a:tr h="389491">
                <a:tc>
                  <a:txBody>
                    <a:bodyPr/>
                    <a:lstStyle/>
                    <a:p>
                      <a:pPr algn="ctr" fontAlgn="ctr"/>
                      <a:r>
                        <a:rPr lang="en-CA" sz="1200" b="0" i="0" u="none" strike="noStrike">
                          <a:solidFill>
                            <a:srgbClr val="000000"/>
                          </a:solidFill>
                          <a:effectLst/>
                          <a:latin typeface="Calibri" panose="020F050202020403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389491">
                <a:tc>
                  <a:txBody>
                    <a:bodyPr/>
                    <a:lstStyle/>
                    <a:p>
                      <a:pPr algn="ctr" fontAlgn="ctr"/>
                      <a:r>
                        <a:rPr lang="en-CA" sz="1200" b="0" i="0" u="none" strike="noStrike">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389491">
                <a:tc>
                  <a:txBody>
                    <a:bodyPr/>
                    <a:lstStyle/>
                    <a:p>
                      <a:pPr algn="ctr" fontAlgn="ctr"/>
                      <a:r>
                        <a:rPr lang="en-CA" sz="1200" b="0" i="0" u="none" strike="noStrike">
                          <a:solidFill>
                            <a:srgbClr val="000000"/>
                          </a:solidFill>
                          <a:effectLst/>
                          <a:latin typeface="Calibri" panose="020F050202020403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389491">
                <a:tc>
                  <a:txBody>
                    <a:bodyPr/>
                    <a:lstStyle/>
                    <a:p>
                      <a:pPr algn="ctr" fontAlgn="ctr"/>
                      <a:r>
                        <a:rPr lang="en-CA" sz="1200" b="0" i="0" u="none" strike="noStrike">
                          <a:solidFill>
                            <a:srgbClr val="000000"/>
                          </a:solidFill>
                          <a:effectLst/>
                          <a:latin typeface="Calibri" panose="020F050202020403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389491">
                <a:tc>
                  <a:txBody>
                    <a:bodyPr/>
                    <a:lstStyle/>
                    <a:p>
                      <a:pPr algn="ctr" fontAlgn="ctr"/>
                      <a:r>
                        <a:rPr lang="en-CA" sz="1200" b="0" i="0" u="none" strike="noStrike">
                          <a:solidFill>
                            <a:srgbClr val="000000"/>
                          </a:solidFill>
                          <a:effectLst/>
                          <a:latin typeface="Calibri" panose="020F050202020403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389491">
                <a:tc>
                  <a:txBody>
                    <a:bodyPr/>
                    <a:lstStyle/>
                    <a:p>
                      <a:pPr algn="ctr" fontAlgn="ctr"/>
                      <a:r>
                        <a:rPr lang="en-CA" sz="1200" b="0" i="0" u="none" strike="noStrike" dirty="0">
                          <a:solidFill>
                            <a:srgbClr val="000000"/>
                          </a:solidFill>
                          <a:effectLst/>
                          <a:latin typeface="Calibri" panose="020F050202020403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47136188"/>
              </p:ext>
            </p:extLst>
          </p:nvPr>
        </p:nvGraphicFramePr>
        <p:xfrm>
          <a:off x="9613901" y="1219201"/>
          <a:ext cx="673100" cy="820684"/>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142942580"/>
                    </a:ext>
                  </a:extLst>
                </a:gridCol>
              </a:tblGrid>
              <a:tr h="578349">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090451"/>
                  </a:ext>
                </a:extLst>
              </a:tr>
              <a:tr h="242335">
                <a:tc>
                  <a:txBody>
                    <a:bodyPr/>
                    <a:lstStyle/>
                    <a:p>
                      <a:pPr algn="ctr" fontAlgn="ctr"/>
                      <a:r>
                        <a:rPr lang="en-CA" sz="1200" b="0" i="0" u="none" strike="noStrike" dirty="0">
                          <a:solidFill>
                            <a:srgbClr val="000000"/>
                          </a:solidFill>
                          <a:effectLst/>
                          <a:latin typeface="Calibri" panose="020F050202020403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6115450"/>
                  </a:ext>
                </a:extLst>
              </a:tr>
            </a:tbl>
          </a:graphicData>
        </a:graphic>
      </p:graphicFrame>
    </p:spTree>
    <p:extLst>
      <p:ext uri="{BB962C8B-B14F-4D97-AF65-F5344CB8AC3E}">
        <p14:creationId xmlns:p14="http://schemas.microsoft.com/office/powerpoint/2010/main" val="2397610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[Count on reliable mobile Internet service]  Base: All Respondents Total (n=23,291)</a:t>
            </a:r>
          </a:p>
        </p:txBody>
      </p:sp>
      <p:sp>
        <p:nvSpPr>
          <p:cNvPr id="3" name="Title 2"/>
          <p:cNvSpPr>
            <a:spLocks noGrp="1"/>
          </p:cNvSpPr>
          <p:nvPr>
            <p:ph type="title"/>
          </p:nvPr>
        </p:nvSpPr>
        <p:spPr>
          <a:xfrm>
            <a:off x="1733560" y="228605"/>
            <a:ext cx="10107738" cy="374170"/>
          </a:xfrm>
        </p:spPr>
        <p:txBody>
          <a:bodyPr/>
          <a:lstStyle/>
          <a:p>
            <a:r>
              <a:rPr lang="en-US" dirty="0"/>
              <a:t>Count on reliable mobile Internet service – By Country</a:t>
            </a:r>
          </a:p>
        </p:txBody>
      </p:sp>
      <p:graphicFrame>
        <p:nvGraphicFramePr>
          <p:cNvPr id="7" name="Chart 6"/>
          <p:cNvGraphicFramePr/>
          <p:nvPr>
            <p:extLst>
              <p:ext uri="{D42A27DB-BD31-4B8C-83A1-F6EECF244321}">
                <p14:modId xmlns:p14="http://schemas.microsoft.com/office/powerpoint/2010/main" val="3422940491"/>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3582639335"/>
              </p:ext>
            </p:extLst>
          </p:nvPr>
        </p:nvGraphicFramePr>
        <p:xfrm>
          <a:off x="9766301" y="1219200"/>
          <a:ext cx="673100" cy="460008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183383">
                <a:tc>
                  <a:txBody>
                    <a:bodyPr/>
                    <a:lstStyle/>
                    <a:p>
                      <a:pPr algn="ctr" fontAlgn="ctr"/>
                      <a:r>
                        <a:rPr lang="en-CA" sz="11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2374195"/>
                  </a:ext>
                </a:extLst>
              </a:tr>
              <a:tr h="198888">
                <a:tc>
                  <a:txBody>
                    <a:bodyPr/>
                    <a:lstStyle/>
                    <a:p>
                      <a:pPr algn="ctr" fontAlgn="ctr"/>
                      <a:r>
                        <a:rPr lang="en-CA" sz="1100" b="0" i="0" u="none" strike="noStrike">
                          <a:solidFill>
                            <a:srgbClr val="000000"/>
                          </a:solidFill>
                          <a:effectLst/>
                          <a:latin typeface="Calibri" panose="020F050202020403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122787"/>
                  </a:ext>
                </a:extLst>
              </a:tr>
              <a:tr h="183383">
                <a:tc>
                  <a:txBody>
                    <a:bodyPr/>
                    <a:lstStyle/>
                    <a:p>
                      <a:pPr algn="ctr" fontAlgn="ctr"/>
                      <a:r>
                        <a:rPr lang="en-CA" sz="1100" b="0" i="0" u="none" strike="noStrike">
                          <a:solidFill>
                            <a:srgbClr val="000000"/>
                          </a:solidFill>
                          <a:effectLst/>
                          <a:latin typeface="Calibri" panose="020F050202020403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83383">
                <a:tc>
                  <a:txBody>
                    <a:bodyPr/>
                    <a:lstStyle/>
                    <a:p>
                      <a:pPr algn="ctr" fontAlgn="ctr"/>
                      <a:r>
                        <a:rPr lang="en-CA" sz="1100" b="0" i="0" u="none" strike="noStrike">
                          <a:solidFill>
                            <a:srgbClr val="000000"/>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83383">
                <a:tc>
                  <a:txBody>
                    <a:bodyPr/>
                    <a:lstStyle/>
                    <a:p>
                      <a:pPr algn="ctr" fontAlgn="ctr"/>
                      <a:r>
                        <a:rPr lang="en-CA" sz="1100" b="0" i="0" u="none" strike="noStrike" dirty="0">
                          <a:solidFill>
                            <a:srgbClr val="000000"/>
                          </a:solidFill>
                          <a:effectLst/>
                          <a:latin typeface="Calibri" panose="020F0502020204030204"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83383">
                <a:tc>
                  <a:txBody>
                    <a:bodyPr/>
                    <a:lstStyle/>
                    <a:p>
                      <a:pPr algn="ctr" fontAlgn="ctr"/>
                      <a:r>
                        <a:rPr lang="en-CA" sz="1100" b="0" i="0" u="none" strike="noStrike">
                          <a:solidFill>
                            <a:srgbClr val="000000"/>
                          </a:solidFill>
                          <a:effectLst/>
                          <a:latin typeface="Calibri" panose="020F050202020403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83383">
                <a:tc>
                  <a:txBody>
                    <a:bodyPr/>
                    <a:lstStyle/>
                    <a:p>
                      <a:pPr algn="ctr" fontAlgn="ctr"/>
                      <a:r>
                        <a:rPr lang="en-CA" sz="1100" b="0" i="0" u="none" strike="noStrike">
                          <a:solidFill>
                            <a:srgbClr val="000000"/>
                          </a:solidFill>
                          <a:effectLst/>
                          <a:latin typeface="Calibri" panose="020F050202020403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83383">
                <a:tc>
                  <a:txBody>
                    <a:bodyPr/>
                    <a:lstStyle/>
                    <a:p>
                      <a:pPr algn="ctr" fontAlgn="ctr"/>
                      <a:r>
                        <a:rPr lang="en-CA" sz="1100" b="0" i="0" u="none" strike="noStrike">
                          <a:solidFill>
                            <a:srgbClr val="000000"/>
                          </a:solidFill>
                          <a:effectLst/>
                          <a:latin typeface="Calibri" panose="020F050202020403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83383">
                <a:tc>
                  <a:txBody>
                    <a:bodyPr/>
                    <a:lstStyle/>
                    <a:p>
                      <a:pPr algn="ctr" fontAlgn="ctr"/>
                      <a:r>
                        <a:rPr lang="en-CA" sz="1100" b="0" i="0" u="none" strike="noStrike">
                          <a:solidFill>
                            <a:srgbClr val="000000"/>
                          </a:solidFill>
                          <a:effectLst/>
                          <a:latin typeface="Calibri" panose="020F050202020403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83383">
                <a:tc>
                  <a:txBody>
                    <a:bodyPr/>
                    <a:lstStyle/>
                    <a:p>
                      <a:pPr algn="ctr" fontAlgn="ctr"/>
                      <a:r>
                        <a:rPr lang="en-CA" sz="1100" b="0" i="0" u="none" strike="noStrike">
                          <a:solidFill>
                            <a:srgbClr val="000000"/>
                          </a:solidFill>
                          <a:effectLst/>
                          <a:latin typeface="Calibri" panose="020F050202020403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83383">
                <a:tc>
                  <a:txBody>
                    <a:bodyPr/>
                    <a:lstStyle/>
                    <a:p>
                      <a:pPr algn="ctr" fontAlgn="ctr"/>
                      <a:r>
                        <a:rPr lang="en-CA" sz="1100" b="0" i="0" u="none" strike="noStrike">
                          <a:solidFill>
                            <a:srgbClr val="000000"/>
                          </a:solidFill>
                          <a:effectLst/>
                          <a:latin typeface="Calibri" panose="020F050202020403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83383">
                <a:tc>
                  <a:txBody>
                    <a:bodyPr/>
                    <a:lstStyle/>
                    <a:p>
                      <a:pPr algn="ctr" fontAlgn="ctr"/>
                      <a:r>
                        <a:rPr lang="en-CA" sz="1100" b="0" i="0" u="none" strike="noStrike">
                          <a:solidFill>
                            <a:srgbClr val="000000"/>
                          </a:solidFill>
                          <a:effectLst/>
                          <a:latin typeface="Calibri" panose="020F050202020403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83383">
                <a:tc>
                  <a:txBody>
                    <a:bodyPr/>
                    <a:lstStyle/>
                    <a:p>
                      <a:pPr algn="ctr" fontAlgn="ctr"/>
                      <a:r>
                        <a:rPr lang="en-CA" sz="1100" b="0" i="0" u="none" strike="noStrike">
                          <a:solidFill>
                            <a:srgbClr val="000000"/>
                          </a:solidFill>
                          <a:effectLst/>
                          <a:latin typeface="Calibri" panose="020F050202020403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83383">
                <a:tc>
                  <a:txBody>
                    <a:bodyPr/>
                    <a:lstStyle/>
                    <a:p>
                      <a:pPr algn="ctr" fontAlgn="ctr"/>
                      <a:r>
                        <a:rPr lang="en-CA" sz="1100" b="0" i="0" u="none" strike="noStrike">
                          <a:solidFill>
                            <a:srgbClr val="000000"/>
                          </a:solidFill>
                          <a:effectLst/>
                          <a:latin typeface="Calibri" panose="020F050202020403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83383">
                <a:tc>
                  <a:txBody>
                    <a:bodyPr/>
                    <a:lstStyle/>
                    <a:p>
                      <a:pPr algn="ctr" fontAlgn="ctr"/>
                      <a:r>
                        <a:rPr lang="en-CA" sz="1100" b="0" i="0" u="none" strike="noStrike">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183383">
                <a:tc>
                  <a:txBody>
                    <a:bodyPr/>
                    <a:lstStyle/>
                    <a:p>
                      <a:pPr algn="ctr" fontAlgn="ctr"/>
                      <a:r>
                        <a:rPr lang="en-CA" sz="1100" b="0" i="0" u="none" strike="noStrike">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83383">
                <a:tc>
                  <a:txBody>
                    <a:bodyPr/>
                    <a:lstStyle/>
                    <a:p>
                      <a:pPr algn="ctr" fontAlgn="ctr"/>
                      <a:r>
                        <a:rPr lang="en-CA" sz="1100" b="0" i="0" u="none" strike="noStrike">
                          <a:solidFill>
                            <a:srgbClr val="000000"/>
                          </a:solidFill>
                          <a:effectLst/>
                          <a:latin typeface="Calibri" panose="020F050202020403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83383">
                <a:tc>
                  <a:txBody>
                    <a:bodyPr/>
                    <a:lstStyle/>
                    <a:p>
                      <a:pPr algn="ctr" fontAlgn="ctr"/>
                      <a:r>
                        <a:rPr lang="en-CA" sz="1100" b="0" i="0" u="none" strike="noStrike">
                          <a:solidFill>
                            <a:srgbClr val="000000"/>
                          </a:solidFill>
                          <a:effectLst/>
                          <a:latin typeface="Calibri" panose="020F050202020403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83383">
                <a:tc>
                  <a:txBody>
                    <a:bodyPr/>
                    <a:lstStyle/>
                    <a:p>
                      <a:pPr algn="ctr" fontAlgn="ctr"/>
                      <a:r>
                        <a:rPr lang="en-CA" sz="1100" b="0" i="0" u="none" strike="noStrike">
                          <a:solidFill>
                            <a:srgbClr val="000000"/>
                          </a:solidFill>
                          <a:effectLst/>
                          <a:latin typeface="Calibri" panose="020F050202020403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83383">
                <a:tc>
                  <a:txBody>
                    <a:bodyPr/>
                    <a:lstStyle/>
                    <a:p>
                      <a:pPr algn="ctr" fontAlgn="ctr"/>
                      <a:r>
                        <a:rPr lang="en-CA" sz="1100" b="0" i="0" u="none" strike="noStrike">
                          <a:solidFill>
                            <a:srgbClr val="000000"/>
                          </a:solidFill>
                          <a:effectLst/>
                          <a:latin typeface="Calibri" panose="020F050202020403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83383">
                <a:tc>
                  <a:txBody>
                    <a:bodyPr/>
                    <a:lstStyle/>
                    <a:p>
                      <a:pPr algn="ctr" fontAlgn="ctr"/>
                      <a:r>
                        <a:rPr lang="en-CA" sz="1100" b="0" i="0" u="none" strike="noStrike">
                          <a:solidFill>
                            <a:srgbClr val="000000"/>
                          </a:solidFill>
                          <a:effectLst/>
                          <a:latin typeface="Calibri" panose="020F050202020403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83383">
                <a:tc>
                  <a:txBody>
                    <a:bodyPr/>
                    <a:lstStyle/>
                    <a:p>
                      <a:pPr algn="ctr" fontAlgn="ctr"/>
                      <a:r>
                        <a:rPr lang="en-CA" sz="1100" b="0" i="0" u="none" strike="noStrike">
                          <a:solidFill>
                            <a:srgbClr val="000000"/>
                          </a:solidFill>
                          <a:effectLst/>
                          <a:latin typeface="Calibri" panose="020F050202020403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83383">
                <a:tc>
                  <a:txBody>
                    <a:bodyPr/>
                    <a:lstStyle/>
                    <a:p>
                      <a:pPr algn="ctr" fontAlgn="ctr"/>
                      <a:r>
                        <a:rPr lang="en-CA" sz="1100" b="0" i="0" u="none" strike="noStrike">
                          <a:solidFill>
                            <a:srgbClr val="000000"/>
                          </a:solidFill>
                          <a:effectLst/>
                          <a:latin typeface="Calibri" panose="020F050202020403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83383">
                <a:tc>
                  <a:txBody>
                    <a:bodyPr/>
                    <a:lstStyle/>
                    <a:p>
                      <a:pPr algn="ctr" fontAlgn="ctr"/>
                      <a:r>
                        <a:rPr lang="en-CA" sz="1100" b="0" i="0" u="none" strike="noStrike">
                          <a:solidFill>
                            <a:srgbClr val="000000"/>
                          </a:solidFill>
                          <a:effectLst/>
                          <a:latin typeface="Calibri" panose="020F050202020403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r h="183383">
                <a:tc>
                  <a:txBody>
                    <a:bodyPr/>
                    <a:lstStyle/>
                    <a:p>
                      <a:pPr algn="ctr" fontAlgn="ctr"/>
                      <a:r>
                        <a:rPr lang="en-CA" sz="1100" b="0" i="0" u="none" strike="noStrike" dirty="0">
                          <a:solidFill>
                            <a:srgbClr val="000000"/>
                          </a:solidFill>
                          <a:effectLst/>
                          <a:latin typeface="Calibri" panose="020F050202020403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93421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68271123"/>
              </p:ext>
            </p:extLst>
          </p:nvPr>
        </p:nvGraphicFramePr>
        <p:xfrm>
          <a:off x="9766301" y="685802"/>
          <a:ext cx="673100" cy="55245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1850958774"/>
                    </a:ext>
                  </a:extLst>
                </a:gridCol>
              </a:tblGrid>
              <a:tr h="375285">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6411318"/>
                  </a:ext>
                </a:extLst>
              </a:tr>
              <a:tr h="177165">
                <a:tc>
                  <a:txBody>
                    <a:bodyPr/>
                    <a:lstStyle/>
                    <a:p>
                      <a:pPr algn="ctr" fontAlgn="ctr"/>
                      <a:r>
                        <a:rPr lang="en-CA" sz="1100" b="0" i="0" u="none" strike="noStrike" dirty="0">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404726"/>
                  </a:ext>
                </a:extLst>
              </a:tr>
            </a:tbl>
          </a:graphicData>
        </a:graphic>
      </p:graphicFrame>
    </p:spTree>
    <p:extLst>
      <p:ext uri="{BB962C8B-B14F-4D97-AF65-F5344CB8AC3E}">
        <p14:creationId xmlns:p14="http://schemas.microsoft.com/office/powerpoint/2010/main" val="1876536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[Count on reliable mobile Internet service] Base: All Respondents Total (n=23,291)</a:t>
            </a:r>
          </a:p>
        </p:txBody>
      </p:sp>
      <p:sp>
        <p:nvSpPr>
          <p:cNvPr id="2" name="Title 1"/>
          <p:cNvSpPr>
            <a:spLocks noGrp="1"/>
          </p:cNvSpPr>
          <p:nvPr>
            <p:ph type="title"/>
          </p:nvPr>
        </p:nvSpPr>
        <p:spPr>
          <a:xfrm>
            <a:off x="1733560" y="228605"/>
            <a:ext cx="10107738" cy="401404"/>
          </a:xfrm>
        </p:spPr>
        <p:txBody>
          <a:bodyPr/>
          <a:lstStyle/>
          <a:p>
            <a:r>
              <a:rPr lang="en-US" dirty="0"/>
              <a:t>Count on reliable mobile Internet service – By Region</a:t>
            </a:r>
          </a:p>
        </p:txBody>
      </p:sp>
      <p:graphicFrame>
        <p:nvGraphicFramePr>
          <p:cNvPr id="7" name="Chart 6"/>
          <p:cNvGraphicFramePr/>
          <p:nvPr>
            <p:extLst>
              <p:ext uri="{D42A27DB-BD31-4B8C-83A1-F6EECF244321}">
                <p14:modId xmlns:p14="http://schemas.microsoft.com/office/powerpoint/2010/main" val="431295088"/>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389662244"/>
              </p:ext>
            </p:extLst>
          </p:nvPr>
        </p:nvGraphicFramePr>
        <p:xfrm>
          <a:off x="9690101" y="2133603"/>
          <a:ext cx="673100" cy="3217914"/>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296513">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214167"/>
                  </a:ext>
                </a:extLst>
              </a:tr>
              <a:tr h="514363">
                <a:tc>
                  <a:txBody>
                    <a:bodyPr/>
                    <a:lstStyle/>
                    <a:p>
                      <a:pPr algn="ctr" fontAlgn="ctr"/>
                      <a:r>
                        <a:rPr lang="en-CA" sz="1200" b="0" i="0" u="none" strike="noStrike">
                          <a:solidFill>
                            <a:srgbClr val="000000"/>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099643"/>
                  </a:ext>
                </a:extLst>
              </a:tr>
              <a:tr h="401173">
                <a:tc>
                  <a:txBody>
                    <a:bodyPr/>
                    <a:lstStyle/>
                    <a:p>
                      <a:pPr algn="ctr" fontAlgn="ctr"/>
                      <a:r>
                        <a:rPr lang="en-CA" sz="1200" b="0" i="0" u="none" strike="noStrike">
                          <a:solidFill>
                            <a:srgbClr val="000000"/>
                          </a:solidFill>
                          <a:effectLst/>
                          <a:latin typeface="Calibri" panose="020F050202020403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401173">
                <a:tc>
                  <a:txBody>
                    <a:bodyPr/>
                    <a:lstStyle/>
                    <a:p>
                      <a:pPr algn="ctr" fontAlgn="ctr"/>
                      <a:r>
                        <a:rPr lang="en-CA" sz="1200" b="0" i="0" u="none" strike="noStrike">
                          <a:solidFill>
                            <a:srgbClr val="000000"/>
                          </a:solidFill>
                          <a:effectLst/>
                          <a:latin typeface="Calibri" panose="020F050202020403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401173">
                <a:tc>
                  <a:txBody>
                    <a:bodyPr/>
                    <a:lstStyle/>
                    <a:p>
                      <a:pPr algn="ctr" fontAlgn="ctr"/>
                      <a:r>
                        <a:rPr lang="en-CA" sz="1200" b="0" i="0" u="none" strike="noStrike">
                          <a:solidFill>
                            <a:srgbClr val="000000"/>
                          </a:solidFill>
                          <a:effectLst/>
                          <a:latin typeface="Calibri" panose="020F050202020403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401173">
                <a:tc>
                  <a:txBody>
                    <a:bodyPr/>
                    <a:lstStyle/>
                    <a:p>
                      <a:pPr algn="ctr" fontAlgn="ctr"/>
                      <a:r>
                        <a:rPr lang="en-CA" sz="1200" b="0" i="0" u="none" strike="noStrike">
                          <a:solidFill>
                            <a:srgbClr val="000000"/>
                          </a:solidFill>
                          <a:effectLst/>
                          <a:latin typeface="Calibri" panose="020F050202020403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401173">
                <a:tc>
                  <a:txBody>
                    <a:bodyPr/>
                    <a:lstStyle/>
                    <a:p>
                      <a:pPr algn="ctr" fontAlgn="ctr"/>
                      <a:r>
                        <a:rPr lang="en-CA" sz="1200" b="0" i="0" u="none" strike="noStrike">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401173">
                <a:tc>
                  <a:txBody>
                    <a:bodyPr/>
                    <a:lstStyle/>
                    <a:p>
                      <a:pPr algn="ctr" fontAlgn="ctr"/>
                      <a:r>
                        <a:rPr lang="en-CA" sz="1200" b="0" i="0" u="none" strike="noStrike" dirty="0">
                          <a:solidFill>
                            <a:srgbClr val="000000"/>
                          </a:solidFill>
                          <a:effectLst/>
                          <a:latin typeface="Calibri" panose="020F050202020403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50320695"/>
              </p:ext>
            </p:extLst>
          </p:nvPr>
        </p:nvGraphicFramePr>
        <p:xfrm>
          <a:off x="9690101" y="1219204"/>
          <a:ext cx="673100" cy="820683"/>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1507132246"/>
                    </a:ext>
                  </a:extLst>
                </a:gridCol>
              </a:tblGrid>
              <a:tr h="578348">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0164908"/>
                  </a:ext>
                </a:extLst>
              </a:tr>
              <a:tr h="242335">
                <a:tc>
                  <a:txBody>
                    <a:bodyPr/>
                    <a:lstStyle/>
                    <a:p>
                      <a:pPr algn="ctr" fontAlgn="ctr"/>
                      <a:r>
                        <a:rPr lang="en-CA" sz="1200" b="0" i="0" u="none" strike="noStrike" dirty="0">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0298883"/>
                  </a:ext>
                </a:extLst>
              </a:tr>
            </a:tbl>
          </a:graphicData>
        </a:graphic>
      </p:graphicFrame>
    </p:spTree>
    <p:extLst>
      <p:ext uri="{BB962C8B-B14F-4D97-AF65-F5344CB8AC3E}">
        <p14:creationId xmlns:p14="http://schemas.microsoft.com/office/powerpoint/2010/main" val="286460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6"/>
          </p:nvPr>
        </p:nvSpPr>
        <p:spPr>
          <a:xfrm>
            <a:off x="1733560" y="6312004"/>
            <a:ext cx="7258043" cy="360783"/>
          </a:xfrm>
        </p:spPr>
        <p:txBody>
          <a:bodyPr/>
          <a:lstStyle/>
          <a:p>
            <a:r>
              <a:rPr lang="en-US" dirty="0"/>
              <a:t>Q1. How concerned are you about your online privacy compared to one year ago?(Select one)</a:t>
            </a:r>
          </a:p>
          <a:p>
            <a:r>
              <a:rPr lang="en-US" dirty="0"/>
              <a:t>Base: All Respondents Total  2014 (n=23,376); Total 2016 (n=24,143), Total 2017 (n=24,225)</a:t>
            </a:r>
          </a:p>
        </p:txBody>
      </p:sp>
      <p:graphicFrame>
        <p:nvGraphicFramePr>
          <p:cNvPr id="7" name="Chart 6"/>
          <p:cNvGraphicFramePr/>
          <p:nvPr>
            <p:extLst>
              <p:ext uri="{D42A27DB-BD31-4B8C-83A1-F6EECF244321}">
                <p14:modId xmlns:p14="http://schemas.microsoft.com/office/powerpoint/2010/main" val="1172503739"/>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2" name="Table 1"/>
          <p:cNvGraphicFramePr>
            <a:graphicFrameLocks noGrp="1"/>
          </p:cNvGraphicFramePr>
          <p:nvPr>
            <p:extLst>
              <p:ext uri="{D42A27DB-BD31-4B8C-83A1-F6EECF244321}">
                <p14:modId xmlns:p14="http://schemas.microsoft.com/office/powerpoint/2010/main" val="3068610184"/>
              </p:ext>
            </p:extLst>
          </p:nvPr>
        </p:nvGraphicFramePr>
        <p:xfrm>
          <a:off x="9070394" y="685800"/>
          <a:ext cx="1292806" cy="5352546"/>
        </p:xfrm>
        <a:graphic>
          <a:graphicData uri="http://schemas.openxmlformats.org/drawingml/2006/table">
            <a:tbl>
              <a:tblPr>
                <a:tableStyleId>{5C22544A-7EE6-4342-B048-85BDC9FD1C3A}</a:tableStyleId>
              </a:tblPr>
              <a:tblGrid>
                <a:gridCol w="646403">
                  <a:extLst>
                    <a:ext uri="{9D8B030D-6E8A-4147-A177-3AD203B41FA5}">
                      <a16:colId xmlns:a16="http://schemas.microsoft.com/office/drawing/2014/main" val="308931989"/>
                    </a:ext>
                  </a:extLst>
                </a:gridCol>
                <a:gridCol w="646403">
                  <a:extLst>
                    <a:ext uri="{9D8B030D-6E8A-4147-A177-3AD203B41FA5}">
                      <a16:colId xmlns:a16="http://schemas.microsoft.com/office/drawing/2014/main" val="3472244975"/>
                    </a:ext>
                  </a:extLst>
                </a:gridCol>
              </a:tblGrid>
              <a:tr h="182880">
                <a:tc gridSpan="2">
                  <a:txBody>
                    <a:bodyPr/>
                    <a:lstStyle/>
                    <a:p>
                      <a:pPr algn="ctr" fontAlgn="b"/>
                      <a:r>
                        <a:rPr lang="en-US" sz="1200" b="1" i="0" u="none" strike="noStrike" dirty="0">
                          <a:solidFill>
                            <a:srgbClr val="000000"/>
                          </a:solidFill>
                          <a:effectLst/>
                          <a:latin typeface="+mn-lt"/>
                        </a:rPr>
                        <a:t>TOTAL CONCERNED</a:t>
                      </a: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rtl="0" fontAlgn="t"/>
                      <a:endParaRPr lang="en-US" sz="1200" b="1" i="0" u="none" strike="noStrike" dirty="0">
                        <a:solidFill>
                          <a:srgbClr val="002060"/>
                        </a:solidFill>
                        <a:effectLst/>
                        <a:latin typeface="+mn-lt"/>
                      </a:endParaRPr>
                    </a:p>
                  </a:txBody>
                  <a:tcPr marL="5943" marR="5943" marT="0" marB="0" anchor="b"/>
                </a:tc>
                <a:extLst>
                  <a:ext uri="{0D108BD9-81ED-4DB2-BD59-A6C34878D82A}">
                    <a16:rowId xmlns:a16="http://schemas.microsoft.com/office/drawing/2014/main" val="696035555"/>
                  </a:ext>
                </a:extLst>
              </a:tr>
              <a:tr h="182880">
                <a:tc>
                  <a:txBody>
                    <a:bodyPr/>
                    <a:lstStyle/>
                    <a:p>
                      <a:pPr algn="ctr" fontAlgn="b"/>
                      <a:r>
                        <a:rPr lang="en-US" sz="1200" b="1" u="sng" strike="noStrike" dirty="0">
                          <a:effectLst/>
                          <a:latin typeface="+mn-lt"/>
                        </a:rPr>
                        <a:t>2016</a:t>
                      </a:r>
                      <a:endParaRPr lang="en-US" sz="1200" b="1" i="0" u="sng"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US" sz="1200" b="1" u="sng" strike="noStrike" dirty="0">
                          <a:effectLst/>
                          <a:latin typeface="+mn-lt"/>
                        </a:rPr>
                        <a:t>2014</a:t>
                      </a:r>
                      <a:endParaRPr lang="en-US" sz="1200" b="1" i="0" u="sng" strike="noStrike" dirty="0">
                        <a:solidFill>
                          <a:srgbClr val="00206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4204480"/>
                  </a:ext>
                </a:extLst>
              </a:tr>
              <a:tr h="192405">
                <a:tc>
                  <a:txBody>
                    <a:bodyPr/>
                    <a:lstStyle/>
                    <a:p>
                      <a:pPr algn="ctr" fontAlgn="t"/>
                      <a:r>
                        <a:rPr lang="en-CA" sz="1200" b="0" i="0" u="none" strike="noStrike" dirty="0">
                          <a:solidFill>
                            <a:srgbClr val="000000"/>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200" b="0" i="0" u="none" strike="noStrike">
                          <a:solidFill>
                            <a:srgbClr val="000000"/>
                          </a:solidFill>
                          <a:effectLst/>
                          <a:latin typeface="Calibri" panose="020F0502020204030204" pitchFamily="34"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881204"/>
                  </a:ext>
                </a:extLst>
              </a:tr>
              <a:tr h="192405">
                <a:tc>
                  <a:txBody>
                    <a:bodyPr/>
                    <a:lstStyle/>
                    <a:p>
                      <a:pPr algn="ctr" fontAlgn="t"/>
                      <a:endParaRPr lang="en-CA"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CA"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3534239"/>
                  </a:ext>
                </a:extLst>
              </a:tr>
              <a:tr h="184419">
                <a:tc>
                  <a:txBody>
                    <a:bodyPr/>
                    <a:lstStyle/>
                    <a:p>
                      <a:pPr algn="ctr" fontAlgn="t"/>
                      <a:r>
                        <a:rPr lang="en-CA" sz="1100" b="0" i="0" u="none" strike="noStrike" dirty="0">
                          <a:solidFill>
                            <a:srgbClr val="000000"/>
                          </a:solidFill>
                          <a:effectLst/>
                          <a:latin typeface="Calibri" panose="020F0502020204030204" pitchFamily="34"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a:solidFill>
                            <a:srgbClr val="000000"/>
                          </a:solidFill>
                          <a:effectLst/>
                          <a:latin typeface="Calibri" panose="020F050202020403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9924001"/>
                  </a:ext>
                </a:extLst>
              </a:tr>
              <a:tr h="184419">
                <a:tc>
                  <a:txBody>
                    <a:bodyPr/>
                    <a:lstStyle/>
                    <a:p>
                      <a:pPr algn="ctr" fontAlgn="t"/>
                      <a:r>
                        <a:rPr lang="en-CA" sz="1100" b="0" i="0" u="none" strike="noStrike" dirty="0">
                          <a:solidFill>
                            <a:srgbClr val="000000"/>
                          </a:solidFill>
                          <a:effectLst/>
                          <a:latin typeface="Calibri" panose="020F050202020403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a:solidFill>
                            <a:srgbClr val="000000"/>
                          </a:solidFill>
                          <a:effectLst/>
                          <a:latin typeface="Calibri" panose="020F050202020403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52465"/>
                  </a:ext>
                </a:extLst>
              </a:tr>
              <a:tr h="184419">
                <a:tc>
                  <a:txBody>
                    <a:bodyPr/>
                    <a:lstStyle/>
                    <a:p>
                      <a:pPr algn="ctr" fontAlgn="t"/>
                      <a:r>
                        <a:rPr lang="en-CA" sz="1100" b="0" i="0" u="none" strike="noStrike" dirty="0">
                          <a:solidFill>
                            <a:srgbClr val="000000"/>
                          </a:solidFill>
                          <a:effectLst/>
                          <a:latin typeface="Calibri" panose="020F0502020204030204"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836611"/>
                  </a:ext>
                </a:extLst>
              </a:tr>
              <a:tr h="184419">
                <a:tc>
                  <a:txBody>
                    <a:bodyPr/>
                    <a:lstStyle/>
                    <a:p>
                      <a:pPr algn="ctr" fontAlgn="t"/>
                      <a:r>
                        <a:rPr lang="en-CA" sz="1100" b="0" i="0" u="none" strike="noStrike">
                          <a:solidFill>
                            <a:srgbClr val="000000"/>
                          </a:solidFill>
                          <a:effectLst/>
                          <a:latin typeface="Calibri" panose="020F0502020204030204"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a:solidFill>
                            <a:srgbClr val="000000"/>
                          </a:solidFill>
                          <a:effectLst/>
                          <a:latin typeface="Calibri" panose="020F050202020403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003345"/>
                  </a:ext>
                </a:extLst>
              </a:tr>
              <a:tr h="184419">
                <a:tc>
                  <a:txBody>
                    <a:bodyPr/>
                    <a:lstStyle/>
                    <a:p>
                      <a:pPr algn="ctr" fontAlgn="t"/>
                      <a:r>
                        <a:rPr lang="en-CA" sz="1100" b="0" i="0" u="none" strike="noStrike" dirty="0">
                          <a:solidFill>
                            <a:srgbClr val="000000"/>
                          </a:solidFill>
                          <a:effectLst/>
                          <a:latin typeface="Calibri" panose="020F050202020403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028271"/>
                  </a:ext>
                </a:extLst>
              </a:tr>
              <a:tr h="184419">
                <a:tc>
                  <a:txBody>
                    <a:bodyPr/>
                    <a:lstStyle/>
                    <a:p>
                      <a:pPr algn="ctr" fontAlgn="t"/>
                      <a:r>
                        <a:rPr lang="en-CA" sz="1100" b="0" i="0" u="none" strike="noStrike" dirty="0">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789539"/>
                  </a:ext>
                </a:extLst>
              </a:tr>
              <a:tr h="184419">
                <a:tc>
                  <a:txBody>
                    <a:bodyPr/>
                    <a:lstStyle/>
                    <a:p>
                      <a:pPr algn="ctr" fontAlgn="t"/>
                      <a:r>
                        <a:rPr lang="en-CA" sz="1100" b="0" i="0" u="none" strike="noStrike" dirty="0">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58124"/>
                  </a:ext>
                </a:extLst>
              </a:tr>
              <a:tr h="184419">
                <a:tc>
                  <a:txBody>
                    <a:bodyPr/>
                    <a:lstStyle/>
                    <a:p>
                      <a:pPr algn="ctr" fontAlgn="t"/>
                      <a:r>
                        <a:rPr lang="en-CA" sz="1100" b="0" i="0" u="none" strike="noStrike" dirty="0">
                          <a:solidFill>
                            <a:srgbClr val="000000"/>
                          </a:solidFill>
                          <a:effectLst/>
                          <a:latin typeface="Calibri" panose="020F0502020204030204"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06946"/>
                  </a:ext>
                </a:extLst>
              </a:tr>
              <a:tr h="184419">
                <a:tc>
                  <a:txBody>
                    <a:bodyPr/>
                    <a:lstStyle/>
                    <a:p>
                      <a:pPr algn="ctr" fontAlgn="t"/>
                      <a:r>
                        <a:rPr lang="en-CA" sz="1100" b="0" i="0" u="none" strike="noStrike" dirty="0">
                          <a:solidFill>
                            <a:srgbClr val="000000"/>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704111"/>
                  </a:ext>
                </a:extLst>
              </a:tr>
              <a:tr h="184419">
                <a:tc>
                  <a:txBody>
                    <a:bodyPr/>
                    <a:lstStyle/>
                    <a:p>
                      <a:pPr algn="ctr" fontAlgn="t"/>
                      <a:r>
                        <a:rPr lang="en-CA" sz="1100" b="0" i="0" u="none" strike="noStrike" dirty="0">
                          <a:solidFill>
                            <a:srgbClr val="000000"/>
                          </a:solidFill>
                          <a:effectLst/>
                          <a:latin typeface="Calibri" panose="020F050202020403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709516"/>
                  </a:ext>
                </a:extLst>
              </a:tr>
              <a:tr h="184419">
                <a:tc>
                  <a:txBody>
                    <a:bodyPr/>
                    <a:lstStyle/>
                    <a:p>
                      <a:pPr algn="ctr" fontAlgn="t"/>
                      <a:r>
                        <a:rPr lang="en-CA" sz="1100" b="0" i="0" u="none" strike="noStrike">
                          <a:solidFill>
                            <a:srgbClr val="000000"/>
                          </a:solidFill>
                          <a:effectLst/>
                          <a:latin typeface="Calibri" panose="020F0502020204030204"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39661"/>
                  </a:ext>
                </a:extLst>
              </a:tr>
              <a:tr h="184419">
                <a:tc>
                  <a:txBody>
                    <a:bodyPr/>
                    <a:lstStyle/>
                    <a:p>
                      <a:pPr algn="ctr" fontAlgn="t"/>
                      <a:r>
                        <a:rPr lang="en-CA" sz="1100" b="0" i="0" u="none" strike="noStrike" dirty="0">
                          <a:solidFill>
                            <a:srgbClr val="000000"/>
                          </a:solidFill>
                          <a:effectLst/>
                          <a:latin typeface="Calibri" panose="020F050202020403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93658"/>
                  </a:ext>
                </a:extLst>
              </a:tr>
              <a:tr h="184419">
                <a:tc>
                  <a:txBody>
                    <a:bodyPr/>
                    <a:lstStyle/>
                    <a:p>
                      <a:pPr algn="ctr" fontAlgn="t"/>
                      <a:r>
                        <a:rPr lang="en-CA" sz="1100" b="0" i="0" u="none" strike="noStrike" dirty="0">
                          <a:solidFill>
                            <a:srgbClr val="000000"/>
                          </a:solidFill>
                          <a:effectLst/>
                          <a:latin typeface="Calibri" panose="020F050202020403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533265"/>
                  </a:ext>
                </a:extLst>
              </a:tr>
              <a:tr h="184419">
                <a:tc>
                  <a:txBody>
                    <a:bodyPr/>
                    <a:lstStyle/>
                    <a:p>
                      <a:pPr algn="ctr" fontAlgn="t"/>
                      <a:r>
                        <a:rPr lang="en-CA" sz="1100" b="0" i="0" u="none" strike="noStrike" dirty="0">
                          <a:solidFill>
                            <a:srgbClr val="000000"/>
                          </a:solidFill>
                          <a:effectLst/>
                          <a:latin typeface="Calibri" panose="020F050202020403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67438"/>
                  </a:ext>
                </a:extLst>
              </a:tr>
              <a:tr h="184419">
                <a:tc>
                  <a:txBody>
                    <a:bodyPr/>
                    <a:lstStyle/>
                    <a:p>
                      <a:pPr algn="ctr" fontAlgn="t"/>
                      <a:r>
                        <a:rPr lang="en-CA" sz="1100" b="0" i="0" u="none" strike="noStrike" dirty="0">
                          <a:solidFill>
                            <a:srgbClr val="000000"/>
                          </a:solidFill>
                          <a:effectLst/>
                          <a:latin typeface="Calibri" panose="020F050202020403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870496"/>
                  </a:ext>
                </a:extLst>
              </a:tr>
              <a:tr h="184419">
                <a:tc>
                  <a:txBody>
                    <a:bodyPr/>
                    <a:lstStyle/>
                    <a:p>
                      <a:pPr algn="ctr" fontAlgn="t"/>
                      <a:r>
                        <a:rPr lang="en-CA" sz="1100" b="0" i="0" u="none" strike="noStrike" dirty="0">
                          <a:solidFill>
                            <a:srgbClr val="000000"/>
                          </a:solidFill>
                          <a:effectLst/>
                          <a:latin typeface="Calibri" panose="020F050202020403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855"/>
                  </a:ext>
                </a:extLst>
              </a:tr>
              <a:tr h="184419">
                <a:tc>
                  <a:txBody>
                    <a:bodyPr/>
                    <a:lstStyle/>
                    <a:p>
                      <a:pPr algn="ctr" fontAlgn="t"/>
                      <a:r>
                        <a:rPr lang="en-CA" sz="1100" b="0" i="0" u="none" strike="noStrike" dirty="0">
                          <a:solidFill>
                            <a:srgbClr val="000000"/>
                          </a:solidFill>
                          <a:effectLst/>
                          <a:latin typeface="Calibri" panose="020F050202020403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315003"/>
                  </a:ext>
                </a:extLst>
              </a:tr>
              <a:tr h="184419">
                <a:tc>
                  <a:txBody>
                    <a:bodyPr/>
                    <a:lstStyle/>
                    <a:p>
                      <a:pPr algn="ctr" fontAlgn="t"/>
                      <a:r>
                        <a:rPr lang="en-CA" sz="1100" b="0" i="0" u="none" strike="noStrike" dirty="0">
                          <a:solidFill>
                            <a:srgbClr val="000000"/>
                          </a:solidFill>
                          <a:effectLst/>
                          <a:latin typeface="Calibri" panose="020F050202020403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815038"/>
                  </a:ext>
                </a:extLst>
              </a:tr>
              <a:tr h="184419">
                <a:tc>
                  <a:txBody>
                    <a:bodyPr/>
                    <a:lstStyle/>
                    <a:p>
                      <a:pPr algn="ctr" fontAlgn="t"/>
                      <a:r>
                        <a:rPr lang="en-CA" sz="1100" b="0" i="0" u="none" strike="noStrike" dirty="0">
                          <a:solidFill>
                            <a:srgbClr val="000000"/>
                          </a:solidFill>
                          <a:effectLst/>
                          <a:latin typeface="Calibri" panose="020F0502020204030204" pitchFamily="34" charset="0"/>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4143215"/>
                  </a:ext>
                </a:extLst>
              </a:tr>
              <a:tr h="184419">
                <a:tc>
                  <a:txBody>
                    <a:bodyPr/>
                    <a:lstStyle/>
                    <a:p>
                      <a:pPr algn="ctr" fontAlgn="t"/>
                      <a:r>
                        <a:rPr lang="en-CA" sz="1100" b="0" i="0" u="none" strike="noStrike" dirty="0">
                          <a:solidFill>
                            <a:srgbClr val="000000"/>
                          </a:solidFill>
                          <a:effectLst/>
                          <a:latin typeface="Calibri" panose="020F0502020204030204" pitchFamily="34" charset="0"/>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146898"/>
                  </a:ext>
                </a:extLst>
              </a:tr>
              <a:tr h="184419">
                <a:tc>
                  <a:txBody>
                    <a:bodyPr/>
                    <a:lstStyle/>
                    <a:p>
                      <a:pPr algn="ctr" fontAlgn="t"/>
                      <a:r>
                        <a:rPr lang="en-CA" sz="1100" b="0" i="0" u="none" strike="noStrike" dirty="0">
                          <a:solidFill>
                            <a:srgbClr val="000000"/>
                          </a:solidFill>
                          <a:effectLst/>
                          <a:latin typeface="Calibri" panose="020F050202020403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96527"/>
                  </a:ext>
                </a:extLst>
              </a:tr>
              <a:tr h="184419">
                <a:tc>
                  <a:txBody>
                    <a:bodyPr/>
                    <a:lstStyle/>
                    <a:p>
                      <a:pPr algn="ctr" fontAlgn="t"/>
                      <a:r>
                        <a:rPr lang="en-CA" sz="1100" b="0" i="0" u="none" strike="noStrike" dirty="0">
                          <a:solidFill>
                            <a:srgbClr val="000000"/>
                          </a:solidFill>
                          <a:effectLst/>
                          <a:latin typeface="Calibri" panose="020F050202020403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507038"/>
                  </a:ext>
                </a:extLst>
              </a:tr>
              <a:tr h="184419">
                <a:tc>
                  <a:txBody>
                    <a:bodyPr/>
                    <a:lstStyle/>
                    <a:p>
                      <a:pPr algn="ctr" fontAlgn="t"/>
                      <a:r>
                        <a:rPr lang="en-CA" sz="1100" b="0" i="0" u="none" strike="noStrike" dirty="0">
                          <a:solidFill>
                            <a:srgbClr val="000000"/>
                          </a:solidFill>
                          <a:effectLst/>
                          <a:latin typeface="Calibri" panose="020F050202020403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543236"/>
                  </a:ext>
                </a:extLst>
              </a:tr>
              <a:tr h="184419">
                <a:tc>
                  <a:txBody>
                    <a:bodyPr/>
                    <a:lstStyle/>
                    <a:p>
                      <a:pPr algn="ctr" fontAlgn="t"/>
                      <a:r>
                        <a:rPr lang="en-CA" sz="1100" b="0" i="0" u="none" strike="noStrike" dirty="0">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CA" sz="1100" b="0" i="0" u="none" strike="noStrike" dirty="0">
                          <a:solidFill>
                            <a:srgbClr val="000000"/>
                          </a:solidFill>
                          <a:effectLst/>
                          <a:latin typeface="Calibri" panose="020F0502020204030204"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780076"/>
                  </a:ext>
                </a:extLst>
              </a:tr>
              <a:tr h="175920">
                <a:tc>
                  <a:txBody>
                    <a:bodyPr/>
                    <a:lstStyle/>
                    <a:p>
                      <a:pPr algn="ctr" fontAlgn="b"/>
                      <a:endParaRPr lang="en-US" sz="1100" b="0" i="0" u="none" strike="noStrike">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7771646"/>
                  </a:ext>
                </a:extLst>
              </a:tr>
            </a:tbl>
          </a:graphicData>
        </a:graphic>
      </p:graphicFrame>
      <p:sp>
        <p:nvSpPr>
          <p:cNvPr id="3" name="Title 2"/>
          <p:cNvSpPr>
            <a:spLocks noGrp="1"/>
          </p:cNvSpPr>
          <p:nvPr>
            <p:ph type="title"/>
          </p:nvPr>
        </p:nvSpPr>
        <p:spPr>
          <a:xfrm>
            <a:off x="1758004" y="228604"/>
            <a:ext cx="8646971" cy="553999"/>
          </a:xfrm>
        </p:spPr>
        <p:txBody>
          <a:bodyPr/>
          <a:lstStyle/>
          <a:p>
            <a:r>
              <a:rPr lang="en-US" dirty="0"/>
              <a:t>A majority (55%) are more concerned about their online privacy compared to one year ago, although concern is increasing at a slower rate. </a:t>
            </a:r>
          </a:p>
        </p:txBody>
      </p:sp>
    </p:spTree>
    <p:extLst>
      <p:ext uri="{BB962C8B-B14F-4D97-AF65-F5344CB8AC3E}">
        <p14:creationId xmlns:p14="http://schemas.microsoft.com/office/powerpoint/2010/main" val="3756645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[Surf the internet with the knowledge that content is not being censored]  Base: All Respondents Total (n=23,291)</a:t>
            </a:r>
          </a:p>
        </p:txBody>
      </p:sp>
      <p:sp>
        <p:nvSpPr>
          <p:cNvPr id="3" name="Title 2"/>
          <p:cNvSpPr>
            <a:spLocks noGrp="1"/>
          </p:cNvSpPr>
          <p:nvPr>
            <p:ph type="title"/>
          </p:nvPr>
        </p:nvSpPr>
        <p:spPr>
          <a:xfrm>
            <a:off x="1758004" y="228604"/>
            <a:ext cx="8646971" cy="553999"/>
          </a:xfrm>
        </p:spPr>
        <p:txBody>
          <a:bodyPr/>
          <a:lstStyle/>
          <a:p>
            <a:r>
              <a:rPr lang="en-US" dirty="0"/>
              <a:t>Surf the internet with the knowledge that content is not being censored – </a:t>
            </a:r>
            <a:br>
              <a:rPr lang="en-US" dirty="0"/>
            </a:br>
            <a:r>
              <a:rPr lang="en-US" dirty="0"/>
              <a:t>By Country</a:t>
            </a:r>
          </a:p>
        </p:txBody>
      </p:sp>
      <p:graphicFrame>
        <p:nvGraphicFramePr>
          <p:cNvPr id="7" name="Chart 6"/>
          <p:cNvGraphicFramePr/>
          <p:nvPr>
            <p:extLst>
              <p:ext uri="{D42A27DB-BD31-4B8C-83A1-F6EECF244321}">
                <p14:modId xmlns:p14="http://schemas.microsoft.com/office/powerpoint/2010/main" val="229491932"/>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95751001"/>
              </p:ext>
            </p:extLst>
          </p:nvPr>
        </p:nvGraphicFramePr>
        <p:xfrm>
          <a:off x="9753601" y="1400921"/>
          <a:ext cx="673100" cy="439030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197699">
                <a:tc>
                  <a:txBody>
                    <a:bodyPr/>
                    <a:lstStyle/>
                    <a:p>
                      <a:pPr algn="ctr" fontAlgn="ctr"/>
                      <a:r>
                        <a:rPr lang="en-CA" sz="1100" b="0" i="0" u="none" strike="noStrike" dirty="0">
                          <a:solidFill>
                            <a:srgbClr val="000000"/>
                          </a:solidFill>
                          <a:effectLst/>
                          <a:latin typeface="Calibri" panose="020F050202020403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122787"/>
                  </a:ext>
                </a:extLst>
              </a:tr>
              <a:tr h="182287">
                <a:tc>
                  <a:txBody>
                    <a:bodyPr/>
                    <a:lstStyle/>
                    <a:p>
                      <a:pPr algn="ctr" fontAlgn="ctr"/>
                      <a:r>
                        <a:rPr lang="en-CA" sz="1100" b="0" i="0" u="none" strike="noStrike">
                          <a:solidFill>
                            <a:srgbClr val="000000"/>
                          </a:solidFill>
                          <a:effectLst/>
                          <a:latin typeface="Calibri" panose="020F050202020403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82287">
                <a:tc>
                  <a:txBody>
                    <a:bodyPr/>
                    <a:lstStyle/>
                    <a:p>
                      <a:pPr algn="ctr" fontAlgn="ctr"/>
                      <a:r>
                        <a:rPr lang="en-CA" sz="1100" b="0" i="0" u="none" strike="noStrike">
                          <a:solidFill>
                            <a:srgbClr val="000000"/>
                          </a:solidFill>
                          <a:effectLst/>
                          <a:latin typeface="Calibri" panose="020F050202020403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82287">
                <a:tc>
                  <a:txBody>
                    <a:bodyPr/>
                    <a:lstStyle/>
                    <a:p>
                      <a:pPr algn="ctr" fontAlgn="ctr"/>
                      <a:r>
                        <a:rPr lang="en-CA" sz="1100" b="0" i="0" u="none" strike="noStrike">
                          <a:solidFill>
                            <a:srgbClr val="000000"/>
                          </a:solidFill>
                          <a:effectLst/>
                          <a:latin typeface="Calibri" panose="020F050202020403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82287">
                <a:tc>
                  <a:txBody>
                    <a:bodyPr/>
                    <a:lstStyle/>
                    <a:p>
                      <a:pPr algn="ctr" fontAlgn="ctr"/>
                      <a:r>
                        <a:rPr lang="en-CA" sz="1100" b="0" i="0" u="none" strike="noStrike">
                          <a:solidFill>
                            <a:srgbClr val="000000"/>
                          </a:solidFill>
                          <a:effectLst/>
                          <a:latin typeface="Calibri" panose="020F050202020403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82287">
                <a:tc>
                  <a:txBody>
                    <a:bodyPr/>
                    <a:lstStyle/>
                    <a:p>
                      <a:pPr algn="ctr" fontAlgn="ctr"/>
                      <a:r>
                        <a:rPr lang="en-CA" sz="1100" b="0" i="0" u="none" strike="noStrike">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82287">
                <a:tc>
                  <a:txBody>
                    <a:bodyPr/>
                    <a:lstStyle/>
                    <a:p>
                      <a:pPr algn="ctr" fontAlgn="ctr"/>
                      <a:r>
                        <a:rPr lang="en-CA" sz="1100" b="0" i="0" u="none" strike="noStrike">
                          <a:solidFill>
                            <a:srgbClr val="000000"/>
                          </a:solidFill>
                          <a:effectLst/>
                          <a:latin typeface="Calibri" panose="020F050202020403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82287">
                <a:tc>
                  <a:txBody>
                    <a:bodyPr/>
                    <a:lstStyle/>
                    <a:p>
                      <a:pPr algn="ctr" fontAlgn="ctr"/>
                      <a:r>
                        <a:rPr lang="en-CA" sz="1100" b="0" i="0" u="none" strike="noStrike">
                          <a:solidFill>
                            <a:srgbClr val="000000"/>
                          </a:solidFill>
                          <a:effectLst/>
                          <a:latin typeface="Calibri" panose="020F050202020403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82287">
                <a:tc>
                  <a:txBody>
                    <a:bodyPr/>
                    <a:lstStyle/>
                    <a:p>
                      <a:pPr algn="ctr" fontAlgn="ctr"/>
                      <a:r>
                        <a:rPr lang="en-CA" sz="1100" b="0" i="0" u="none" strike="noStrike">
                          <a:solidFill>
                            <a:srgbClr val="000000"/>
                          </a:solidFill>
                          <a:effectLst/>
                          <a:latin typeface="Calibri" panose="020F050202020403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82287">
                <a:tc>
                  <a:txBody>
                    <a:bodyPr/>
                    <a:lstStyle/>
                    <a:p>
                      <a:pPr algn="ctr" fontAlgn="ctr"/>
                      <a:r>
                        <a:rPr lang="en-CA" sz="1100" b="0" i="0" u="none" strike="noStrike">
                          <a:solidFill>
                            <a:srgbClr val="000000"/>
                          </a:solidFill>
                          <a:effectLst/>
                          <a:latin typeface="Calibri" panose="020F050202020403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82287">
                <a:tc>
                  <a:txBody>
                    <a:bodyPr/>
                    <a:lstStyle/>
                    <a:p>
                      <a:pPr algn="ctr" fontAlgn="ctr"/>
                      <a:r>
                        <a:rPr lang="en-CA" sz="1100" b="0" i="0" u="none" strike="noStrike">
                          <a:solidFill>
                            <a:srgbClr val="000000"/>
                          </a:solidFill>
                          <a:effectLst/>
                          <a:latin typeface="Calibri" panose="020F050202020403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82287">
                <a:tc>
                  <a:txBody>
                    <a:bodyPr/>
                    <a:lstStyle/>
                    <a:p>
                      <a:pPr algn="ctr" fontAlgn="ctr"/>
                      <a:r>
                        <a:rPr lang="en-CA" sz="1100" b="0" i="0" u="none" strike="noStrike">
                          <a:solidFill>
                            <a:srgbClr val="000000"/>
                          </a:solidFill>
                          <a:effectLst/>
                          <a:latin typeface="Calibri" panose="020F050202020403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82287">
                <a:tc>
                  <a:txBody>
                    <a:bodyPr/>
                    <a:lstStyle/>
                    <a:p>
                      <a:pPr algn="ctr" fontAlgn="ctr"/>
                      <a:r>
                        <a:rPr lang="en-CA" sz="1100" b="0" i="0" u="none" strike="noStrike">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82287">
                <a:tc>
                  <a:txBody>
                    <a:bodyPr/>
                    <a:lstStyle/>
                    <a:p>
                      <a:pPr algn="ctr" fontAlgn="ctr"/>
                      <a:r>
                        <a:rPr lang="en-CA" sz="1100" b="0" i="0" u="none" strike="noStrike">
                          <a:solidFill>
                            <a:srgbClr val="000000"/>
                          </a:solidFill>
                          <a:effectLst/>
                          <a:latin typeface="Calibri" panose="020F050202020403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182287">
                <a:tc>
                  <a:txBody>
                    <a:bodyPr/>
                    <a:lstStyle/>
                    <a:p>
                      <a:pPr algn="ctr" fontAlgn="ctr"/>
                      <a:r>
                        <a:rPr lang="en-CA" sz="1100" b="0" i="0" u="none" strike="noStrike">
                          <a:solidFill>
                            <a:srgbClr val="000000"/>
                          </a:solidFill>
                          <a:effectLst/>
                          <a:latin typeface="Calibri" panose="020F050202020403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82287">
                <a:tc>
                  <a:txBody>
                    <a:bodyPr/>
                    <a:lstStyle/>
                    <a:p>
                      <a:pPr algn="ctr" fontAlgn="ctr"/>
                      <a:r>
                        <a:rPr lang="en-CA" sz="1100" b="0" i="0" u="none" strike="noStrike">
                          <a:solidFill>
                            <a:srgbClr val="000000"/>
                          </a:solidFill>
                          <a:effectLst/>
                          <a:latin typeface="Calibri" panose="020F050202020403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82287">
                <a:tc>
                  <a:txBody>
                    <a:bodyPr/>
                    <a:lstStyle/>
                    <a:p>
                      <a:pPr algn="ctr" fontAlgn="ctr"/>
                      <a:r>
                        <a:rPr lang="en-CA" sz="1100" b="0" i="0" u="none" strike="noStrike">
                          <a:solidFill>
                            <a:srgbClr val="000000"/>
                          </a:solidFill>
                          <a:effectLst/>
                          <a:latin typeface="Calibri" panose="020F050202020403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82287">
                <a:tc>
                  <a:txBody>
                    <a:bodyPr/>
                    <a:lstStyle/>
                    <a:p>
                      <a:pPr algn="ctr" fontAlgn="ctr"/>
                      <a:r>
                        <a:rPr lang="en-CA" sz="1100" b="0" i="0" u="none" strike="noStrike">
                          <a:solidFill>
                            <a:srgbClr val="000000"/>
                          </a:solidFill>
                          <a:effectLst/>
                          <a:latin typeface="Calibri" panose="020F050202020403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82287">
                <a:tc>
                  <a:txBody>
                    <a:bodyPr/>
                    <a:lstStyle/>
                    <a:p>
                      <a:pPr algn="ctr" fontAlgn="ctr"/>
                      <a:r>
                        <a:rPr lang="en-CA" sz="1100" b="0" i="0" u="none" strike="noStrike">
                          <a:solidFill>
                            <a:srgbClr val="000000"/>
                          </a:solidFill>
                          <a:effectLst/>
                          <a:latin typeface="Calibri" panose="020F050202020403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82287">
                <a:tc>
                  <a:txBody>
                    <a:bodyPr/>
                    <a:lstStyle/>
                    <a:p>
                      <a:pPr algn="ctr" fontAlgn="ctr"/>
                      <a:r>
                        <a:rPr lang="en-CA" sz="1100" b="0" i="0" u="none" strike="noStrike">
                          <a:solidFill>
                            <a:srgbClr val="000000"/>
                          </a:solidFill>
                          <a:effectLst/>
                          <a:latin typeface="Calibri" panose="020F050202020403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82287">
                <a:tc>
                  <a:txBody>
                    <a:bodyPr/>
                    <a:lstStyle/>
                    <a:p>
                      <a:pPr algn="ctr" fontAlgn="ctr"/>
                      <a:r>
                        <a:rPr lang="en-CA" sz="1100" b="0" i="0" u="none" strike="noStrike">
                          <a:solidFill>
                            <a:srgbClr val="000000"/>
                          </a:solidFill>
                          <a:effectLst/>
                          <a:latin typeface="Calibri" panose="020F050202020403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82287">
                <a:tc>
                  <a:txBody>
                    <a:bodyPr/>
                    <a:lstStyle/>
                    <a:p>
                      <a:pPr algn="ctr" fontAlgn="ctr"/>
                      <a:r>
                        <a:rPr lang="en-CA" sz="1100" b="0" i="0" u="none" strike="noStrike">
                          <a:solidFill>
                            <a:srgbClr val="000000"/>
                          </a:solidFill>
                          <a:effectLst/>
                          <a:latin typeface="Calibri" panose="020F0502020204030204" pitchFamily="34"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82287">
                <a:tc>
                  <a:txBody>
                    <a:bodyPr/>
                    <a:lstStyle/>
                    <a:p>
                      <a:pPr algn="ctr" fontAlgn="ctr"/>
                      <a:r>
                        <a:rPr lang="en-CA" sz="1100" b="0" i="0" u="none" strike="noStrike">
                          <a:solidFill>
                            <a:srgbClr val="000000"/>
                          </a:solidFill>
                          <a:effectLst/>
                          <a:latin typeface="Calibri" panose="020F0502020204030204" pitchFamily="34" charset="0"/>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r h="182287">
                <a:tc>
                  <a:txBody>
                    <a:bodyPr/>
                    <a:lstStyle/>
                    <a:p>
                      <a:pPr algn="ctr" fontAlgn="ctr"/>
                      <a:r>
                        <a:rPr lang="en-CA" sz="1100" b="0" i="0" u="none" strike="noStrike" dirty="0">
                          <a:solidFill>
                            <a:srgbClr val="000000"/>
                          </a:solidFill>
                          <a:effectLst/>
                          <a:latin typeface="Calibri" panose="020F050202020403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93421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05345025"/>
              </p:ext>
            </p:extLst>
          </p:nvPr>
        </p:nvGraphicFramePr>
        <p:xfrm>
          <a:off x="9766301" y="671321"/>
          <a:ext cx="673100" cy="729615"/>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65090320"/>
                    </a:ext>
                  </a:extLst>
                </a:gridCol>
              </a:tblGrid>
              <a:tr h="375285">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8605181"/>
                  </a:ext>
                </a:extLst>
              </a:tr>
              <a:tr h="177165">
                <a:tc>
                  <a:txBody>
                    <a:bodyPr/>
                    <a:lstStyle/>
                    <a:p>
                      <a:pPr algn="ctr" fontAlgn="ctr"/>
                      <a:r>
                        <a:rPr lang="en-CA" sz="1100" b="0" i="0" u="none" strike="noStrike" dirty="0">
                          <a:solidFill>
                            <a:srgbClr val="000000"/>
                          </a:solidFill>
                          <a:effectLst/>
                          <a:latin typeface="Calibri" panose="020F050202020403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94052"/>
                  </a:ext>
                </a:extLst>
              </a:tr>
              <a:tr h="177165">
                <a:tc>
                  <a:txBody>
                    <a:bodyPr/>
                    <a:lstStyle/>
                    <a:p>
                      <a:pPr algn="ctr" fontAlgn="ctr"/>
                      <a:r>
                        <a:rPr lang="en-CA" sz="11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221006"/>
                  </a:ext>
                </a:extLst>
              </a:tr>
            </a:tbl>
          </a:graphicData>
        </a:graphic>
      </p:graphicFrame>
    </p:spTree>
    <p:extLst>
      <p:ext uri="{BB962C8B-B14F-4D97-AF65-F5344CB8AC3E}">
        <p14:creationId xmlns:p14="http://schemas.microsoft.com/office/powerpoint/2010/main" val="3064530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[Surf the internet with the knowledge that content is not being censored]  Base: All Respondents Total (n=23,291)</a:t>
            </a:r>
          </a:p>
        </p:txBody>
      </p:sp>
      <p:sp>
        <p:nvSpPr>
          <p:cNvPr id="2" name="Title 1"/>
          <p:cNvSpPr>
            <a:spLocks noGrp="1"/>
          </p:cNvSpPr>
          <p:nvPr>
            <p:ph type="title"/>
          </p:nvPr>
        </p:nvSpPr>
        <p:spPr>
          <a:xfrm>
            <a:off x="1758004" y="228604"/>
            <a:ext cx="8646971" cy="553999"/>
          </a:xfrm>
        </p:spPr>
        <p:txBody>
          <a:bodyPr/>
          <a:lstStyle/>
          <a:p>
            <a:r>
              <a:rPr lang="en-US" dirty="0"/>
              <a:t>Surf the internet with the knowledge that content is not being censored – </a:t>
            </a:r>
            <a:br>
              <a:rPr lang="en-US" dirty="0"/>
            </a:br>
            <a:r>
              <a:rPr lang="en-US" dirty="0"/>
              <a:t>By Region</a:t>
            </a:r>
          </a:p>
        </p:txBody>
      </p:sp>
      <p:graphicFrame>
        <p:nvGraphicFramePr>
          <p:cNvPr id="7" name="Chart 6"/>
          <p:cNvGraphicFramePr/>
          <p:nvPr>
            <p:extLst>
              <p:ext uri="{D42A27DB-BD31-4B8C-83A1-F6EECF244321}">
                <p14:modId xmlns:p14="http://schemas.microsoft.com/office/powerpoint/2010/main" val="4259773474"/>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2662199115"/>
              </p:ext>
            </p:extLst>
          </p:nvPr>
        </p:nvGraphicFramePr>
        <p:xfrm>
          <a:off x="9690101" y="2438405"/>
          <a:ext cx="673100" cy="2819405"/>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496403">
                <a:tc>
                  <a:txBody>
                    <a:bodyPr/>
                    <a:lstStyle/>
                    <a:p>
                      <a:pPr algn="ctr" fontAlgn="ctr"/>
                      <a:r>
                        <a:rPr lang="en-CA" sz="1200" b="0" i="0" u="none" strike="noStrike" dirty="0">
                          <a:solidFill>
                            <a:srgbClr val="000000"/>
                          </a:solidFill>
                          <a:effectLst/>
                          <a:latin typeface="Calibri" panose="020F050202020403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099643"/>
                  </a:ext>
                </a:extLst>
              </a:tr>
              <a:tr h="387167">
                <a:tc>
                  <a:txBody>
                    <a:bodyPr/>
                    <a:lstStyle/>
                    <a:p>
                      <a:pPr algn="ctr" fontAlgn="ctr"/>
                      <a:r>
                        <a:rPr lang="en-CA" sz="1200" b="0" i="0" u="none" strike="noStrike">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387167">
                <a:tc>
                  <a:txBody>
                    <a:bodyPr/>
                    <a:lstStyle/>
                    <a:p>
                      <a:pPr algn="ctr" fontAlgn="ctr"/>
                      <a:r>
                        <a:rPr lang="en-CA" sz="1200" b="0" i="0" u="none" strike="noStrike">
                          <a:solidFill>
                            <a:srgbClr val="000000"/>
                          </a:solidFill>
                          <a:effectLst/>
                          <a:latin typeface="Calibri" panose="020F050202020403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387167">
                <a:tc>
                  <a:txBody>
                    <a:bodyPr/>
                    <a:lstStyle/>
                    <a:p>
                      <a:pPr algn="ctr" fontAlgn="ctr"/>
                      <a:r>
                        <a:rPr lang="en-CA" sz="1200" b="0" i="0" u="none" strike="noStrike">
                          <a:solidFill>
                            <a:srgbClr val="000000"/>
                          </a:solidFill>
                          <a:effectLst/>
                          <a:latin typeface="Calibri" panose="020F050202020403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387167">
                <a:tc>
                  <a:txBody>
                    <a:bodyPr/>
                    <a:lstStyle/>
                    <a:p>
                      <a:pPr algn="ctr" fontAlgn="ctr"/>
                      <a:r>
                        <a:rPr lang="en-CA" sz="1200" b="0" i="0" u="none" strike="noStrike">
                          <a:solidFill>
                            <a:srgbClr val="000000"/>
                          </a:solidFill>
                          <a:effectLst/>
                          <a:latin typeface="Calibri" panose="020F050202020403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387167">
                <a:tc>
                  <a:txBody>
                    <a:bodyPr/>
                    <a:lstStyle/>
                    <a:p>
                      <a:pPr algn="ctr" fontAlgn="ctr"/>
                      <a:r>
                        <a:rPr lang="en-CA" sz="1200" b="0" i="0" u="none" strike="noStrike">
                          <a:solidFill>
                            <a:srgbClr val="000000"/>
                          </a:solidFill>
                          <a:effectLst/>
                          <a:latin typeface="Calibri" panose="020F050202020403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387167">
                <a:tc>
                  <a:txBody>
                    <a:bodyPr/>
                    <a:lstStyle/>
                    <a:p>
                      <a:pPr algn="ctr" fontAlgn="ctr"/>
                      <a:r>
                        <a:rPr lang="en-CA" sz="1200" b="0" i="0" u="none" strike="noStrike" dirty="0">
                          <a:solidFill>
                            <a:srgbClr val="000000"/>
                          </a:solidFill>
                          <a:effectLst/>
                          <a:latin typeface="Calibri" panose="020F050202020403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31572208"/>
              </p:ext>
            </p:extLst>
          </p:nvPr>
        </p:nvGraphicFramePr>
        <p:xfrm>
          <a:off x="9677401" y="1219204"/>
          <a:ext cx="673100" cy="1138275"/>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1556014815"/>
                    </a:ext>
                  </a:extLst>
                </a:gridCol>
              </a:tblGrid>
              <a:tr h="589261">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8064634"/>
                  </a:ext>
                </a:extLst>
              </a:tr>
              <a:tr h="246907">
                <a:tc>
                  <a:txBody>
                    <a:bodyPr/>
                    <a:lstStyle/>
                    <a:p>
                      <a:pPr algn="ctr" fontAlgn="ctr"/>
                      <a:r>
                        <a:rPr lang="en-CA" sz="1200" b="0" i="0" u="none" strike="noStrike" dirty="0">
                          <a:solidFill>
                            <a:srgbClr val="000000"/>
                          </a:solidFill>
                          <a:effectLst/>
                          <a:latin typeface="Calibri" panose="020F050202020403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1185133"/>
                  </a:ext>
                </a:extLst>
              </a:tr>
              <a:tr h="302107">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610751"/>
                  </a:ext>
                </a:extLst>
              </a:tr>
            </a:tbl>
          </a:graphicData>
        </a:graphic>
      </p:graphicFrame>
    </p:spTree>
    <p:extLst>
      <p:ext uri="{BB962C8B-B14F-4D97-AF65-F5344CB8AC3E}">
        <p14:creationId xmlns:p14="http://schemas.microsoft.com/office/powerpoint/2010/main" val="4193098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[Sending or receiving emails to or from foreign addresses]  Base: All Respondents Total (n=23,291)</a:t>
            </a:r>
          </a:p>
        </p:txBody>
      </p:sp>
      <p:sp>
        <p:nvSpPr>
          <p:cNvPr id="3" name="Title 2"/>
          <p:cNvSpPr>
            <a:spLocks noGrp="1"/>
          </p:cNvSpPr>
          <p:nvPr>
            <p:ph type="title"/>
          </p:nvPr>
        </p:nvSpPr>
        <p:spPr>
          <a:xfrm>
            <a:off x="1733560" y="228605"/>
            <a:ext cx="10107738" cy="356828"/>
          </a:xfrm>
        </p:spPr>
        <p:txBody>
          <a:bodyPr/>
          <a:lstStyle/>
          <a:p>
            <a:r>
              <a:rPr lang="en-US" dirty="0"/>
              <a:t>Sending or receiving emails to or from foreign addresses – By Country</a:t>
            </a:r>
          </a:p>
        </p:txBody>
      </p:sp>
      <p:graphicFrame>
        <p:nvGraphicFramePr>
          <p:cNvPr id="7" name="Chart 6"/>
          <p:cNvGraphicFramePr/>
          <p:nvPr>
            <p:extLst>
              <p:ext uri="{D42A27DB-BD31-4B8C-83A1-F6EECF244321}">
                <p14:modId xmlns:p14="http://schemas.microsoft.com/office/powerpoint/2010/main" val="1009982361"/>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138832359"/>
              </p:ext>
            </p:extLst>
          </p:nvPr>
        </p:nvGraphicFramePr>
        <p:xfrm>
          <a:off x="9613901" y="1214656"/>
          <a:ext cx="673100" cy="4586835"/>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182855">
                <a:tc>
                  <a:txBody>
                    <a:bodyPr/>
                    <a:lstStyle/>
                    <a:p>
                      <a:pPr algn="ctr" fontAlgn="ctr"/>
                      <a:r>
                        <a:rPr lang="en-CA" sz="11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2374195"/>
                  </a:ext>
                </a:extLst>
              </a:tr>
              <a:tr h="198315">
                <a:tc>
                  <a:txBody>
                    <a:bodyPr/>
                    <a:lstStyle/>
                    <a:p>
                      <a:pPr algn="ctr" fontAlgn="ctr"/>
                      <a:r>
                        <a:rPr lang="en-CA" sz="1100" b="0" i="0" u="none" strike="noStrike">
                          <a:solidFill>
                            <a:srgbClr val="000000"/>
                          </a:solidFill>
                          <a:effectLst/>
                          <a:latin typeface="Calibri" panose="020F050202020403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2122787"/>
                  </a:ext>
                </a:extLst>
              </a:tr>
              <a:tr h="182855">
                <a:tc>
                  <a:txBody>
                    <a:bodyPr/>
                    <a:lstStyle/>
                    <a:p>
                      <a:pPr algn="ctr" fontAlgn="ctr"/>
                      <a:r>
                        <a:rPr lang="en-CA" sz="1100" b="0" i="0" u="none" strike="noStrike">
                          <a:solidFill>
                            <a:srgbClr val="000000"/>
                          </a:solidFill>
                          <a:effectLst/>
                          <a:latin typeface="Calibri" panose="020F050202020403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5037693"/>
                  </a:ext>
                </a:extLst>
              </a:tr>
              <a:tr h="182855">
                <a:tc>
                  <a:txBody>
                    <a:bodyPr/>
                    <a:lstStyle/>
                    <a:p>
                      <a:pPr algn="ctr" fontAlgn="ctr"/>
                      <a:r>
                        <a:rPr lang="en-CA" sz="1100" b="0" i="0" u="none" strike="noStrike" dirty="0">
                          <a:solidFill>
                            <a:srgbClr val="000000"/>
                          </a:solidFill>
                          <a:effectLst/>
                          <a:latin typeface="Calibri" panose="020F0502020204030204" pitchFamily="34" charset="0"/>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726532"/>
                  </a:ext>
                </a:extLst>
              </a:tr>
              <a:tr h="182855">
                <a:tc>
                  <a:txBody>
                    <a:bodyPr/>
                    <a:lstStyle/>
                    <a:p>
                      <a:pPr algn="ctr" fontAlgn="ctr"/>
                      <a:r>
                        <a:rPr lang="en-CA" sz="1100" b="0" i="0" u="none" strike="noStrike">
                          <a:solidFill>
                            <a:srgbClr val="000000"/>
                          </a:solidFill>
                          <a:effectLst/>
                          <a:latin typeface="Calibri" panose="020F0502020204030204" pitchFamily="34" charset="0"/>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797125"/>
                  </a:ext>
                </a:extLst>
              </a:tr>
              <a:tr h="182855">
                <a:tc>
                  <a:txBody>
                    <a:bodyPr/>
                    <a:lstStyle/>
                    <a:p>
                      <a:pPr algn="ctr" fontAlgn="ctr"/>
                      <a:r>
                        <a:rPr lang="en-CA" sz="1100" b="0" i="0" u="none" strike="noStrike">
                          <a:solidFill>
                            <a:srgbClr val="000000"/>
                          </a:solidFill>
                          <a:effectLst/>
                          <a:latin typeface="Calibri" panose="020F050202020403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642562"/>
                  </a:ext>
                </a:extLst>
              </a:tr>
              <a:tr h="182855">
                <a:tc>
                  <a:txBody>
                    <a:bodyPr/>
                    <a:lstStyle/>
                    <a:p>
                      <a:pPr algn="ctr" fontAlgn="ctr"/>
                      <a:r>
                        <a:rPr lang="en-CA" sz="1100" b="0" i="0" u="none" strike="noStrike">
                          <a:solidFill>
                            <a:srgbClr val="000000"/>
                          </a:solidFill>
                          <a:effectLst/>
                          <a:latin typeface="Calibri" panose="020F050202020403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1534"/>
                  </a:ext>
                </a:extLst>
              </a:tr>
              <a:tr h="182855">
                <a:tc>
                  <a:txBody>
                    <a:bodyPr/>
                    <a:lstStyle/>
                    <a:p>
                      <a:pPr algn="ctr" fontAlgn="ctr"/>
                      <a:r>
                        <a:rPr lang="en-CA" sz="1100" b="0" i="0" u="none" strike="noStrike">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832922"/>
                  </a:ext>
                </a:extLst>
              </a:tr>
              <a:tr h="182855">
                <a:tc>
                  <a:txBody>
                    <a:bodyPr/>
                    <a:lstStyle/>
                    <a:p>
                      <a:pPr algn="ctr" fontAlgn="ctr"/>
                      <a:r>
                        <a:rPr lang="en-CA" sz="1100" b="0" i="0" u="none" strike="noStrike">
                          <a:solidFill>
                            <a:srgbClr val="000000"/>
                          </a:solidFill>
                          <a:effectLst/>
                          <a:latin typeface="Calibri" panose="020F050202020403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2929770"/>
                  </a:ext>
                </a:extLst>
              </a:tr>
              <a:tr h="182855">
                <a:tc>
                  <a:txBody>
                    <a:bodyPr/>
                    <a:lstStyle/>
                    <a:p>
                      <a:pPr algn="ctr" fontAlgn="ctr"/>
                      <a:r>
                        <a:rPr lang="en-CA" sz="1100" b="0" i="0" u="none" strike="noStrike">
                          <a:solidFill>
                            <a:srgbClr val="000000"/>
                          </a:solidFill>
                          <a:effectLst/>
                          <a:latin typeface="Calibri" panose="020F050202020403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977518"/>
                  </a:ext>
                </a:extLst>
              </a:tr>
              <a:tr h="182855">
                <a:tc>
                  <a:txBody>
                    <a:bodyPr/>
                    <a:lstStyle/>
                    <a:p>
                      <a:pPr algn="ctr" fontAlgn="ctr"/>
                      <a:r>
                        <a:rPr lang="en-CA" sz="1100" b="0" i="0" u="none" strike="noStrike">
                          <a:solidFill>
                            <a:srgbClr val="000000"/>
                          </a:solidFill>
                          <a:effectLst/>
                          <a:latin typeface="Calibri" panose="020F050202020403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996931"/>
                  </a:ext>
                </a:extLst>
              </a:tr>
              <a:tr h="182855">
                <a:tc>
                  <a:txBody>
                    <a:bodyPr/>
                    <a:lstStyle/>
                    <a:p>
                      <a:pPr algn="ctr" fontAlgn="ctr"/>
                      <a:r>
                        <a:rPr lang="en-CA" sz="1100" b="0" i="0" u="none" strike="noStrike">
                          <a:solidFill>
                            <a:srgbClr val="000000"/>
                          </a:solidFill>
                          <a:effectLst/>
                          <a:latin typeface="Calibri" panose="020F0502020204030204" pitchFamily="34" charset="0"/>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222413"/>
                  </a:ext>
                </a:extLst>
              </a:tr>
              <a:tr h="182855">
                <a:tc>
                  <a:txBody>
                    <a:bodyPr/>
                    <a:lstStyle/>
                    <a:p>
                      <a:pPr algn="ctr" fontAlgn="ctr"/>
                      <a:r>
                        <a:rPr lang="en-CA" sz="1100" b="0" i="0" u="none" strike="noStrike">
                          <a:solidFill>
                            <a:srgbClr val="000000"/>
                          </a:solidFill>
                          <a:effectLst/>
                          <a:latin typeface="Calibri" panose="020F050202020403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6408022"/>
                  </a:ext>
                </a:extLst>
              </a:tr>
              <a:tr h="182855">
                <a:tc>
                  <a:txBody>
                    <a:bodyPr/>
                    <a:lstStyle/>
                    <a:p>
                      <a:pPr algn="ctr" fontAlgn="ctr"/>
                      <a:r>
                        <a:rPr lang="en-CA" sz="1100" b="0" i="0" u="none" strike="noStrike">
                          <a:solidFill>
                            <a:srgbClr val="000000"/>
                          </a:solidFill>
                          <a:effectLst/>
                          <a:latin typeface="Calibri" panose="020F050202020403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3832024"/>
                  </a:ext>
                </a:extLst>
              </a:tr>
              <a:tr h="182855">
                <a:tc>
                  <a:txBody>
                    <a:bodyPr/>
                    <a:lstStyle/>
                    <a:p>
                      <a:pPr algn="ctr" fontAlgn="ctr"/>
                      <a:r>
                        <a:rPr lang="en-CA" sz="1100" b="0" i="0" u="none" strike="noStrike">
                          <a:solidFill>
                            <a:srgbClr val="000000"/>
                          </a:solidFill>
                          <a:effectLst/>
                          <a:latin typeface="Calibri" panose="020F050202020403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182855">
                <a:tc>
                  <a:txBody>
                    <a:bodyPr/>
                    <a:lstStyle/>
                    <a:p>
                      <a:pPr algn="ctr" fontAlgn="ctr"/>
                      <a:r>
                        <a:rPr lang="en-CA" sz="1100" b="0" i="0" u="none" strike="noStrike">
                          <a:solidFill>
                            <a:srgbClr val="000000"/>
                          </a:solidFill>
                          <a:effectLst/>
                          <a:latin typeface="Calibri" panose="020F050202020403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182855">
                <a:tc>
                  <a:txBody>
                    <a:bodyPr/>
                    <a:lstStyle/>
                    <a:p>
                      <a:pPr algn="ctr" fontAlgn="ctr"/>
                      <a:r>
                        <a:rPr lang="en-CA" sz="1100" b="0" i="0" u="none" strike="noStrike">
                          <a:solidFill>
                            <a:srgbClr val="000000"/>
                          </a:solidFill>
                          <a:effectLst/>
                          <a:latin typeface="Calibri" panose="020F0502020204030204" pitchFamily="34" charset="0"/>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182855">
                <a:tc>
                  <a:txBody>
                    <a:bodyPr/>
                    <a:lstStyle/>
                    <a:p>
                      <a:pPr algn="ctr" fontAlgn="ctr"/>
                      <a:r>
                        <a:rPr lang="en-CA" sz="1100" b="0" i="0" u="none" strike="noStrike">
                          <a:solidFill>
                            <a:srgbClr val="000000"/>
                          </a:solidFill>
                          <a:effectLst/>
                          <a:latin typeface="Calibri" panose="020F050202020403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182855">
                <a:tc>
                  <a:txBody>
                    <a:bodyPr/>
                    <a:lstStyle/>
                    <a:p>
                      <a:pPr algn="ctr" fontAlgn="ctr"/>
                      <a:r>
                        <a:rPr lang="en-CA" sz="1100" b="0" i="0" u="none" strike="noStrike">
                          <a:solidFill>
                            <a:srgbClr val="000000"/>
                          </a:solidFill>
                          <a:effectLst/>
                          <a:latin typeface="Calibri" panose="020F0502020204030204" pitchFamily="34" charset="0"/>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182855">
                <a:tc>
                  <a:txBody>
                    <a:bodyPr/>
                    <a:lstStyle/>
                    <a:p>
                      <a:pPr algn="ctr" fontAlgn="ctr"/>
                      <a:r>
                        <a:rPr lang="en-CA" sz="1100" b="0" i="0" u="none" strike="noStrike">
                          <a:solidFill>
                            <a:srgbClr val="000000"/>
                          </a:solidFill>
                          <a:effectLst/>
                          <a:latin typeface="Calibri" panose="020F050202020403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r h="182855">
                <a:tc>
                  <a:txBody>
                    <a:bodyPr/>
                    <a:lstStyle/>
                    <a:p>
                      <a:pPr algn="ctr" fontAlgn="ctr"/>
                      <a:r>
                        <a:rPr lang="en-CA" sz="1100" b="0" i="0" u="none" strike="noStrike">
                          <a:solidFill>
                            <a:srgbClr val="000000"/>
                          </a:solidFill>
                          <a:effectLst/>
                          <a:latin typeface="Calibri" panose="020F050202020403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720249"/>
                  </a:ext>
                </a:extLst>
              </a:tr>
              <a:tr h="182855">
                <a:tc>
                  <a:txBody>
                    <a:bodyPr/>
                    <a:lstStyle/>
                    <a:p>
                      <a:pPr algn="ctr" fontAlgn="ctr"/>
                      <a:r>
                        <a:rPr lang="en-CA" sz="1100" b="0" i="0" u="none" strike="noStrike">
                          <a:solidFill>
                            <a:srgbClr val="000000"/>
                          </a:solidFill>
                          <a:effectLst/>
                          <a:latin typeface="Calibri" panose="020F050202020403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287461"/>
                  </a:ext>
                </a:extLst>
              </a:tr>
              <a:tr h="182855">
                <a:tc>
                  <a:txBody>
                    <a:bodyPr/>
                    <a:lstStyle/>
                    <a:p>
                      <a:pPr algn="ctr" fontAlgn="ctr"/>
                      <a:r>
                        <a:rPr lang="en-CA" sz="1100" b="0" i="0" u="none" strike="noStrike">
                          <a:solidFill>
                            <a:srgbClr val="000000"/>
                          </a:solidFill>
                          <a:effectLst/>
                          <a:latin typeface="Calibri" panose="020F050202020403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036413"/>
                  </a:ext>
                </a:extLst>
              </a:tr>
              <a:tr h="182855">
                <a:tc>
                  <a:txBody>
                    <a:bodyPr/>
                    <a:lstStyle/>
                    <a:p>
                      <a:pPr algn="ctr" fontAlgn="ctr"/>
                      <a:r>
                        <a:rPr lang="en-CA" sz="1100" b="0" i="0" u="none" strike="noStrike">
                          <a:solidFill>
                            <a:srgbClr val="000000"/>
                          </a:solidFill>
                          <a:effectLst/>
                          <a:latin typeface="Calibri" panose="020F0502020204030204" pitchFamily="34"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371987"/>
                  </a:ext>
                </a:extLst>
              </a:tr>
              <a:tr h="182855">
                <a:tc>
                  <a:txBody>
                    <a:bodyPr/>
                    <a:lstStyle/>
                    <a:p>
                      <a:pPr algn="ctr" fontAlgn="ctr"/>
                      <a:r>
                        <a:rPr lang="en-CA" sz="1100" b="0" i="0" u="none" strike="noStrike" dirty="0">
                          <a:solidFill>
                            <a:srgbClr val="000000"/>
                          </a:solidFill>
                          <a:effectLst/>
                          <a:latin typeface="Calibri" panose="020F0502020204030204" pitchFamily="34" charset="0"/>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593421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0877827"/>
              </p:ext>
            </p:extLst>
          </p:nvPr>
        </p:nvGraphicFramePr>
        <p:xfrm>
          <a:off x="9613901" y="656468"/>
          <a:ext cx="673100" cy="55245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3057459252"/>
                    </a:ext>
                  </a:extLst>
                </a:gridCol>
              </a:tblGrid>
              <a:tr h="375285">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7675734"/>
                  </a:ext>
                </a:extLst>
              </a:tr>
              <a:tr h="177165">
                <a:tc>
                  <a:txBody>
                    <a:bodyPr/>
                    <a:lstStyle/>
                    <a:p>
                      <a:pPr algn="ctr" fontAlgn="ctr"/>
                      <a:r>
                        <a:rPr lang="en-CA" sz="1100" b="0" i="0" u="none" strike="noStrike" dirty="0">
                          <a:solidFill>
                            <a:srgbClr val="000000"/>
                          </a:solidFill>
                          <a:effectLst/>
                          <a:latin typeface="Calibri" panose="020F050202020403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949524"/>
                  </a:ext>
                </a:extLst>
              </a:tr>
            </a:tbl>
          </a:graphicData>
        </a:graphic>
      </p:graphicFrame>
    </p:spTree>
    <p:extLst>
      <p:ext uri="{BB962C8B-B14F-4D97-AF65-F5344CB8AC3E}">
        <p14:creationId xmlns:p14="http://schemas.microsoft.com/office/powerpoint/2010/main" val="1541929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[Sending or receiving emails to or from foreign addresses]  Base: All Respondents Total (n=23,291)</a:t>
            </a:r>
          </a:p>
        </p:txBody>
      </p:sp>
      <p:sp>
        <p:nvSpPr>
          <p:cNvPr id="2" name="Title 1"/>
          <p:cNvSpPr>
            <a:spLocks noGrp="1"/>
          </p:cNvSpPr>
          <p:nvPr>
            <p:ph type="title"/>
          </p:nvPr>
        </p:nvSpPr>
        <p:spPr>
          <a:xfrm>
            <a:off x="1733560" y="228605"/>
            <a:ext cx="10107738" cy="304795"/>
          </a:xfrm>
        </p:spPr>
        <p:txBody>
          <a:bodyPr/>
          <a:lstStyle/>
          <a:p>
            <a:r>
              <a:rPr lang="en-US" dirty="0"/>
              <a:t>Sending or receiving emails to or from foreign addresses – By Region</a:t>
            </a:r>
          </a:p>
        </p:txBody>
      </p:sp>
      <p:graphicFrame>
        <p:nvGraphicFramePr>
          <p:cNvPr id="7" name="Chart 6"/>
          <p:cNvGraphicFramePr/>
          <p:nvPr>
            <p:extLst>
              <p:ext uri="{D42A27DB-BD31-4B8C-83A1-F6EECF244321}">
                <p14:modId xmlns:p14="http://schemas.microsoft.com/office/powerpoint/2010/main" val="1710513119"/>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2768439967"/>
              </p:ext>
            </p:extLst>
          </p:nvPr>
        </p:nvGraphicFramePr>
        <p:xfrm>
          <a:off x="9690101" y="2133601"/>
          <a:ext cx="673100" cy="3124206"/>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287877">
                <a:tc>
                  <a:txBody>
                    <a:bodyPr/>
                    <a:lstStyle/>
                    <a:p>
                      <a:pPr algn="ctr" fontAlgn="ctr"/>
                      <a:r>
                        <a:rPr lang="en-CA" sz="1200" b="0" i="0" u="none" strike="noStrike" dirty="0">
                          <a:solidFill>
                            <a:srgbClr val="000000"/>
                          </a:solidFill>
                          <a:effectLst/>
                          <a:latin typeface="Calibri" panose="020F050202020403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214167"/>
                  </a:ext>
                </a:extLst>
              </a:tr>
              <a:tr h="499383">
                <a:tc>
                  <a:txBody>
                    <a:bodyPr/>
                    <a:lstStyle/>
                    <a:p>
                      <a:pPr algn="ctr" fontAlgn="ctr"/>
                      <a:r>
                        <a:rPr lang="en-CA" sz="1200" b="0" i="0" u="none" strike="noStrike">
                          <a:solidFill>
                            <a:srgbClr val="000000"/>
                          </a:solidFill>
                          <a:effectLst/>
                          <a:latin typeface="Calibri" panose="020F050202020403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099643"/>
                  </a:ext>
                </a:extLst>
              </a:tr>
              <a:tr h="389491">
                <a:tc>
                  <a:txBody>
                    <a:bodyPr/>
                    <a:lstStyle/>
                    <a:p>
                      <a:pPr algn="ctr" fontAlgn="ctr"/>
                      <a:r>
                        <a:rPr lang="en-CA" sz="1200" b="0" i="0" u="none" strike="noStrike" dirty="0">
                          <a:solidFill>
                            <a:srgbClr val="000000"/>
                          </a:solidFill>
                          <a:effectLst/>
                          <a:latin typeface="Calibri" panose="020F050202020403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938175"/>
                  </a:ext>
                </a:extLst>
              </a:tr>
              <a:tr h="389491">
                <a:tc>
                  <a:txBody>
                    <a:bodyPr/>
                    <a:lstStyle/>
                    <a:p>
                      <a:pPr algn="ctr" fontAlgn="ctr"/>
                      <a:r>
                        <a:rPr lang="en-CA" sz="1200" b="0" i="0" u="none" strike="noStrike">
                          <a:solidFill>
                            <a:srgbClr val="000000"/>
                          </a:solidFill>
                          <a:effectLst/>
                          <a:latin typeface="Calibri" panose="020F050202020403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599490"/>
                  </a:ext>
                </a:extLst>
              </a:tr>
              <a:tr h="389491">
                <a:tc>
                  <a:txBody>
                    <a:bodyPr/>
                    <a:lstStyle/>
                    <a:p>
                      <a:pPr algn="ctr" fontAlgn="ctr"/>
                      <a:r>
                        <a:rPr lang="en-CA" sz="1200" b="0" i="0" u="none" strike="noStrike">
                          <a:solidFill>
                            <a:srgbClr val="000000"/>
                          </a:solidFill>
                          <a:effectLst/>
                          <a:latin typeface="Calibri" panose="020F050202020403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2842594"/>
                  </a:ext>
                </a:extLst>
              </a:tr>
              <a:tr h="389491">
                <a:tc>
                  <a:txBody>
                    <a:bodyPr/>
                    <a:lstStyle/>
                    <a:p>
                      <a:pPr algn="ctr" fontAlgn="ctr"/>
                      <a:r>
                        <a:rPr lang="en-CA" sz="1200" b="0" i="0" u="none" strike="noStrike">
                          <a:solidFill>
                            <a:srgbClr val="000000"/>
                          </a:solidFill>
                          <a:effectLst/>
                          <a:latin typeface="Calibri" panose="020F050202020403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192864"/>
                  </a:ext>
                </a:extLst>
              </a:tr>
              <a:tr h="389491">
                <a:tc>
                  <a:txBody>
                    <a:bodyPr/>
                    <a:lstStyle/>
                    <a:p>
                      <a:pPr algn="ctr" fontAlgn="ctr"/>
                      <a:r>
                        <a:rPr lang="en-CA" sz="1200" b="0" i="0" u="none" strike="noStrike">
                          <a:solidFill>
                            <a:srgbClr val="000000"/>
                          </a:solidFill>
                          <a:effectLst/>
                          <a:latin typeface="Calibri" panose="020F050202020403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379168"/>
                  </a:ext>
                </a:extLst>
              </a:tr>
              <a:tr h="389491">
                <a:tc>
                  <a:txBody>
                    <a:bodyPr/>
                    <a:lstStyle/>
                    <a:p>
                      <a:pPr algn="ctr" fontAlgn="ctr"/>
                      <a:r>
                        <a:rPr lang="en-CA" sz="1200" b="0" i="0" u="none" strike="noStrike" dirty="0">
                          <a:solidFill>
                            <a:srgbClr val="000000"/>
                          </a:solidFill>
                          <a:effectLst/>
                          <a:latin typeface="Calibri" panose="020F050202020403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99352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10254054"/>
              </p:ext>
            </p:extLst>
          </p:nvPr>
        </p:nvGraphicFramePr>
        <p:xfrm>
          <a:off x="9690101" y="1219200"/>
          <a:ext cx="673100" cy="83820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3664377838"/>
                    </a:ext>
                  </a:extLst>
                </a:gridCol>
              </a:tblGrid>
              <a:tr h="590693">
                <a:tc>
                  <a:txBody>
                    <a:bodyPr/>
                    <a:lstStyle/>
                    <a:p>
                      <a:pPr algn="ctr" fontAlgn="ctr"/>
                      <a:r>
                        <a:rPr lang="en-CA" sz="1200" b="1" u="none" strike="noStrike" dirty="0">
                          <a:solidFill>
                            <a:schemeClr val="tx1"/>
                          </a:solidFill>
                          <a:effectLst/>
                        </a:rPr>
                        <a:t>2016 Easier</a:t>
                      </a:r>
                      <a:endParaRPr lang="en-CA" sz="1200" b="1" i="0" u="none" strike="noStrike" dirty="0">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0763142"/>
                  </a:ext>
                </a:extLst>
              </a:tr>
              <a:tr h="247507">
                <a:tc>
                  <a:txBody>
                    <a:bodyPr/>
                    <a:lstStyle/>
                    <a:p>
                      <a:pPr algn="ctr" fontAlgn="ctr"/>
                      <a:r>
                        <a:rPr lang="en-CA" sz="1200" b="0" i="0" u="none" strike="noStrike" dirty="0">
                          <a:solidFill>
                            <a:srgbClr val="000000"/>
                          </a:solidFill>
                          <a:effectLst/>
                          <a:latin typeface="Calibri" panose="020F050202020403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9798789"/>
                  </a:ext>
                </a:extLst>
              </a:tr>
            </a:tbl>
          </a:graphicData>
        </a:graphic>
      </p:graphicFrame>
    </p:spTree>
    <p:extLst>
      <p:ext uri="{BB962C8B-B14F-4D97-AF65-F5344CB8AC3E}">
        <p14:creationId xmlns:p14="http://schemas.microsoft.com/office/powerpoint/2010/main" val="141848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04795"/>
          </a:xfrm>
        </p:spPr>
        <p:txBody>
          <a:bodyPr/>
          <a:lstStyle/>
          <a:p>
            <a:r>
              <a:rPr lang="en-US" dirty="0"/>
              <a:t>Use encrypted communications—By Country</a:t>
            </a:r>
          </a:p>
        </p:txBody>
      </p:sp>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[Use encrypted communications]  Base: All Respondents Total (n=23,291)</a:t>
            </a:r>
          </a:p>
        </p:txBody>
      </p:sp>
      <p:graphicFrame>
        <p:nvGraphicFramePr>
          <p:cNvPr id="5" name="Chart 4"/>
          <p:cNvGraphicFramePr/>
          <p:nvPr>
            <p:extLst>
              <p:ext uri="{D42A27DB-BD31-4B8C-83A1-F6EECF244321}">
                <p14:modId xmlns:p14="http://schemas.microsoft.com/office/powerpoint/2010/main" val="3906572771"/>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88758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80995"/>
          </a:xfrm>
        </p:spPr>
        <p:txBody>
          <a:bodyPr/>
          <a:lstStyle/>
          <a:p>
            <a:r>
              <a:rPr lang="en-US" dirty="0"/>
              <a:t>Use encrypted communications—By Region</a:t>
            </a:r>
          </a:p>
        </p:txBody>
      </p:sp>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[Use encrypted communications]  Base: All Respondents Total (n=23,291)</a:t>
            </a:r>
          </a:p>
        </p:txBody>
      </p:sp>
      <p:graphicFrame>
        <p:nvGraphicFramePr>
          <p:cNvPr id="7" name="Chart 6"/>
          <p:cNvGraphicFramePr/>
          <p:nvPr>
            <p:extLst>
              <p:ext uri="{D42A27DB-BD31-4B8C-83A1-F6EECF244321}">
                <p14:modId xmlns:p14="http://schemas.microsoft.com/office/powerpoint/2010/main" val="3094903724"/>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79533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80995"/>
          </a:xfrm>
        </p:spPr>
        <p:txBody>
          <a:bodyPr/>
          <a:lstStyle/>
          <a:p>
            <a:r>
              <a:rPr lang="en-US" dirty="0"/>
              <a:t>Keep software up to date—By Country</a:t>
            </a:r>
          </a:p>
        </p:txBody>
      </p:sp>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[Keep software up to date]  Base: All Respondents Total (n=23,291)</a:t>
            </a:r>
          </a:p>
        </p:txBody>
      </p:sp>
      <p:graphicFrame>
        <p:nvGraphicFramePr>
          <p:cNvPr id="5" name="Chart 4"/>
          <p:cNvGraphicFramePr/>
          <p:nvPr>
            <p:extLst>
              <p:ext uri="{D42A27DB-BD31-4B8C-83A1-F6EECF244321}">
                <p14:modId xmlns:p14="http://schemas.microsoft.com/office/powerpoint/2010/main" val="1251542984"/>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55204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80995"/>
          </a:xfrm>
        </p:spPr>
        <p:txBody>
          <a:bodyPr/>
          <a:lstStyle/>
          <a:p>
            <a:r>
              <a:rPr lang="en-US" dirty="0"/>
              <a:t>Keep software up to date—By Region</a:t>
            </a:r>
          </a:p>
        </p:txBody>
      </p:sp>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[Keep software up to date]  Base: All Respondents Total (n=23,291)</a:t>
            </a:r>
          </a:p>
        </p:txBody>
      </p:sp>
      <p:graphicFrame>
        <p:nvGraphicFramePr>
          <p:cNvPr id="7" name="Chart 6"/>
          <p:cNvGraphicFramePr/>
          <p:nvPr>
            <p:extLst>
              <p:ext uri="{D42A27DB-BD31-4B8C-83A1-F6EECF244321}">
                <p14:modId xmlns:p14="http://schemas.microsoft.com/office/powerpoint/2010/main" val="3257548049"/>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41870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80995"/>
          </a:xfrm>
        </p:spPr>
        <p:txBody>
          <a:bodyPr/>
          <a:lstStyle/>
          <a:p>
            <a:r>
              <a:rPr lang="en-US" dirty="0"/>
              <a:t>Use voice over IP (VoIP)—By Country</a:t>
            </a:r>
          </a:p>
        </p:txBody>
      </p:sp>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[Use voice over IP (VoIP]  Base: All Respondents Total (n=23,291)</a:t>
            </a:r>
          </a:p>
        </p:txBody>
      </p:sp>
      <p:graphicFrame>
        <p:nvGraphicFramePr>
          <p:cNvPr id="5" name="Chart 4"/>
          <p:cNvGraphicFramePr/>
          <p:nvPr>
            <p:extLst>
              <p:ext uri="{D42A27DB-BD31-4B8C-83A1-F6EECF244321}">
                <p14:modId xmlns:p14="http://schemas.microsoft.com/office/powerpoint/2010/main" val="357990268"/>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21488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2507" y="228605"/>
            <a:ext cx="10048791" cy="380995"/>
          </a:xfrm>
        </p:spPr>
        <p:txBody>
          <a:bodyPr/>
          <a:lstStyle/>
          <a:p>
            <a:r>
              <a:rPr lang="en-US" dirty="0"/>
              <a:t>Use voice over IP (VoIP)—By Region</a:t>
            </a:r>
          </a:p>
        </p:txBody>
      </p:sp>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Use voice over IP (VoIP]  Base: All Respondents Total (n=23,291)</a:t>
            </a:r>
          </a:p>
        </p:txBody>
      </p:sp>
      <p:graphicFrame>
        <p:nvGraphicFramePr>
          <p:cNvPr id="7" name="Chart 6"/>
          <p:cNvGraphicFramePr/>
          <p:nvPr>
            <p:extLst>
              <p:ext uri="{D42A27DB-BD31-4B8C-83A1-F6EECF244321}">
                <p14:modId xmlns:p14="http://schemas.microsoft.com/office/powerpoint/2010/main" val="2162596384"/>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0621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12004"/>
            <a:ext cx="7258043" cy="360783"/>
          </a:xfrm>
        </p:spPr>
        <p:txBody>
          <a:bodyPr/>
          <a:lstStyle/>
          <a:p>
            <a:r>
              <a:rPr lang="en-US" dirty="0"/>
              <a:t>Q1. How concerned are you about your online privacy compared to one year ago?(Select one)</a:t>
            </a:r>
          </a:p>
          <a:p>
            <a:r>
              <a:rPr lang="en-US" dirty="0"/>
              <a:t>Base: All Respondents Total  2014 (n=23,376); Total 2016 (n=24,143), Total 2016 (n=24,225)</a:t>
            </a:r>
          </a:p>
        </p:txBody>
      </p:sp>
      <p:sp>
        <p:nvSpPr>
          <p:cNvPr id="2" name="Title 1"/>
          <p:cNvSpPr>
            <a:spLocks noGrp="1"/>
          </p:cNvSpPr>
          <p:nvPr>
            <p:ph type="title"/>
          </p:nvPr>
        </p:nvSpPr>
        <p:spPr>
          <a:xfrm>
            <a:off x="1758004" y="228604"/>
            <a:ext cx="8646971" cy="553999"/>
          </a:xfrm>
        </p:spPr>
        <p:txBody>
          <a:bodyPr/>
          <a:lstStyle/>
          <a:p>
            <a:r>
              <a:rPr lang="en-US" dirty="0"/>
              <a:t>Those in LATAM and BIC are most likely to say they’re more concerned about their privacy than one year ago. </a:t>
            </a:r>
          </a:p>
        </p:txBody>
      </p:sp>
      <p:graphicFrame>
        <p:nvGraphicFramePr>
          <p:cNvPr id="10" name="Chart 9"/>
          <p:cNvGraphicFramePr/>
          <p:nvPr>
            <p:extLst>
              <p:ext uri="{D42A27DB-BD31-4B8C-83A1-F6EECF244321}">
                <p14:modId xmlns:p14="http://schemas.microsoft.com/office/powerpoint/2010/main" val="3375121008"/>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5" name="Table 4"/>
          <p:cNvGraphicFramePr>
            <a:graphicFrameLocks noGrp="1"/>
          </p:cNvGraphicFramePr>
          <p:nvPr>
            <p:extLst>
              <p:ext uri="{D42A27DB-BD31-4B8C-83A1-F6EECF244321}">
                <p14:modId xmlns:p14="http://schemas.microsoft.com/office/powerpoint/2010/main" val="803724378"/>
              </p:ext>
            </p:extLst>
          </p:nvPr>
        </p:nvGraphicFramePr>
        <p:xfrm>
          <a:off x="8915401" y="1066803"/>
          <a:ext cx="1282700" cy="4572644"/>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3533605299"/>
                    </a:ext>
                  </a:extLst>
                </a:gridCol>
                <a:gridCol w="609600">
                  <a:extLst>
                    <a:ext uri="{9D8B030D-6E8A-4147-A177-3AD203B41FA5}">
                      <a16:colId xmlns:a16="http://schemas.microsoft.com/office/drawing/2014/main" val="2302915556"/>
                    </a:ext>
                  </a:extLst>
                </a:gridCol>
              </a:tblGrid>
              <a:tr h="287547">
                <a:tc gridSpan="2">
                  <a:txBody>
                    <a:bodyPr/>
                    <a:lstStyle/>
                    <a:p>
                      <a:pPr algn="ctr" fontAlgn="t"/>
                      <a:r>
                        <a:rPr lang="en-US" sz="1200" b="1" i="0" u="none" strike="noStrike" dirty="0">
                          <a:solidFill>
                            <a:srgbClr val="000000"/>
                          </a:solidFill>
                          <a:effectLst/>
                          <a:latin typeface="+mn-lt"/>
                        </a:rPr>
                        <a:t>TOTAL CONCERNED</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7450666"/>
                  </a:ext>
                </a:extLst>
              </a:tr>
              <a:tr h="287547">
                <a:tc>
                  <a:txBody>
                    <a:bodyPr/>
                    <a:lstStyle/>
                    <a:p>
                      <a:pPr algn="ctr" fontAlgn="t"/>
                      <a:r>
                        <a:rPr lang="en-US" sz="1200" b="1" u="sng" strike="noStrike" dirty="0">
                          <a:effectLst/>
                          <a:latin typeface="+mn-lt"/>
                        </a:rPr>
                        <a:t>2016</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u="sng" strike="noStrike" dirty="0">
                          <a:effectLst/>
                          <a:latin typeface="+mn-lt"/>
                        </a:rPr>
                        <a:t>2014</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44323"/>
                  </a:ext>
                </a:extLst>
              </a:tr>
              <a:tr h="491707">
                <a:tc>
                  <a:txBody>
                    <a:bodyPr/>
                    <a:lstStyle/>
                    <a:p>
                      <a:pPr algn="ctr" fontAlgn="t"/>
                      <a:r>
                        <a:rPr lang="en-CA" sz="1200" b="0" i="0" u="none" strike="noStrike" dirty="0">
                          <a:solidFill>
                            <a:schemeClr val="tx1"/>
                          </a:solidFill>
                          <a:effectLst/>
                          <a:latin typeface="+mn-lt"/>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tx1"/>
                          </a:solidFill>
                          <a:effectLst/>
                          <a:latin typeface="+mn-lt"/>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93301">
                <a:tc>
                  <a:txBody>
                    <a:bodyPr/>
                    <a:lstStyle/>
                    <a:p>
                      <a:pPr algn="ctr" fontAlgn="t"/>
                      <a:endParaRPr lang="en-CA" sz="1200" b="0" i="0" u="none" strike="noStrike">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CA" sz="1200" b="0" i="0" u="none" strike="noStrike">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93301">
                <a:tc>
                  <a:txBody>
                    <a:bodyPr/>
                    <a:lstStyle/>
                    <a:p>
                      <a:pPr algn="ctr" fontAlgn="t"/>
                      <a:r>
                        <a:rPr lang="en-CA" sz="1200" b="0" i="0" u="none" strike="noStrike">
                          <a:solidFill>
                            <a:schemeClr val="tx1"/>
                          </a:solidFill>
                          <a:effectLst/>
                          <a:latin typeface="+mn-lt"/>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tx1"/>
                          </a:solidFill>
                          <a:effectLst/>
                          <a:latin typeface="+mn-lt"/>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393301">
                <a:tc>
                  <a:txBody>
                    <a:bodyPr/>
                    <a:lstStyle/>
                    <a:p>
                      <a:pPr algn="ctr" fontAlgn="t"/>
                      <a:r>
                        <a:rPr lang="en-CA" sz="1200" b="0" i="0" u="none" strike="noStrike" dirty="0">
                          <a:solidFill>
                            <a:schemeClr val="tx1"/>
                          </a:solidFill>
                          <a:effectLst/>
                          <a:latin typeface="+mn-lt"/>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tx1"/>
                          </a:solidFill>
                          <a:effectLst/>
                          <a:latin typeface="+mn-lt"/>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93301">
                <a:tc>
                  <a:txBody>
                    <a:bodyPr/>
                    <a:lstStyle/>
                    <a:p>
                      <a:pPr algn="ctr" fontAlgn="t"/>
                      <a:r>
                        <a:rPr lang="en-CA" sz="1200" b="0" i="0" u="none" strike="noStrike">
                          <a:solidFill>
                            <a:schemeClr val="tx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tx1"/>
                          </a:solidFill>
                          <a:effectLst/>
                          <a:latin typeface="+mn-lt"/>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3301">
                <a:tc>
                  <a:txBody>
                    <a:bodyPr/>
                    <a:lstStyle/>
                    <a:p>
                      <a:pPr algn="ctr" fontAlgn="t"/>
                      <a:r>
                        <a:rPr lang="en-CA" sz="1200" b="0" i="0" u="none" strike="noStrike">
                          <a:solidFill>
                            <a:schemeClr val="tx1"/>
                          </a:solidFill>
                          <a:effectLst/>
                          <a:latin typeface="+mn-lt"/>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tx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93301">
                <a:tc>
                  <a:txBody>
                    <a:bodyPr/>
                    <a:lstStyle/>
                    <a:p>
                      <a:pPr algn="ctr" fontAlgn="t"/>
                      <a:r>
                        <a:rPr lang="en-CA" sz="1200" b="0" i="0" u="none" strike="noStrike">
                          <a:solidFill>
                            <a:schemeClr val="tx1"/>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tx1"/>
                          </a:solidFill>
                          <a:effectLst/>
                          <a:latin typeface="+mn-lt"/>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93301">
                <a:tc>
                  <a:txBody>
                    <a:bodyPr/>
                    <a:lstStyle/>
                    <a:p>
                      <a:pPr algn="ctr" fontAlgn="t"/>
                      <a:r>
                        <a:rPr lang="en-CA" sz="1200" b="0" i="0" u="none" strike="noStrike">
                          <a:solidFill>
                            <a:schemeClr val="tx1"/>
                          </a:solidFill>
                          <a:effectLst/>
                          <a:latin typeface="+mn-lt"/>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tx1"/>
                          </a:solidFill>
                          <a:effectLst/>
                          <a:latin typeface="+mn-lt"/>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93301">
                <a:tc>
                  <a:txBody>
                    <a:bodyPr/>
                    <a:lstStyle/>
                    <a:p>
                      <a:pPr algn="ctr" fontAlgn="t"/>
                      <a:r>
                        <a:rPr lang="en-CA" sz="1200" b="0" i="0" u="none" strike="noStrike">
                          <a:solidFill>
                            <a:schemeClr val="tx1"/>
                          </a:solidFill>
                          <a:effectLst/>
                          <a:latin typeface="+mn-lt"/>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tx1"/>
                          </a:solidFill>
                          <a:effectLst/>
                          <a:latin typeface="+mn-lt"/>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359435">
                <a:tc>
                  <a:txBody>
                    <a:bodyPr/>
                    <a:lstStyle/>
                    <a:p>
                      <a:pPr algn="ctr" fontAlgn="t"/>
                      <a:endParaRPr lang="en-US" sz="1200" b="0"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US" sz="1200" b="1" i="0" u="none" strike="noStrike" dirty="0">
                        <a:solidFill>
                          <a:srgbClr val="00206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spTree>
    <p:extLst>
      <p:ext uri="{BB962C8B-B14F-4D97-AF65-F5344CB8AC3E}">
        <p14:creationId xmlns:p14="http://schemas.microsoft.com/office/powerpoint/2010/main" val="1142153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0" y="228605"/>
            <a:ext cx="10107738" cy="304795"/>
          </a:xfrm>
        </p:spPr>
        <p:txBody>
          <a:bodyPr/>
          <a:lstStyle/>
          <a:p>
            <a:r>
              <a:rPr lang="en-US" dirty="0"/>
              <a:t>Buying goods and services online—By Country</a:t>
            </a:r>
          </a:p>
        </p:txBody>
      </p:sp>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[Buying goods and services online]  Base: All Respondents Total (n=23,291)</a:t>
            </a:r>
          </a:p>
        </p:txBody>
      </p:sp>
      <p:graphicFrame>
        <p:nvGraphicFramePr>
          <p:cNvPr id="5" name="Chart 4"/>
          <p:cNvGraphicFramePr/>
          <p:nvPr>
            <p:extLst>
              <p:ext uri="{D42A27DB-BD31-4B8C-83A1-F6EECF244321}">
                <p14:modId xmlns:p14="http://schemas.microsoft.com/office/powerpoint/2010/main" val="40311697"/>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05097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3561" y="228605"/>
            <a:ext cx="10107738" cy="380995"/>
          </a:xfrm>
        </p:spPr>
        <p:txBody>
          <a:bodyPr/>
          <a:lstStyle/>
          <a:p>
            <a:r>
              <a:rPr lang="en-US" dirty="0"/>
              <a:t>Buying goods and services online—By Region</a:t>
            </a:r>
          </a:p>
        </p:txBody>
      </p:sp>
      <p:sp>
        <p:nvSpPr>
          <p:cNvPr id="4" name="Text Placeholder 3"/>
          <p:cNvSpPr>
            <a:spLocks noGrp="1"/>
          </p:cNvSpPr>
          <p:nvPr>
            <p:ph type="body" sz="quarter" idx="16"/>
          </p:nvPr>
        </p:nvSpPr>
        <p:spPr>
          <a:xfrm>
            <a:off x="1733560" y="6380395"/>
            <a:ext cx="7258043" cy="292388"/>
          </a:xfrm>
        </p:spPr>
        <p:txBody>
          <a:bodyPr/>
          <a:lstStyle/>
          <a:p>
            <a:r>
              <a:rPr lang="en-US" dirty="0"/>
              <a:t>Q5. Compared to one year ago, would you say that it is easier or harder to do the following things on the internet: [Buying goods and services online]  Base: All Respondents Total (n=23,291)</a:t>
            </a:r>
          </a:p>
        </p:txBody>
      </p:sp>
      <p:graphicFrame>
        <p:nvGraphicFramePr>
          <p:cNvPr id="7" name="Chart 6"/>
          <p:cNvGraphicFramePr/>
          <p:nvPr>
            <p:extLst>
              <p:ext uri="{D42A27DB-BD31-4B8C-83A1-F6EECF244321}">
                <p14:modId xmlns:p14="http://schemas.microsoft.com/office/powerpoint/2010/main" val="536006052"/>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15295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Online shopping behaviour</a:t>
            </a:r>
          </a:p>
        </p:txBody>
      </p:sp>
    </p:spTree>
    <p:extLst>
      <p:ext uri="{BB962C8B-B14F-4D97-AF65-F5344CB8AC3E}">
        <p14:creationId xmlns:p14="http://schemas.microsoft.com/office/powerpoint/2010/main" val="3229767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Six in ten (57%) global residents are likely to use mobile payment systems on their smartphone in the next year. Just 8% </a:t>
            </a:r>
            <a:r>
              <a:rPr lang="en-US"/>
              <a:t>of internet users </a:t>
            </a:r>
            <a:r>
              <a:rPr lang="en-US" dirty="0"/>
              <a:t>say they don’t own a smartphone. </a:t>
            </a:r>
          </a:p>
        </p:txBody>
      </p:sp>
      <p:sp>
        <p:nvSpPr>
          <p:cNvPr id="3" name="Text Placeholder 2"/>
          <p:cNvSpPr>
            <a:spLocks noGrp="1"/>
          </p:cNvSpPr>
          <p:nvPr>
            <p:ph type="body" sz="quarter" idx="16"/>
          </p:nvPr>
        </p:nvSpPr>
        <p:spPr>
          <a:xfrm>
            <a:off x="1733560" y="6312004"/>
            <a:ext cx="7258043" cy="360783"/>
          </a:xfrm>
        </p:spPr>
        <p:txBody>
          <a:bodyPr/>
          <a:lstStyle/>
          <a:p>
            <a:r>
              <a:rPr lang="en-US" dirty="0"/>
              <a:t>Q14.  How likely are you to use mobile payment systems on your smartphone in the next year?</a:t>
            </a:r>
          </a:p>
          <a:p>
            <a:r>
              <a:rPr lang="en-US" dirty="0"/>
              <a:t>Base: All Respondents Total  2017 (n=24,225)</a:t>
            </a:r>
          </a:p>
        </p:txBody>
      </p:sp>
      <p:graphicFrame>
        <p:nvGraphicFramePr>
          <p:cNvPr id="6" name="Chart 5"/>
          <p:cNvGraphicFramePr/>
          <p:nvPr>
            <p:extLst/>
          </p:nvPr>
        </p:nvGraphicFramePr>
        <p:xfrm>
          <a:off x="1792507"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a:xfrm>
            <a:off x="7467600" y="1981488"/>
            <a:ext cx="228600" cy="1188720"/>
          </a:xfrm>
          <a:prstGeom prst="rightBracket">
            <a:avLst/>
          </a:prstGeom>
          <a:noFill/>
          <a:ln w="25400">
            <a:solidFill>
              <a:schemeClr val="tx2"/>
            </a:solidFill>
            <a:round/>
            <a:headEnd/>
            <a:tailEnd/>
          </a:ln>
          <a:effectLst/>
          <a:extLst>
            <a:ext uri="{909E8E84-426E-40DD-AFC4-6F175D3DCCD1}">
              <a14:hiddenFill xmlns:a14="http://schemas.microsoft.com/office/drawing/2010/main">
                <a:noFill/>
              </a14:hiddenFill>
            </a:ext>
          </a:extLst>
        </p:spPr>
        <p:txBody>
          <a:bodyPr rtlCol="0" anchor="ctr"/>
          <a:lstStyle/>
          <a:p>
            <a:pPr algn="ctr" defTabSz="914377">
              <a:defRPr/>
            </a:pPr>
            <a:endParaRPr lang="en-US" kern="0">
              <a:solidFill>
                <a:sysClr val="windowText" lastClr="000000"/>
              </a:solidFill>
            </a:endParaRPr>
          </a:p>
        </p:txBody>
      </p:sp>
      <p:sp>
        <p:nvSpPr>
          <p:cNvPr id="9" name="Right Bracket 8"/>
          <p:cNvSpPr/>
          <p:nvPr/>
        </p:nvSpPr>
        <p:spPr>
          <a:xfrm>
            <a:off x="7467600" y="3546896"/>
            <a:ext cx="228600" cy="1188720"/>
          </a:xfrm>
          <a:prstGeom prst="rightBracket">
            <a:avLst/>
          </a:prstGeom>
          <a:noFill/>
          <a:ln w="25400">
            <a:solidFill>
              <a:schemeClr val="accent1"/>
            </a:solidFill>
            <a:round/>
            <a:headEnd/>
            <a:tailEnd/>
          </a:ln>
          <a:effectLst/>
          <a:extLst>
            <a:ext uri="{909E8E84-426E-40DD-AFC4-6F175D3DCCD1}">
              <a14:hiddenFill xmlns:a14="http://schemas.microsoft.com/office/drawing/2010/main">
                <a:noFill/>
              </a14:hiddenFill>
            </a:ext>
          </a:extLst>
        </p:spPr>
        <p:txBody>
          <a:bodyPr rtlCol="0" anchor="ctr"/>
          <a:lstStyle/>
          <a:p>
            <a:pPr algn="ctr" defTabSz="914377">
              <a:defRPr/>
            </a:pPr>
            <a:endParaRPr lang="en-US" kern="0">
              <a:solidFill>
                <a:sysClr val="windowText" lastClr="000000"/>
              </a:solidFill>
            </a:endParaRPr>
          </a:p>
        </p:txBody>
      </p:sp>
      <p:sp>
        <p:nvSpPr>
          <p:cNvPr id="8" name="TextBox 7"/>
          <p:cNvSpPr txBox="1"/>
          <p:nvPr/>
        </p:nvSpPr>
        <p:spPr>
          <a:xfrm>
            <a:off x="7848600" y="2307097"/>
            <a:ext cx="2286000" cy="553998"/>
          </a:xfrm>
          <a:prstGeom prst="rect">
            <a:avLst/>
          </a:prstGeom>
        </p:spPr>
        <p:txBody>
          <a:bodyPr vert="horz" wrap="square" lIns="0" tIns="0" rIns="0" bIns="0" rtlCol="0">
            <a:spAutoFit/>
          </a:bodyPr>
          <a:lstStyle/>
          <a:p>
            <a:pPr marL="4763" defTabSz="914377">
              <a:defRPr/>
            </a:pPr>
            <a:r>
              <a:rPr lang="en-US" b="1" kern="0" dirty="0">
                <a:solidFill>
                  <a:schemeClr val="tx2"/>
                </a:solidFill>
              </a:rPr>
              <a:t>TOTAL LIKELY</a:t>
            </a:r>
            <a:br>
              <a:rPr lang="en-US" b="1" kern="0" dirty="0">
                <a:solidFill>
                  <a:schemeClr val="tx2"/>
                </a:solidFill>
              </a:rPr>
            </a:br>
            <a:r>
              <a:rPr lang="en-US" b="1" kern="0" dirty="0">
                <a:solidFill>
                  <a:schemeClr val="tx2"/>
                </a:solidFill>
              </a:rPr>
              <a:t>57%</a:t>
            </a:r>
          </a:p>
        </p:txBody>
      </p:sp>
      <p:sp>
        <p:nvSpPr>
          <p:cNvPr id="11" name="TextBox 10"/>
          <p:cNvSpPr txBox="1"/>
          <p:nvPr/>
        </p:nvSpPr>
        <p:spPr>
          <a:xfrm>
            <a:off x="7848600" y="3865602"/>
            <a:ext cx="2286000" cy="553998"/>
          </a:xfrm>
          <a:prstGeom prst="rect">
            <a:avLst/>
          </a:prstGeom>
        </p:spPr>
        <p:txBody>
          <a:bodyPr vert="horz" wrap="square" lIns="0" tIns="0" rIns="0" bIns="0" rtlCol="0">
            <a:spAutoFit/>
          </a:bodyPr>
          <a:lstStyle/>
          <a:p>
            <a:pPr marL="4763" defTabSz="914377">
              <a:defRPr/>
            </a:pPr>
            <a:r>
              <a:rPr lang="en-US" b="1" kern="0" dirty="0">
                <a:solidFill>
                  <a:schemeClr val="accent1"/>
                </a:solidFill>
              </a:rPr>
              <a:t>TOTAL NOT LIKELY</a:t>
            </a:r>
            <a:br>
              <a:rPr lang="en-US" b="1" kern="0" dirty="0">
                <a:solidFill>
                  <a:schemeClr val="accent1"/>
                </a:solidFill>
              </a:rPr>
            </a:br>
            <a:r>
              <a:rPr lang="en-US" b="1" kern="0" dirty="0">
                <a:solidFill>
                  <a:schemeClr val="accent1"/>
                </a:solidFill>
              </a:rPr>
              <a:t>35%</a:t>
            </a:r>
          </a:p>
        </p:txBody>
      </p:sp>
    </p:spTree>
    <p:extLst>
      <p:ext uri="{BB962C8B-B14F-4D97-AF65-F5344CB8AC3E}">
        <p14:creationId xmlns:p14="http://schemas.microsoft.com/office/powerpoint/2010/main" val="2524535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0" y="228601"/>
            <a:ext cx="8910000" cy="498598"/>
          </a:xfrm>
        </p:spPr>
        <p:txBody>
          <a:bodyPr/>
          <a:lstStyle/>
          <a:p>
            <a:r>
              <a:rPr lang="en-US" sz="1800" dirty="0"/>
              <a:t>Propensity to use online payment systems on mobile phones varies greatly by country, with most G-8 countries near the bottom of the list, and emerging economies near the top. </a:t>
            </a:r>
          </a:p>
        </p:txBody>
      </p:sp>
      <p:sp>
        <p:nvSpPr>
          <p:cNvPr id="3" name="Text Placeholder 2"/>
          <p:cNvSpPr>
            <a:spLocks noGrp="1"/>
          </p:cNvSpPr>
          <p:nvPr>
            <p:ph type="body" sz="quarter" idx="16"/>
          </p:nvPr>
        </p:nvSpPr>
        <p:spPr>
          <a:xfrm>
            <a:off x="1733560" y="6312004"/>
            <a:ext cx="7258043" cy="360783"/>
          </a:xfrm>
        </p:spPr>
        <p:txBody>
          <a:bodyPr/>
          <a:lstStyle/>
          <a:p>
            <a:r>
              <a:rPr lang="en-US" dirty="0"/>
              <a:t>Q14.  How likely are you to use mobile payment systems on your smartphone in the next year?</a:t>
            </a:r>
          </a:p>
          <a:p>
            <a:r>
              <a:rPr lang="en-US" dirty="0"/>
              <a:t>Base: All Respondents Total  2017 (n=24,225)</a:t>
            </a:r>
          </a:p>
        </p:txBody>
      </p:sp>
      <p:graphicFrame>
        <p:nvGraphicFramePr>
          <p:cNvPr id="13" name="Chart 12"/>
          <p:cNvGraphicFramePr/>
          <p:nvPr>
            <p:extLst>
              <p:ext uri="{D42A27DB-BD31-4B8C-83A1-F6EECF244321}">
                <p14:modId xmlns:p14="http://schemas.microsoft.com/office/powerpoint/2010/main" val="3052428483"/>
              </p:ext>
            </p:extLst>
          </p:nvPr>
        </p:nvGraphicFramePr>
        <p:xfrm>
          <a:off x="17925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4" name="TextBox 3"/>
          <p:cNvSpPr txBox="1"/>
          <p:nvPr/>
        </p:nvSpPr>
        <p:spPr>
          <a:xfrm>
            <a:off x="5031900" y="770325"/>
            <a:ext cx="2362200" cy="169277"/>
          </a:xfrm>
          <a:prstGeom prst="rect">
            <a:avLst/>
          </a:prstGeom>
        </p:spPr>
        <p:txBody>
          <a:bodyPr vert="horz" wrap="square" lIns="0" tIns="0" rIns="0" bIns="0" rtlCol="0">
            <a:spAutoFit/>
          </a:bodyPr>
          <a:lstStyle/>
          <a:p>
            <a:pPr marL="4763"/>
            <a:r>
              <a:rPr lang="en-US" sz="1100" dirty="0"/>
              <a:t>% likely to use mobile payments </a:t>
            </a:r>
          </a:p>
        </p:txBody>
      </p:sp>
    </p:spTree>
    <p:extLst>
      <p:ext uri="{BB962C8B-B14F-4D97-AF65-F5344CB8AC3E}">
        <p14:creationId xmlns:p14="http://schemas.microsoft.com/office/powerpoint/2010/main" val="1846764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Only 22% of online global citizens say they never buy goods or services online. </a:t>
            </a:r>
          </a:p>
        </p:txBody>
      </p:sp>
      <p:sp>
        <p:nvSpPr>
          <p:cNvPr id="3" name="Text Placeholder 2"/>
          <p:cNvSpPr>
            <a:spLocks noGrp="1"/>
          </p:cNvSpPr>
          <p:nvPr>
            <p:ph type="body" sz="quarter" idx="16"/>
          </p:nvPr>
        </p:nvSpPr>
        <p:spPr>
          <a:xfrm>
            <a:off x="1733560" y="6312004"/>
            <a:ext cx="7258043" cy="360783"/>
          </a:xfrm>
        </p:spPr>
        <p:txBody>
          <a:bodyPr/>
          <a:lstStyle/>
          <a:p>
            <a:r>
              <a:rPr lang="en-US" dirty="0"/>
              <a:t>Q15.  How frequently do you buy goods or service online?</a:t>
            </a:r>
          </a:p>
          <a:p>
            <a:r>
              <a:rPr lang="en-US" dirty="0"/>
              <a:t>Base: All Respondents (23,291)</a:t>
            </a:r>
          </a:p>
        </p:txBody>
      </p:sp>
      <p:graphicFrame>
        <p:nvGraphicFramePr>
          <p:cNvPr id="8" name="Chart 7"/>
          <p:cNvGraphicFramePr/>
          <p:nvPr>
            <p:extLst/>
          </p:nvPr>
        </p:nvGraphicFramePr>
        <p:xfrm>
          <a:off x="1792507"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7756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90836354"/>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758004" y="228604"/>
            <a:ext cx="8646971" cy="553999"/>
          </a:xfrm>
        </p:spPr>
        <p:txBody>
          <a:bodyPr/>
          <a:lstStyle/>
          <a:p>
            <a:r>
              <a:rPr lang="en-US" dirty="0"/>
              <a:t>Two of the highest growth economies – China and India – are among the most frequent online purchasers. </a:t>
            </a:r>
          </a:p>
        </p:txBody>
      </p:sp>
      <p:sp>
        <p:nvSpPr>
          <p:cNvPr id="3" name="Text Placeholder 2"/>
          <p:cNvSpPr>
            <a:spLocks noGrp="1"/>
          </p:cNvSpPr>
          <p:nvPr>
            <p:ph type="body" sz="quarter" idx="16"/>
          </p:nvPr>
        </p:nvSpPr>
        <p:spPr>
          <a:xfrm>
            <a:off x="1733560" y="6312004"/>
            <a:ext cx="7258043" cy="360783"/>
          </a:xfrm>
        </p:spPr>
        <p:txBody>
          <a:bodyPr/>
          <a:lstStyle/>
          <a:p>
            <a:r>
              <a:rPr lang="en-US" dirty="0"/>
              <a:t>Q15.  How frequently do you buy goods or service online?</a:t>
            </a:r>
          </a:p>
          <a:p>
            <a:r>
              <a:rPr lang="en-US" dirty="0"/>
              <a:t>Base: All Respondents (23,291)</a:t>
            </a:r>
          </a:p>
        </p:txBody>
      </p:sp>
      <p:cxnSp>
        <p:nvCxnSpPr>
          <p:cNvPr id="7" name="Straight Connector 6"/>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98205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Among those who never shop online, the key reason they do not is a lack of trust. </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graphicFrame>
        <p:nvGraphicFramePr>
          <p:cNvPr id="7" name="Chart 6"/>
          <p:cNvGraphicFramePr/>
          <p:nvPr>
            <p:extLst/>
          </p:nvPr>
        </p:nvGraphicFramePr>
        <p:xfrm>
          <a:off x="1792507"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0202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 Do Not Trust Online Shopping”</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graphicFrame>
        <p:nvGraphicFramePr>
          <p:cNvPr id="6" name="Chart 5"/>
          <p:cNvGraphicFramePr/>
          <p:nvPr>
            <p:extLst>
              <p:ext uri="{D42A27DB-BD31-4B8C-83A1-F6EECF244321}">
                <p14:modId xmlns:p14="http://schemas.microsoft.com/office/powerpoint/2010/main" val="179747330"/>
              </p:ext>
            </p:extLst>
          </p:nvPr>
        </p:nvGraphicFramePr>
        <p:xfrm>
          <a:off x="32766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04949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80797847"/>
              </p:ext>
            </p:extLst>
          </p:nvPr>
        </p:nvGraphicFramePr>
        <p:xfrm>
          <a:off x="33528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 Do Not Trust Online Shopping”</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6453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000" y="1447803"/>
            <a:ext cx="1524000" cy="276999"/>
          </a:xfrm>
          <a:prstGeom prst="rect">
            <a:avLst/>
          </a:prstGeom>
          <a:solidFill>
            <a:schemeClr val="bg1">
              <a:lumMod val="50000"/>
            </a:schemeClr>
          </a:solidFill>
        </p:spPr>
        <p:txBody>
          <a:bodyPr vert="horz" wrap="square" lIns="0" tIns="0" rIns="0" bIns="0" rtlCol="0">
            <a:spAutoFit/>
          </a:bodyPr>
          <a:lstStyle/>
          <a:p>
            <a:pPr marL="4763" algn="ctr" defTabSz="914377">
              <a:defRPr/>
            </a:pPr>
            <a:r>
              <a:rPr lang="en-US" b="1" kern="0" dirty="0">
                <a:solidFill>
                  <a:schemeClr val="bg1"/>
                </a:solidFill>
                <a:latin typeface="+mj-lt"/>
                <a:ea typeface="+mj-ea"/>
                <a:cs typeface="+mj-cs"/>
              </a:rPr>
              <a:t>Global Total</a:t>
            </a:r>
          </a:p>
        </p:txBody>
      </p:sp>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Base: Much/ Somewhat More Concerned About Online Privacy 2016 (n=13,867); 2017 (n=12,926)</a:t>
            </a:r>
          </a:p>
        </p:txBody>
      </p:sp>
      <p:sp>
        <p:nvSpPr>
          <p:cNvPr id="2" name="Title 1"/>
          <p:cNvSpPr>
            <a:spLocks noGrp="1"/>
          </p:cNvSpPr>
          <p:nvPr>
            <p:ph type="title"/>
          </p:nvPr>
        </p:nvSpPr>
        <p:spPr>
          <a:xfrm>
            <a:off x="1758004" y="228604"/>
            <a:ext cx="8646971" cy="553999"/>
          </a:xfrm>
        </p:spPr>
        <p:txBody>
          <a:bodyPr/>
          <a:lstStyle/>
          <a:p>
            <a:r>
              <a:rPr lang="en-US" dirty="0"/>
              <a:t>Among those more concerned, cyber criminals and internet companies are increasingly the sources of concern. </a:t>
            </a:r>
          </a:p>
        </p:txBody>
      </p:sp>
      <p:graphicFrame>
        <p:nvGraphicFramePr>
          <p:cNvPr id="8" name="Chart 7"/>
          <p:cNvGraphicFramePr/>
          <p:nvPr>
            <p:extLst/>
          </p:nvPr>
        </p:nvGraphicFramePr>
        <p:xfrm>
          <a:off x="1792507"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88114212"/>
              </p:ext>
            </p:extLst>
          </p:nvPr>
        </p:nvGraphicFramePr>
        <p:xfrm>
          <a:off x="9248077" y="1905002"/>
          <a:ext cx="1038924" cy="3727190"/>
        </p:xfrm>
        <a:graphic>
          <a:graphicData uri="http://schemas.openxmlformats.org/drawingml/2006/table">
            <a:tbl>
              <a:tblPr>
                <a:tableStyleId>{5C22544A-7EE6-4342-B048-85BDC9FD1C3A}</a:tableStyleId>
              </a:tblPr>
              <a:tblGrid>
                <a:gridCol w="1038924">
                  <a:extLst>
                    <a:ext uri="{9D8B030D-6E8A-4147-A177-3AD203B41FA5}">
                      <a16:colId xmlns:a16="http://schemas.microsoft.com/office/drawing/2014/main" val="770139949"/>
                    </a:ext>
                  </a:extLst>
                </a:gridCol>
              </a:tblGrid>
              <a:tr h="288619">
                <a:tc>
                  <a:txBody>
                    <a:bodyPr/>
                    <a:lstStyle/>
                    <a:p>
                      <a:pPr algn="ctr" fontAlgn="ctr"/>
                      <a:r>
                        <a:rPr lang="en-CA" sz="1200" b="0" i="0" u="none" strike="noStrike" dirty="0">
                          <a:solidFill>
                            <a:srgbClr val="000000"/>
                          </a:solidFill>
                          <a:effectLst/>
                          <a:latin typeface="Calibri" panose="020F050202020403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82878"/>
                  </a:ext>
                </a:extLst>
              </a:tr>
              <a:tr h="539225">
                <a:tc>
                  <a:txBody>
                    <a:bodyPr/>
                    <a:lstStyle/>
                    <a:p>
                      <a:pPr algn="ctr" fontAlgn="ctr"/>
                      <a:r>
                        <a:rPr lang="en-CA" sz="1200" b="0" i="0" u="none" strike="noStrike">
                          <a:solidFill>
                            <a:srgbClr val="000000"/>
                          </a:solidFill>
                          <a:effectLst/>
                          <a:latin typeface="Calibri" panose="020F0502020204030204" pitchFamily="34"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4611689"/>
                  </a:ext>
                </a:extLst>
              </a:tr>
              <a:tr h="539225">
                <a:tc>
                  <a:txBody>
                    <a:bodyPr/>
                    <a:lstStyle/>
                    <a:p>
                      <a:pPr algn="ctr" fontAlgn="ctr"/>
                      <a:r>
                        <a:rPr lang="en-CA" sz="1200" b="0" i="0" u="none" strike="noStrike">
                          <a:solidFill>
                            <a:srgbClr val="000000"/>
                          </a:solidFill>
                          <a:effectLst/>
                          <a:latin typeface="Calibri" panose="020F050202020403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9251202"/>
                  </a:ext>
                </a:extLst>
              </a:tr>
              <a:tr h="539225">
                <a:tc>
                  <a:txBody>
                    <a:bodyPr/>
                    <a:lstStyle/>
                    <a:p>
                      <a:pPr algn="ctr" fontAlgn="ctr"/>
                      <a:r>
                        <a:rPr lang="en-CA" sz="1200" b="0" i="0" u="none" strike="noStrike">
                          <a:solidFill>
                            <a:srgbClr val="000000"/>
                          </a:solidFill>
                          <a:effectLst/>
                          <a:latin typeface="Calibri" panose="020F050202020403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0997758"/>
                  </a:ext>
                </a:extLst>
              </a:tr>
              <a:tr h="539225">
                <a:tc>
                  <a:txBody>
                    <a:bodyPr/>
                    <a:lstStyle/>
                    <a:p>
                      <a:pPr algn="ctr" fontAlgn="b"/>
                      <a:r>
                        <a:rPr lang="en-CA" sz="1200" b="0" i="0" u="none" strike="noStrike">
                          <a:solidFill>
                            <a:srgbClr val="000000"/>
                          </a:solidFill>
                          <a:effectLst/>
                          <a:latin typeface="Calibri" panose="020F0502020204030204" pitchFamily="34" charset="0"/>
                        </a:rPr>
                        <a:t>n/a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9254675"/>
                  </a:ext>
                </a:extLst>
              </a:tr>
              <a:tr h="539225">
                <a:tc>
                  <a:txBody>
                    <a:bodyPr/>
                    <a:lstStyle/>
                    <a:p>
                      <a:pPr algn="ctr" fontAlgn="ctr"/>
                      <a:r>
                        <a:rPr lang="en-CA" sz="1200" b="0" i="0" u="none" strike="noStrike">
                          <a:solidFill>
                            <a:srgbClr val="000000"/>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774777"/>
                  </a:ext>
                </a:extLst>
              </a:tr>
              <a:tr h="539225">
                <a:tc>
                  <a:txBody>
                    <a:bodyPr/>
                    <a:lstStyle/>
                    <a:p>
                      <a:pPr algn="ctr" fontAlgn="ctr"/>
                      <a:r>
                        <a:rPr lang="en-CA" sz="1200" b="0" i="0" u="none" strike="noStrike" dirty="0">
                          <a:solidFill>
                            <a:srgbClr val="000000"/>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4599295"/>
                  </a:ext>
                </a:extLst>
              </a:tr>
              <a:tr h="203221">
                <a:tc>
                  <a:txBody>
                    <a:bodyPr/>
                    <a:lstStyle/>
                    <a:p>
                      <a:pPr algn="ctr" fontAlgn="b"/>
                      <a:endParaRPr lang="en-US" sz="1200" b="0"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502261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37455501"/>
              </p:ext>
            </p:extLst>
          </p:nvPr>
        </p:nvGraphicFramePr>
        <p:xfrm>
          <a:off x="9220201" y="1066801"/>
          <a:ext cx="1038924" cy="692412"/>
        </p:xfrm>
        <a:graphic>
          <a:graphicData uri="http://schemas.openxmlformats.org/drawingml/2006/table">
            <a:tbl>
              <a:tblPr>
                <a:tableStyleId>{5C22544A-7EE6-4342-B048-85BDC9FD1C3A}</a:tableStyleId>
              </a:tblPr>
              <a:tblGrid>
                <a:gridCol w="1038924">
                  <a:extLst>
                    <a:ext uri="{9D8B030D-6E8A-4147-A177-3AD203B41FA5}">
                      <a16:colId xmlns:a16="http://schemas.microsoft.com/office/drawing/2014/main" val="1971821399"/>
                    </a:ext>
                  </a:extLst>
                </a:gridCol>
              </a:tblGrid>
              <a:tr h="371605">
                <a:tc>
                  <a:txBody>
                    <a:bodyPr/>
                    <a:lstStyle/>
                    <a:p>
                      <a:pPr algn="ctr" fontAlgn="t"/>
                      <a:r>
                        <a:rPr lang="en-US" sz="1200" b="1" i="0" u="none" strike="noStrike" dirty="0">
                          <a:solidFill>
                            <a:srgbClr val="000000"/>
                          </a:solidFill>
                          <a:effectLst/>
                          <a:latin typeface="+mn-lt"/>
                        </a:rPr>
                        <a:t>A Great</a:t>
                      </a:r>
                      <a:r>
                        <a:rPr lang="en-US" sz="1200" b="1" i="0" u="none" strike="noStrike" baseline="0" dirty="0">
                          <a:solidFill>
                            <a:srgbClr val="000000"/>
                          </a:solidFill>
                          <a:effectLst/>
                          <a:latin typeface="+mn-lt"/>
                        </a:rPr>
                        <a:t> Deal / Somewhat</a:t>
                      </a:r>
                      <a:endParaRPr lang="en-US" sz="1200" b="1"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5698471"/>
                  </a:ext>
                </a:extLst>
              </a:tr>
              <a:tr h="320807">
                <a:tc>
                  <a:txBody>
                    <a:bodyPr/>
                    <a:lstStyle/>
                    <a:p>
                      <a:pPr algn="ctr" fontAlgn="t"/>
                      <a:r>
                        <a:rPr lang="en-US" sz="1200" b="1" u="sng" strike="noStrike" dirty="0">
                          <a:effectLst/>
                          <a:latin typeface="+mn-lt"/>
                        </a:rPr>
                        <a:t>2016</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0768952"/>
                  </a:ext>
                </a:extLst>
              </a:tr>
            </a:tbl>
          </a:graphicData>
        </a:graphic>
      </p:graphicFrame>
    </p:spTree>
    <p:extLst>
      <p:ext uri="{BB962C8B-B14F-4D97-AF65-F5344CB8AC3E}">
        <p14:creationId xmlns:p14="http://schemas.microsoft.com/office/powerpoint/2010/main" val="21902918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 Have Heard Bad Things About Online Shopping”</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graphicFrame>
        <p:nvGraphicFramePr>
          <p:cNvPr id="6" name="Chart 5"/>
          <p:cNvGraphicFramePr/>
          <p:nvPr>
            <p:extLst>
              <p:ext uri="{D42A27DB-BD31-4B8C-83A1-F6EECF244321}">
                <p14:modId xmlns:p14="http://schemas.microsoft.com/office/powerpoint/2010/main" val="4201680983"/>
              </p:ext>
            </p:extLst>
          </p:nvPr>
        </p:nvGraphicFramePr>
        <p:xfrm>
          <a:off x="40386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60647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602164951"/>
              </p:ext>
            </p:extLst>
          </p:nvPr>
        </p:nvGraphicFramePr>
        <p:xfrm>
          <a:off x="40386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 Have Heard Bad Things About Online Shopping”</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23117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“It is Too Expensive to Shop Online”</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graphicFrame>
        <p:nvGraphicFramePr>
          <p:cNvPr id="6" name="Chart 5"/>
          <p:cNvGraphicFramePr/>
          <p:nvPr>
            <p:extLst>
              <p:ext uri="{D42A27DB-BD31-4B8C-83A1-F6EECF244321}">
                <p14:modId xmlns:p14="http://schemas.microsoft.com/office/powerpoint/2010/main" val="1273623268"/>
              </p:ext>
            </p:extLst>
          </p:nvPr>
        </p:nvGraphicFramePr>
        <p:xfrm>
          <a:off x="3810004" y="914403"/>
          <a:ext cx="8418295"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18048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“It is Too Expensive to Shop Online”</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Chart 8"/>
          <p:cNvGraphicFramePr/>
          <p:nvPr>
            <p:extLst>
              <p:ext uri="{D42A27DB-BD31-4B8C-83A1-F6EECF244321}">
                <p14:modId xmlns:p14="http://schemas.microsoft.com/office/powerpoint/2010/main" val="4241127077"/>
              </p:ext>
            </p:extLst>
          </p:nvPr>
        </p:nvGraphicFramePr>
        <p:xfrm>
          <a:off x="4038600" y="16764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0126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 Am Not Able to Make Online Payments”</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graphicFrame>
        <p:nvGraphicFramePr>
          <p:cNvPr id="6" name="Chart 5"/>
          <p:cNvGraphicFramePr/>
          <p:nvPr>
            <p:extLst>
              <p:ext uri="{D42A27DB-BD31-4B8C-83A1-F6EECF244321}">
                <p14:modId xmlns:p14="http://schemas.microsoft.com/office/powerpoint/2010/main" val="2063454041"/>
              </p:ext>
            </p:extLst>
          </p:nvPr>
        </p:nvGraphicFramePr>
        <p:xfrm>
          <a:off x="39624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109811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 Am Not Able to Make Online Payments”</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Chart 8"/>
          <p:cNvGraphicFramePr/>
          <p:nvPr>
            <p:extLst>
              <p:ext uri="{D42A27DB-BD31-4B8C-83A1-F6EECF244321}">
                <p14:modId xmlns:p14="http://schemas.microsoft.com/office/powerpoint/2010/main" val="1726510649"/>
              </p:ext>
            </p:extLst>
          </p:nvPr>
        </p:nvGraphicFramePr>
        <p:xfrm>
          <a:off x="4114800" y="16764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9111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“It is Too Difficult to Shop Online”</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graphicFrame>
        <p:nvGraphicFramePr>
          <p:cNvPr id="6" name="Chart 5"/>
          <p:cNvGraphicFramePr/>
          <p:nvPr>
            <p:extLst>
              <p:ext uri="{D42A27DB-BD31-4B8C-83A1-F6EECF244321}">
                <p14:modId xmlns:p14="http://schemas.microsoft.com/office/powerpoint/2010/main" val="2648438260"/>
              </p:ext>
            </p:extLst>
          </p:nvPr>
        </p:nvGraphicFramePr>
        <p:xfrm>
          <a:off x="41148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36535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“It is Too Difficult to Shop Online”</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Chart 8"/>
          <p:cNvGraphicFramePr/>
          <p:nvPr>
            <p:extLst>
              <p:ext uri="{D42A27DB-BD31-4B8C-83A1-F6EECF244321}">
                <p14:modId xmlns:p14="http://schemas.microsoft.com/office/powerpoint/2010/main" val="3401766790"/>
              </p:ext>
            </p:extLst>
          </p:nvPr>
        </p:nvGraphicFramePr>
        <p:xfrm>
          <a:off x="4267200"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3928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 Do Not Find What I Look For”</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graphicFrame>
        <p:nvGraphicFramePr>
          <p:cNvPr id="6" name="Chart 5"/>
          <p:cNvGraphicFramePr/>
          <p:nvPr>
            <p:extLst>
              <p:ext uri="{D42A27DB-BD31-4B8C-83A1-F6EECF244321}">
                <p14:modId xmlns:p14="http://schemas.microsoft.com/office/powerpoint/2010/main" val="2655466384"/>
              </p:ext>
            </p:extLst>
          </p:nvPr>
        </p:nvGraphicFramePr>
        <p:xfrm>
          <a:off x="43434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764059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“I Do Not Find What I Look For”</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Chart 8"/>
          <p:cNvGraphicFramePr/>
          <p:nvPr>
            <p:extLst>
              <p:ext uri="{D42A27DB-BD31-4B8C-83A1-F6EECF244321}">
                <p14:modId xmlns:p14="http://schemas.microsoft.com/office/powerpoint/2010/main" val="226451180"/>
              </p:ext>
            </p:extLst>
          </p:nvPr>
        </p:nvGraphicFramePr>
        <p:xfrm>
          <a:off x="4191000"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36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[Your Government] Base: Much/ Somewhat More Concerned About Online Privacy 2016 (n=13,867); 2017 (n=12,926)</a:t>
            </a:r>
          </a:p>
        </p:txBody>
      </p:sp>
      <p:sp>
        <p:nvSpPr>
          <p:cNvPr id="5" name="Title 4"/>
          <p:cNvSpPr>
            <a:spLocks noGrp="1"/>
          </p:cNvSpPr>
          <p:nvPr>
            <p:ph type="title"/>
          </p:nvPr>
        </p:nvSpPr>
        <p:spPr>
          <a:xfrm>
            <a:off x="1758004" y="228604"/>
            <a:ext cx="8646971" cy="553999"/>
          </a:xfrm>
        </p:spPr>
        <p:txBody>
          <a:bodyPr/>
          <a:lstStyle/>
          <a:p>
            <a:r>
              <a:rPr lang="en-US" dirty="0"/>
              <a:t>More point to their own government as a source of concern over their online privacy </a:t>
            </a:r>
          </a:p>
        </p:txBody>
      </p:sp>
      <p:graphicFrame>
        <p:nvGraphicFramePr>
          <p:cNvPr id="8" name="Chart 7"/>
          <p:cNvGraphicFramePr/>
          <p:nvPr>
            <p:extLst>
              <p:ext uri="{D42A27DB-BD31-4B8C-83A1-F6EECF244321}">
                <p14:modId xmlns:p14="http://schemas.microsoft.com/office/powerpoint/2010/main" val="1689243632"/>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Table 9"/>
          <p:cNvGraphicFramePr>
            <a:graphicFrameLocks noGrp="1"/>
          </p:cNvGraphicFramePr>
          <p:nvPr>
            <p:extLst>
              <p:ext uri="{D42A27DB-BD31-4B8C-83A1-F6EECF244321}">
                <p14:modId xmlns:p14="http://schemas.microsoft.com/office/powerpoint/2010/main" val="1166787307"/>
              </p:ext>
            </p:extLst>
          </p:nvPr>
        </p:nvGraphicFramePr>
        <p:xfrm>
          <a:off x="8958917" y="1400180"/>
          <a:ext cx="1556687" cy="4429125"/>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308931989"/>
                    </a:ext>
                  </a:extLst>
                </a:gridCol>
              </a:tblGrid>
              <a:tr h="172085">
                <a:tc>
                  <a:txBody>
                    <a:bodyPr/>
                    <a:lstStyle/>
                    <a:p>
                      <a:pPr algn="ctr" fontAlgn="ctr"/>
                      <a:r>
                        <a:rPr lang="en-CA" sz="1100" b="0" i="0" u="none" strike="noStrike" dirty="0">
                          <a:solidFill>
                            <a:srgbClr val="000000"/>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881204"/>
                  </a:ext>
                </a:extLst>
              </a:tr>
              <a:tr h="172085">
                <a:tc>
                  <a:txBody>
                    <a:bodyPr/>
                    <a:lstStyle/>
                    <a:p>
                      <a:pPr algn="ctr" fontAlgn="ctr"/>
                      <a:r>
                        <a:rPr lang="en-CA" sz="1100" b="0" i="0" u="none" strike="noStrike" dirty="0">
                          <a:solidFill>
                            <a:srgbClr val="000000"/>
                          </a:solidFill>
                          <a:effectLst/>
                          <a:latin typeface="+mn-lt"/>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9924001"/>
                  </a:ext>
                </a:extLst>
              </a:tr>
              <a:tr h="172085">
                <a:tc>
                  <a:txBody>
                    <a:bodyPr/>
                    <a:lstStyle/>
                    <a:p>
                      <a:pPr algn="ctr" fontAlgn="ctr"/>
                      <a:r>
                        <a:rPr lang="en-CA" sz="1100" b="0" i="0" u="none" strike="noStrike" dirty="0">
                          <a:solidFill>
                            <a:srgbClr val="000000"/>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52465"/>
                  </a:ext>
                </a:extLst>
              </a:tr>
              <a:tr h="172085">
                <a:tc>
                  <a:txBody>
                    <a:bodyPr/>
                    <a:lstStyle/>
                    <a:p>
                      <a:pPr algn="ctr" fontAlgn="ctr"/>
                      <a:r>
                        <a:rPr lang="en-CA" sz="1100" b="0" i="0" u="none" strike="noStrike" dirty="0">
                          <a:solidFill>
                            <a:srgbClr val="000000"/>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836611"/>
                  </a:ext>
                </a:extLst>
              </a:tr>
              <a:tr h="172085">
                <a:tc>
                  <a:txBody>
                    <a:bodyPr/>
                    <a:lstStyle/>
                    <a:p>
                      <a:pPr algn="ctr" fontAlgn="ctr"/>
                      <a:r>
                        <a:rPr lang="en-CA" sz="1100" b="0" i="0" u="none" strike="noStrike" dirty="0">
                          <a:solidFill>
                            <a:srgbClr val="000000"/>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003345"/>
                  </a:ext>
                </a:extLst>
              </a:tr>
              <a:tr h="172085">
                <a:tc>
                  <a:txBody>
                    <a:bodyPr/>
                    <a:lstStyle/>
                    <a:p>
                      <a:pPr algn="ctr" fontAlgn="ctr"/>
                      <a:r>
                        <a:rPr lang="en-CA" sz="1100" b="0" i="0" u="none" strike="noStrike" dirty="0">
                          <a:solidFill>
                            <a:srgbClr val="000000"/>
                          </a:solidFill>
                          <a:effectLst/>
                          <a:latin typeface="+mn-lt"/>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028271"/>
                  </a:ext>
                </a:extLst>
              </a:tr>
              <a:tr h="172085">
                <a:tc>
                  <a:txBody>
                    <a:bodyPr/>
                    <a:lstStyle/>
                    <a:p>
                      <a:pPr algn="ctr" fontAlgn="ctr"/>
                      <a:r>
                        <a:rPr lang="en-CA" sz="1100" b="0" i="0" u="none" strike="noStrike" dirty="0">
                          <a:solidFill>
                            <a:srgbClr val="000000"/>
                          </a:solidFill>
                          <a:effectLst/>
                          <a:latin typeface="+mn-lt"/>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789539"/>
                  </a:ext>
                </a:extLst>
              </a:tr>
              <a:tr h="172085">
                <a:tc>
                  <a:txBody>
                    <a:bodyPr/>
                    <a:lstStyle/>
                    <a:p>
                      <a:pPr algn="ctr" fontAlgn="ctr"/>
                      <a:r>
                        <a:rPr lang="en-CA" sz="1100" b="0" i="0" u="none" strike="noStrike" dirty="0">
                          <a:solidFill>
                            <a:srgbClr val="000000"/>
                          </a:solidFill>
                          <a:effectLst/>
                          <a:latin typeface="+mn-lt"/>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58124"/>
                  </a:ext>
                </a:extLst>
              </a:tr>
              <a:tr h="172085">
                <a:tc>
                  <a:txBody>
                    <a:bodyPr/>
                    <a:lstStyle/>
                    <a:p>
                      <a:pPr algn="ctr" fontAlgn="ctr"/>
                      <a:r>
                        <a:rPr lang="en-CA" sz="1100" b="0" i="0" u="none" strike="noStrike" dirty="0">
                          <a:solidFill>
                            <a:srgbClr val="000000"/>
                          </a:solidFill>
                          <a:effectLst/>
                          <a:latin typeface="+mn-lt"/>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06946"/>
                  </a:ext>
                </a:extLst>
              </a:tr>
              <a:tr h="172085">
                <a:tc>
                  <a:txBody>
                    <a:bodyPr/>
                    <a:lstStyle/>
                    <a:p>
                      <a:pPr algn="ctr" fontAlgn="ctr"/>
                      <a:r>
                        <a:rPr lang="en-CA" sz="1100" b="0" i="0" u="none" strike="noStrike" dirty="0">
                          <a:solidFill>
                            <a:srgbClr val="000000"/>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704111"/>
                  </a:ext>
                </a:extLst>
              </a:tr>
              <a:tr h="172085">
                <a:tc>
                  <a:txBody>
                    <a:bodyPr/>
                    <a:lstStyle/>
                    <a:p>
                      <a:pPr algn="ctr" fontAlgn="ctr"/>
                      <a:r>
                        <a:rPr lang="en-CA" sz="1100" b="0" i="0" u="none" strike="noStrike" dirty="0">
                          <a:solidFill>
                            <a:srgbClr val="000000"/>
                          </a:solidFill>
                          <a:effectLst/>
                          <a:latin typeface="+mn-lt"/>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709516"/>
                  </a:ext>
                </a:extLst>
              </a:tr>
              <a:tr h="172085">
                <a:tc>
                  <a:txBody>
                    <a:bodyPr/>
                    <a:lstStyle/>
                    <a:p>
                      <a:pPr algn="ctr" fontAlgn="ctr"/>
                      <a:r>
                        <a:rPr lang="en-CA" sz="1100" b="0" i="0" u="none" strike="noStrike" dirty="0">
                          <a:solidFill>
                            <a:srgbClr val="000000"/>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39661"/>
                  </a:ext>
                </a:extLst>
              </a:tr>
              <a:tr h="172085">
                <a:tc>
                  <a:txBody>
                    <a:bodyPr/>
                    <a:lstStyle/>
                    <a:p>
                      <a:pPr algn="ctr" fontAlgn="ctr"/>
                      <a:r>
                        <a:rPr lang="en-CA" sz="1100" b="0" i="0" u="none" strike="noStrike" dirty="0">
                          <a:solidFill>
                            <a:srgbClr val="000000"/>
                          </a:solidFill>
                          <a:effectLst/>
                          <a:latin typeface="+mn-lt"/>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93658"/>
                  </a:ext>
                </a:extLst>
              </a:tr>
              <a:tr h="172085">
                <a:tc>
                  <a:txBody>
                    <a:bodyPr/>
                    <a:lstStyle/>
                    <a:p>
                      <a:pPr algn="ctr" fontAlgn="ctr"/>
                      <a:r>
                        <a:rPr lang="en-CA" sz="1100" b="0" i="0" u="none" strike="noStrike" dirty="0">
                          <a:solidFill>
                            <a:srgbClr val="000000"/>
                          </a:solidFill>
                          <a:effectLst/>
                          <a:latin typeface="+mn-lt"/>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533265"/>
                  </a:ext>
                </a:extLst>
              </a:tr>
              <a:tr h="172085">
                <a:tc>
                  <a:txBody>
                    <a:bodyPr/>
                    <a:lstStyle/>
                    <a:p>
                      <a:pPr algn="ctr" fontAlgn="ctr"/>
                      <a:r>
                        <a:rPr lang="en-CA" sz="1100" b="0" i="0" u="none" strike="noStrike" dirty="0">
                          <a:solidFill>
                            <a:srgbClr val="000000"/>
                          </a:solidFill>
                          <a:effectLst/>
                          <a:latin typeface="+mn-lt"/>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67438"/>
                  </a:ext>
                </a:extLst>
              </a:tr>
              <a:tr h="172085">
                <a:tc>
                  <a:txBody>
                    <a:bodyPr/>
                    <a:lstStyle/>
                    <a:p>
                      <a:pPr algn="ctr" fontAlgn="ctr"/>
                      <a:r>
                        <a:rPr lang="en-CA" sz="1100" b="0" i="0" u="none" strike="noStrike" dirty="0">
                          <a:solidFill>
                            <a:srgbClr val="000000"/>
                          </a:solidFill>
                          <a:effectLst/>
                          <a:latin typeface="+mn-lt"/>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870496"/>
                  </a:ext>
                </a:extLst>
              </a:tr>
              <a:tr h="172085">
                <a:tc>
                  <a:txBody>
                    <a:bodyPr/>
                    <a:lstStyle/>
                    <a:p>
                      <a:pPr algn="ctr" fontAlgn="ctr"/>
                      <a:r>
                        <a:rPr lang="en-CA" sz="1100" b="0" i="0" u="none" strike="noStrike" dirty="0">
                          <a:solidFill>
                            <a:srgbClr val="000000"/>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855"/>
                  </a:ext>
                </a:extLst>
              </a:tr>
              <a:tr h="172085">
                <a:tc>
                  <a:txBody>
                    <a:bodyPr/>
                    <a:lstStyle/>
                    <a:p>
                      <a:pPr algn="ctr" fontAlgn="ctr"/>
                      <a:r>
                        <a:rPr lang="en-CA" sz="1100" b="0" i="0" u="none" strike="noStrike" dirty="0">
                          <a:solidFill>
                            <a:srgbClr val="000000"/>
                          </a:solidFill>
                          <a:effectLst/>
                          <a:latin typeface="+mn-lt"/>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315003"/>
                  </a:ext>
                </a:extLst>
              </a:tr>
              <a:tr h="172085">
                <a:tc>
                  <a:txBody>
                    <a:bodyPr/>
                    <a:lstStyle/>
                    <a:p>
                      <a:pPr algn="ctr" fontAlgn="ctr"/>
                      <a:r>
                        <a:rPr lang="en-CA" sz="1100" b="0" i="0" u="none" strike="noStrike" dirty="0">
                          <a:solidFill>
                            <a:srgbClr val="000000"/>
                          </a:solidFill>
                          <a:effectLst/>
                          <a:latin typeface="+mn-lt"/>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815038"/>
                  </a:ext>
                </a:extLst>
              </a:tr>
              <a:tr h="172085">
                <a:tc>
                  <a:txBody>
                    <a:bodyPr/>
                    <a:lstStyle/>
                    <a:p>
                      <a:pPr algn="ctr" fontAlgn="ctr"/>
                      <a:r>
                        <a:rPr lang="en-CA" sz="1100" b="0" i="0" u="none" strike="noStrike" dirty="0">
                          <a:solidFill>
                            <a:srgbClr val="000000"/>
                          </a:solidFill>
                          <a:effectLst/>
                          <a:latin typeface="+mn-lt"/>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4143215"/>
                  </a:ext>
                </a:extLst>
              </a:tr>
              <a:tr h="172085">
                <a:tc>
                  <a:txBody>
                    <a:bodyPr/>
                    <a:lstStyle/>
                    <a:p>
                      <a:pPr algn="ctr" fontAlgn="ctr"/>
                      <a:r>
                        <a:rPr lang="en-CA" sz="1100" b="0" i="0" u="none" strike="noStrike" dirty="0">
                          <a:solidFill>
                            <a:srgbClr val="000000"/>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146898"/>
                  </a:ext>
                </a:extLst>
              </a:tr>
              <a:tr h="172085">
                <a:tc>
                  <a:txBody>
                    <a:bodyPr/>
                    <a:lstStyle/>
                    <a:p>
                      <a:pPr algn="ctr" fontAlgn="ctr"/>
                      <a:r>
                        <a:rPr lang="en-CA" sz="1100" b="0" i="0" u="none" strike="noStrike" dirty="0">
                          <a:solidFill>
                            <a:srgbClr val="000000"/>
                          </a:solidFill>
                          <a:effectLst/>
                          <a:latin typeface="+mn-lt"/>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96527"/>
                  </a:ext>
                </a:extLst>
              </a:tr>
              <a:tr h="172085">
                <a:tc>
                  <a:txBody>
                    <a:bodyPr/>
                    <a:lstStyle/>
                    <a:p>
                      <a:pPr algn="ctr" fontAlgn="ctr"/>
                      <a:r>
                        <a:rPr lang="en-CA" sz="1100" b="0" i="0" u="none" strike="noStrike" dirty="0">
                          <a:solidFill>
                            <a:srgbClr val="000000"/>
                          </a:solidFill>
                          <a:effectLst/>
                          <a:latin typeface="+mn-lt"/>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507038"/>
                  </a:ext>
                </a:extLst>
              </a:tr>
              <a:tr h="172085">
                <a:tc>
                  <a:txBody>
                    <a:bodyPr/>
                    <a:lstStyle/>
                    <a:p>
                      <a:pPr algn="ctr" fontAlgn="ctr"/>
                      <a:r>
                        <a:rPr lang="en-CA" sz="1100" b="0" i="0" u="none" strike="noStrike" dirty="0">
                          <a:solidFill>
                            <a:srgbClr val="000000"/>
                          </a:solidFill>
                          <a:effectLst/>
                          <a:latin typeface="+mn-lt"/>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543236"/>
                  </a:ext>
                </a:extLst>
              </a:tr>
              <a:tr h="172085">
                <a:tc>
                  <a:txBody>
                    <a:bodyPr/>
                    <a:lstStyle/>
                    <a:p>
                      <a:pPr algn="ctr" fontAlgn="ctr"/>
                      <a:r>
                        <a:rPr lang="en-CA" sz="1100" b="0" i="0" u="none" strike="noStrike" dirty="0">
                          <a:solidFill>
                            <a:srgbClr val="000000"/>
                          </a:solidFill>
                          <a:effectLst/>
                          <a:latin typeface="+mn-lt"/>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780076"/>
                  </a:ext>
                </a:extLst>
              </a:tr>
            </a:tbl>
          </a:graphicData>
        </a:graphic>
      </p:graphicFrame>
      <p:sp>
        <p:nvSpPr>
          <p:cNvPr id="3" name="TextBox 2"/>
          <p:cNvSpPr txBox="1"/>
          <p:nvPr/>
        </p:nvSpPr>
        <p:spPr>
          <a:xfrm>
            <a:off x="1752600" y="6172204"/>
            <a:ext cx="2133600" cy="169277"/>
          </a:xfrm>
          <a:prstGeom prst="rect">
            <a:avLst/>
          </a:prstGeom>
        </p:spPr>
        <p:txBody>
          <a:bodyPr vert="horz" wrap="square" lIns="0" tIns="0" rIns="0" bIns="0" rtlCol="0">
            <a:spAutoFit/>
          </a:bodyPr>
          <a:lstStyle/>
          <a:p>
            <a:pPr marL="4763" defTabSz="914377">
              <a:defRPr/>
            </a:pPr>
            <a:r>
              <a:rPr lang="en-US" sz="1100" kern="0" dirty="0">
                <a:solidFill>
                  <a:sysClr val="windowText" lastClr="000000"/>
                </a:solidFill>
              </a:rPr>
              <a:t>*Not asked in China</a:t>
            </a:r>
          </a:p>
        </p:txBody>
      </p:sp>
      <p:graphicFrame>
        <p:nvGraphicFramePr>
          <p:cNvPr id="2" name="Table 1"/>
          <p:cNvGraphicFramePr>
            <a:graphicFrameLocks noGrp="1"/>
          </p:cNvGraphicFramePr>
          <p:nvPr>
            <p:extLst>
              <p:ext uri="{D42A27DB-BD31-4B8C-83A1-F6EECF244321}">
                <p14:modId xmlns:p14="http://schemas.microsoft.com/office/powerpoint/2010/main" val="1071595354"/>
              </p:ext>
            </p:extLst>
          </p:nvPr>
        </p:nvGraphicFramePr>
        <p:xfrm>
          <a:off x="8915405" y="914400"/>
          <a:ext cx="1556687" cy="548640"/>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1586784707"/>
                    </a:ext>
                  </a:extLst>
                </a:gridCol>
              </a:tblGrid>
              <a:tr h="365760">
                <a:tc>
                  <a:txBody>
                    <a:bodyPr/>
                    <a:lstStyle/>
                    <a:p>
                      <a:pPr algn="ctr" fontAlgn="b"/>
                      <a:r>
                        <a:rPr lang="en-US" sz="1200" b="1" i="0" u="none" strike="noStrike" dirty="0">
                          <a:solidFill>
                            <a:srgbClr val="000000"/>
                          </a:solidFill>
                          <a:effectLst/>
                          <a:latin typeface="+mn-lt"/>
                        </a:rPr>
                        <a:t>A Great Deal/Somewhat</a:t>
                      </a: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757543"/>
                  </a:ext>
                </a:extLst>
              </a:tr>
              <a:tr h="182880">
                <a:tc>
                  <a:txBody>
                    <a:bodyPr/>
                    <a:lstStyle/>
                    <a:p>
                      <a:pPr algn="ctr" fontAlgn="b"/>
                      <a:r>
                        <a:rPr lang="en-US" sz="1200" b="1" u="sng" strike="noStrike" dirty="0">
                          <a:effectLst/>
                          <a:latin typeface="+mn-lt"/>
                        </a:rPr>
                        <a:t>2016</a:t>
                      </a:r>
                      <a:endParaRPr lang="en-US" sz="1200" b="1" i="0" u="sng"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2876814"/>
                  </a:ext>
                </a:extLst>
              </a:tr>
            </a:tbl>
          </a:graphicData>
        </a:graphic>
      </p:graphicFrame>
    </p:spTree>
    <p:extLst>
      <p:ext uri="{BB962C8B-B14F-4D97-AF65-F5344CB8AC3E}">
        <p14:creationId xmlns:p14="http://schemas.microsoft.com/office/powerpoint/2010/main" val="1915313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“Services Do Not Deliver to My Location”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graphicFrame>
        <p:nvGraphicFramePr>
          <p:cNvPr id="6" name="Chart 5"/>
          <p:cNvGraphicFramePr/>
          <p:nvPr>
            <p:extLst>
              <p:ext uri="{D42A27DB-BD31-4B8C-83A1-F6EECF244321}">
                <p14:modId xmlns:p14="http://schemas.microsoft.com/office/powerpoint/2010/main" val="804250960"/>
              </p:ext>
            </p:extLst>
          </p:nvPr>
        </p:nvGraphicFramePr>
        <p:xfrm>
          <a:off x="48006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836820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“Services Do Not Deliver to My Location”</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Chart 8"/>
          <p:cNvGraphicFramePr/>
          <p:nvPr>
            <p:extLst>
              <p:ext uri="{D42A27DB-BD31-4B8C-83A1-F6EECF244321}">
                <p14:modId xmlns:p14="http://schemas.microsoft.com/office/powerpoint/2010/main" val="3554858607"/>
              </p:ext>
            </p:extLst>
          </p:nvPr>
        </p:nvGraphicFramePr>
        <p:xfrm>
          <a:off x="4495800" y="16764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4084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“No Internet Availability When I Need It”</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graphicFrame>
        <p:nvGraphicFramePr>
          <p:cNvPr id="6" name="Chart 5"/>
          <p:cNvGraphicFramePr/>
          <p:nvPr>
            <p:extLst>
              <p:ext uri="{D42A27DB-BD31-4B8C-83A1-F6EECF244321}">
                <p14:modId xmlns:p14="http://schemas.microsoft.com/office/powerpoint/2010/main" val="3763504835"/>
              </p:ext>
            </p:extLst>
          </p:nvPr>
        </p:nvGraphicFramePr>
        <p:xfrm>
          <a:off x="44958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158868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Reasons for Not Purchasing Goods or Services Online -</a:t>
            </a:r>
            <a:r>
              <a:rPr lang="en-CA" dirty="0"/>
              <a:t>“No Internet Availability When I Need It”</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Chart 8"/>
          <p:cNvGraphicFramePr/>
          <p:nvPr>
            <p:extLst>
              <p:ext uri="{D42A27DB-BD31-4B8C-83A1-F6EECF244321}">
                <p14:modId xmlns:p14="http://schemas.microsoft.com/office/powerpoint/2010/main" val="2533533172"/>
              </p:ext>
            </p:extLst>
          </p:nvPr>
        </p:nvGraphicFramePr>
        <p:xfrm>
          <a:off x="46482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8167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Reasons for Not Purchasing Goods or Services Online -</a:t>
            </a:r>
            <a:r>
              <a:rPr lang="en-CA" dirty="0"/>
              <a:t>Other</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graphicFrame>
        <p:nvGraphicFramePr>
          <p:cNvPr id="6" name="Chart 5"/>
          <p:cNvGraphicFramePr/>
          <p:nvPr>
            <p:extLst>
              <p:ext uri="{D42A27DB-BD31-4B8C-83A1-F6EECF244321}">
                <p14:modId xmlns:p14="http://schemas.microsoft.com/office/powerpoint/2010/main" val="470215539"/>
              </p:ext>
            </p:extLst>
          </p:nvPr>
        </p:nvGraphicFramePr>
        <p:xfrm>
          <a:off x="43434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90460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5"/>
            <a:ext cx="8646971" cy="276999"/>
          </a:xfrm>
        </p:spPr>
        <p:txBody>
          <a:bodyPr/>
          <a:lstStyle/>
          <a:p>
            <a:r>
              <a:rPr lang="en-US" dirty="0"/>
              <a:t>Reasons for Not Purchasing Goods or Services Online -</a:t>
            </a:r>
            <a:r>
              <a:rPr lang="en-CA" dirty="0"/>
              <a:t>Other</a:t>
            </a:r>
          </a:p>
        </p:txBody>
      </p:sp>
      <p:sp>
        <p:nvSpPr>
          <p:cNvPr id="3" name="Text Placeholder 2"/>
          <p:cNvSpPr>
            <a:spLocks noGrp="1"/>
          </p:cNvSpPr>
          <p:nvPr>
            <p:ph type="body" sz="quarter" idx="16"/>
          </p:nvPr>
        </p:nvSpPr>
        <p:spPr>
          <a:xfrm>
            <a:off x="1733560" y="6312004"/>
            <a:ext cx="7258043" cy="360783"/>
          </a:xfrm>
        </p:spPr>
        <p:txBody>
          <a:bodyPr/>
          <a:lstStyle/>
          <a:p>
            <a:r>
              <a:rPr lang="en-US" dirty="0"/>
              <a:t>Q16.  Why do you not purchase goods or service online?</a:t>
            </a:r>
          </a:p>
          <a:p>
            <a:r>
              <a:rPr lang="en-US" dirty="0"/>
              <a:t>Base: Never Buy Goods or Services Online (n=4,565)</a:t>
            </a:r>
          </a:p>
        </p:txBody>
      </p:sp>
      <p:cxnSp>
        <p:nvCxnSpPr>
          <p:cNvPr id="8" name="Straight Connector 7"/>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Chart 8"/>
          <p:cNvGraphicFramePr/>
          <p:nvPr>
            <p:extLst>
              <p:ext uri="{D42A27DB-BD31-4B8C-83A1-F6EECF244321}">
                <p14:modId xmlns:p14="http://schemas.microsoft.com/office/powerpoint/2010/main" val="1982951598"/>
              </p:ext>
            </p:extLst>
          </p:nvPr>
        </p:nvGraphicFramePr>
        <p:xfrm>
          <a:off x="40386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33861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3"/>
            <a:ext cx="8646971" cy="830997"/>
          </a:xfrm>
        </p:spPr>
        <p:txBody>
          <a:bodyPr/>
          <a:lstStyle/>
          <a:p>
            <a:r>
              <a:rPr lang="en-US" dirty="0"/>
              <a:t>Among those who shop online, saving time, convenience, ease of use, flexibility of prices, a wide range of choices, and the ability to buy items they can’t get elsewhere drive this behaviour. </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a:t>
            </a:r>
          </a:p>
          <a:p>
            <a:r>
              <a:rPr lang="en-CA" dirty="0"/>
              <a:t>Base: Buy Goods or Services Online At Least Once Month (n=18,551)</a:t>
            </a:r>
            <a:endParaRPr lang="en-US" dirty="0"/>
          </a:p>
        </p:txBody>
      </p:sp>
      <p:graphicFrame>
        <p:nvGraphicFramePr>
          <p:cNvPr id="7" name="Chart 6"/>
          <p:cNvGraphicFramePr/>
          <p:nvPr>
            <p:extLst/>
          </p:nvPr>
        </p:nvGraphicFramePr>
        <p:xfrm>
          <a:off x="1792507"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1909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829251105"/>
              </p:ext>
            </p:extLst>
          </p:nvPr>
        </p:nvGraphicFramePr>
        <p:xfrm>
          <a:off x="17925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29289"/>
          </a:xfrm>
        </p:spPr>
        <p:txBody>
          <a:bodyPr/>
          <a:lstStyle/>
          <a:p>
            <a:r>
              <a:rPr lang="en-US" dirty="0"/>
              <a:t>Reason for Shopping Online -Saves Time</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[Saves time]</a:t>
            </a:r>
          </a:p>
          <a:p>
            <a:r>
              <a:rPr lang="en-CA" dirty="0"/>
              <a:t>Base: Buy Goods or Services Online At Least Once Month (n=18,551)</a:t>
            </a:r>
            <a:endParaRPr lang="en-US" dirty="0"/>
          </a:p>
        </p:txBody>
      </p:sp>
    </p:spTree>
    <p:extLst>
      <p:ext uri="{BB962C8B-B14F-4D97-AF65-F5344CB8AC3E}">
        <p14:creationId xmlns:p14="http://schemas.microsoft.com/office/powerpoint/2010/main" val="9705547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Reason for Shopping Online-Saves Time</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[Saves time]</a:t>
            </a:r>
          </a:p>
          <a:p>
            <a:r>
              <a:rPr lang="en-CA" dirty="0"/>
              <a:t>Base: Buy Goods or Services Online At Least Once Month (n=18,551)</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3" name="Chart 12"/>
          <p:cNvGraphicFramePr/>
          <p:nvPr>
            <p:extLst>
              <p:ext uri="{D42A27DB-BD31-4B8C-83A1-F6EECF244321}">
                <p14:modId xmlns:p14="http://schemas.microsoft.com/office/powerpoint/2010/main" val="2874141285"/>
              </p:ext>
            </p:extLst>
          </p:nvPr>
        </p:nvGraphicFramePr>
        <p:xfrm>
          <a:off x="2895600" y="14478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4203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111039874"/>
              </p:ext>
            </p:extLst>
          </p:nvPr>
        </p:nvGraphicFramePr>
        <p:xfrm>
          <a:off x="1792507"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29289"/>
          </a:xfrm>
        </p:spPr>
        <p:txBody>
          <a:bodyPr/>
          <a:lstStyle/>
          <a:p>
            <a:r>
              <a:rPr lang="en-US" dirty="0"/>
              <a:t>Reason for Shopping Online-Convenient and Flexible</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Convenient and flexible</a:t>
            </a:r>
            <a:r>
              <a:rPr lang="en-US" dirty="0"/>
              <a:t>]</a:t>
            </a:r>
          </a:p>
          <a:p>
            <a:r>
              <a:rPr lang="en-CA" dirty="0"/>
              <a:t>Base: Buy Goods or Services Online At Least Once Month (n=18,551)</a:t>
            </a:r>
            <a:endParaRPr lang="en-US" dirty="0"/>
          </a:p>
        </p:txBody>
      </p:sp>
    </p:spTree>
    <p:extLst>
      <p:ext uri="{BB962C8B-B14F-4D97-AF65-F5344CB8AC3E}">
        <p14:creationId xmlns:p14="http://schemas.microsoft.com/office/powerpoint/2010/main" val="194931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[Your Government] Base: Much/ Somewhat More Concerned About Online Privacy 2016 (n=13,867); 2017 (n=12,926)</a:t>
            </a:r>
          </a:p>
        </p:txBody>
      </p:sp>
      <p:sp>
        <p:nvSpPr>
          <p:cNvPr id="2" name="Title 1"/>
          <p:cNvSpPr>
            <a:spLocks noGrp="1"/>
          </p:cNvSpPr>
          <p:nvPr>
            <p:ph type="title"/>
          </p:nvPr>
        </p:nvSpPr>
        <p:spPr>
          <a:xfrm>
            <a:off x="1758004" y="228604"/>
            <a:ext cx="8646971" cy="553999"/>
          </a:xfrm>
        </p:spPr>
        <p:txBody>
          <a:bodyPr/>
          <a:lstStyle/>
          <a:p>
            <a:r>
              <a:rPr lang="en-US" dirty="0"/>
              <a:t>Increasing concern as a result of their own government is up significantly in BIC and LATAM. </a:t>
            </a:r>
          </a:p>
        </p:txBody>
      </p:sp>
      <p:graphicFrame>
        <p:nvGraphicFramePr>
          <p:cNvPr id="8" name="Chart 7"/>
          <p:cNvGraphicFramePr/>
          <p:nvPr>
            <p:extLst>
              <p:ext uri="{D42A27DB-BD31-4B8C-83A1-F6EECF244321}">
                <p14:modId xmlns:p14="http://schemas.microsoft.com/office/powerpoint/2010/main" val="3465318323"/>
              </p:ext>
            </p:extLst>
          </p:nvPr>
        </p:nvGraphicFramePr>
        <p:xfrm>
          <a:off x="1792507"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extLst>
              <p:ext uri="{D42A27DB-BD31-4B8C-83A1-F6EECF244321}">
                <p14:modId xmlns:p14="http://schemas.microsoft.com/office/powerpoint/2010/main" val="1821524116"/>
              </p:ext>
            </p:extLst>
          </p:nvPr>
        </p:nvGraphicFramePr>
        <p:xfrm>
          <a:off x="9296400" y="914405"/>
          <a:ext cx="1066800" cy="4727057"/>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3533605299"/>
                    </a:ext>
                  </a:extLst>
                </a:gridCol>
              </a:tblGrid>
              <a:tr h="371752">
                <a:tc>
                  <a:txBody>
                    <a:bodyPr/>
                    <a:lstStyle/>
                    <a:p>
                      <a:pPr algn="ctr" fontAlgn="t"/>
                      <a:r>
                        <a:rPr lang="en-US" sz="1200" b="1" i="0" u="none" strike="noStrike" dirty="0">
                          <a:solidFill>
                            <a:srgbClr val="000000"/>
                          </a:solidFill>
                          <a:effectLst/>
                          <a:latin typeface="+mn-lt"/>
                        </a:rPr>
                        <a:t>A Great</a:t>
                      </a:r>
                      <a:r>
                        <a:rPr lang="en-US" sz="1200" b="1" i="0" u="none" strike="noStrike" baseline="0" dirty="0">
                          <a:solidFill>
                            <a:srgbClr val="000000"/>
                          </a:solidFill>
                          <a:effectLst/>
                          <a:latin typeface="+mn-lt"/>
                        </a:rPr>
                        <a:t> Deal / Somewhat</a:t>
                      </a:r>
                      <a:endParaRPr lang="en-US" sz="1200" b="1"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7450666"/>
                  </a:ext>
                </a:extLst>
              </a:tr>
              <a:tr h="292259">
                <a:tc>
                  <a:txBody>
                    <a:bodyPr/>
                    <a:lstStyle/>
                    <a:p>
                      <a:pPr algn="ctr" fontAlgn="t"/>
                      <a:r>
                        <a:rPr lang="en-US" sz="1200" b="1" u="sng" strike="noStrike" dirty="0">
                          <a:effectLst/>
                          <a:latin typeface="+mn-lt"/>
                        </a:rPr>
                        <a:t>2016</a:t>
                      </a:r>
                      <a:endParaRPr lang="en-US" sz="1200" b="1" i="0" u="sng"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44323"/>
                  </a:ext>
                </a:extLst>
              </a:tr>
              <a:tr h="499763">
                <a:tc>
                  <a:txBody>
                    <a:bodyPr/>
                    <a:lstStyle/>
                    <a:p>
                      <a:pPr algn="ctr" fontAlgn="b"/>
                      <a:r>
                        <a:rPr lang="en-CA" sz="1200" b="0" i="0" u="none" strike="noStrike" dirty="0">
                          <a:solidFill>
                            <a:srgbClr val="000000"/>
                          </a:solidFill>
                          <a:effectLst/>
                          <a:latin typeface="Calibri" panose="020F050202020403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99745">
                <a:tc>
                  <a:txBody>
                    <a:bodyPr/>
                    <a:lstStyle/>
                    <a:p>
                      <a:pPr algn="ctr" fontAlgn="b"/>
                      <a:endParaRPr lang="en-CA"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99745">
                <a:tc>
                  <a:txBody>
                    <a:bodyPr/>
                    <a:lstStyle/>
                    <a:p>
                      <a:pPr algn="ctr" fontAlgn="b"/>
                      <a:r>
                        <a:rPr lang="en-CA" sz="1200" b="0" i="0" u="none" strike="noStrike" dirty="0">
                          <a:solidFill>
                            <a:srgbClr val="000000"/>
                          </a:solidFill>
                          <a:effectLst/>
                          <a:latin typeface="Calibri" panose="020F050202020403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399745">
                <a:tc>
                  <a:txBody>
                    <a:bodyPr/>
                    <a:lstStyle/>
                    <a:p>
                      <a:pPr algn="ctr" fontAlgn="b"/>
                      <a:r>
                        <a:rPr lang="en-CA" sz="1200" b="0" i="0" u="none" strike="noStrike" dirty="0">
                          <a:solidFill>
                            <a:srgbClr val="000000"/>
                          </a:solidFill>
                          <a:effectLst/>
                          <a:latin typeface="Calibri" panose="020F0502020204030204"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99745">
                <a:tc>
                  <a:txBody>
                    <a:bodyPr/>
                    <a:lstStyle/>
                    <a:p>
                      <a:pPr algn="ctr" fontAlgn="b"/>
                      <a:r>
                        <a:rPr lang="en-CA" sz="1200" b="0" i="0" u="none" strike="noStrike">
                          <a:solidFill>
                            <a:srgbClr val="000000"/>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9745">
                <a:tc>
                  <a:txBody>
                    <a:bodyPr/>
                    <a:lstStyle/>
                    <a:p>
                      <a:pPr algn="ctr" fontAlgn="b"/>
                      <a:r>
                        <a:rPr lang="en-CA" sz="1200" b="0" i="0" u="none" strike="noStrike">
                          <a:solidFill>
                            <a:srgbClr val="000000"/>
                          </a:solidFill>
                          <a:effectLst/>
                          <a:latin typeface="Calibri" panose="020F0502020204030204" pitchFamily="34" charset="0"/>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99745">
                <a:tc>
                  <a:txBody>
                    <a:bodyPr/>
                    <a:lstStyle/>
                    <a:p>
                      <a:pPr algn="ctr" fontAlgn="b"/>
                      <a:r>
                        <a:rPr lang="en-CA" sz="1200" b="0" i="0" u="none" strike="noStrike">
                          <a:solidFill>
                            <a:srgbClr val="000000"/>
                          </a:solidFill>
                          <a:effectLst/>
                          <a:latin typeface="Calibri" panose="020F0502020204030204" pitchFamily="34"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99745">
                <a:tc>
                  <a:txBody>
                    <a:bodyPr/>
                    <a:lstStyle/>
                    <a:p>
                      <a:pPr algn="ctr" fontAlgn="b"/>
                      <a:r>
                        <a:rPr lang="en-CA" sz="1200" b="0" i="0" u="none" strike="noStrike">
                          <a:solidFill>
                            <a:srgbClr val="000000"/>
                          </a:solidFill>
                          <a:effectLst/>
                          <a:latin typeface="Calibri" panose="020F0502020204030204"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99745">
                <a:tc>
                  <a:txBody>
                    <a:bodyPr/>
                    <a:lstStyle/>
                    <a:p>
                      <a:pPr algn="ctr" fontAlgn="b"/>
                      <a:r>
                        <a:rPr lang="en-CA" sz="1200" b="0" i="0" u="none" strike="noStrike" dirty="0">
                          <a:solidFill>
                            <a:srgbClr val="000000"/>
                          </a:solidFill>
                          <a:effectLst/>
                          <a:latin typeface="Calibri" panose="020F050202020403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365323">
                <a:tc>
                  <a:txBody>
                    <a:bodyPr/>
                    <a:lstStyle/>
                    <a:p>
                      <a:pPr algn="ctr" fontAlgn="t"/>
                      <a:endParaRPr lang="en-US" sz="1200" b="0" i="0" u="none" strike="noStrike" dirty="0">
                        <a:solidFill>
                          <a:srgbClr val="000000"/>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spTree>
    <p:extLst>
      <p:ext uri="{BB962C8B-B14F-4D97-AF65-F5344CB8AC3E}">
        <p14:creationId xmlns:p14="http://schemas.microsoft.com/office/powerpoint/2010/main" val="37194804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457195"/>
          </a:xfrm>
        </p:spPr>
        <p:txBody>
          <a:bodyPr/>
          <a:lstStyle/>
          <a:p>
            <a:r>
              <a:rPr lang="en-US" dirty="0"/>
              <a:t>Reason for Shopping Online- Convenient and Flexible</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Convenient and flexible</a:t>
            </a:r>
            <a:r>
              <a:rPr lang="en-US" dirty="0"/>
              <a:t>]</a:t>
            </a:r>
          </a:p>
          <a:p>
            <a:r>
              <a:rPr lang="en-CA" dirty="0"/>
              <a:t>Base: Buy Goods or Services Online At Least Once Month (n=18,551)</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3" name="Chart 12"/>
          <p:cNvGraphicFramePr/>
          <p:nvPr>
            <p:extLst>
              <p:ext uri="{D42A27DB-BD31-4B8C-83A1-F6EECF244321}">
                <p14:modId xmlns:p14="http://schemas.microsoft.com/office/powerpoint/2010/main" val="414292517"/>
              </p:ext>
            </p:extLst>
          </p:nvPr>
        </p:nvGraphicFramePr>
        <p:xfrm>
          <a:off x="31242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6797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4181220546"/>
              </p:ext>
            </p:extLst>
          </p:nvPr>
        </p:nvGraphicFramePr>
        <p:xfrm>
          <a:off x="3124200" y="8382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80995"/>
          </a:xfrm>
        </p:spPr>
        <p:txBody>
          <a:bodyPr/>
          <a:lstStyle/>
          <a:p>
            <a:r>
              <a:rPr lang="en-US" dirty="0"/>
              <a:t>Reason for Shopping Online- Easy to Use</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Easy to use </a:t>
            </a:r>
            <a:r>
              <a:rPr lang="en-US" dirty="0"/>
              <a:t>]</a:t>
            </a:r>
          </a:p>
          <a:p>
            <a:r>
              <a:rPr lang="en-CA" dirty="0"/>
              <a:t>Base: Buy Goods or Services Online At Least Once Month (n=18,551)</a:t>
            </a:r>
            <a:endParaRPr lang="en-US" dirty="0"/>
          </a:p>
        </p:txBody>
      </p:sp>
    </p:spTree>
    <p:extLst>
      <p:ext uri="{BB962C8B-B14F-4D97-AF65-F5344CB8AC3E}">
        <p14:creationId xmlns:p14="http://schemas.microsoft.com/office/powerpoint/2010/main" val="30410331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Reason for Shopping Online- Easy to Use</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Easy to use </a:t>
            </a:r>
            <a:r>
              <a:rPr lang="en-US" dirty="0"/>
              <a:t>]</a:t>
            </a:r>
          </a:p>
          <a:p>
            <a:r>
              <a:rPr lang="en-CA" dirty="0"/>
              <a:t>Base: Buy Goods or Services Online At Least Once Month (n=18,551)</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3" name="Chart 12"/>
          <p:cNvGraphicFramePr/>
          <p:nvPr>
            <p:extLst>
              <p:ext uri="{D42A27DB-BD31-4B8C-83A1-F6EECF244321}">
                <p14:modId xmlns:p14="http://schemas.microsoft.com/office/powerpoint/2010/main" val="763761296"/>
              </p:ext>
            </p:extLst>
          </p:nvPr>
        </p:nvGraphicFramePr>
        <p:xfrm>
          <a:off x="34290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03708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200976668"/>
              </p:ext>
            </p:extLst>
          </p:nvPr>
        </p:nvGraphicFramePr>
        <p:xfrm>
          <a:off x="3200400" y="8382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04795"/>
          </a:xfrm>
        </p:spPr>
        <p:txBody>
          <a:bodyPr/>
          <a:lstStyle/>
          <a:p>
            <a:r>
              <a:rPr lang="en-US" dirty="0"/>
              <a:t>Reason for Shopping Online- Flexibility of Prices</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Flexibility of prices  </a:t>
            </a:r>
            <a:r>
              <a:rPr lang="en-US" dirty="0"/>
              <a:t>]</a:t>
            </a:r>
          </a:p>
          <a:p>
            <a:r>
              <a:rPr lang="en-CA" dirty="0"/>
              <a:t>Base: Buy Goods or Services Online At Least Once Month (n=18,551)</a:t>
            </a:r>
            <a:endParaRPr lang="en-US" dirty="0"/>
          </a:p>
        </p:txBody>
      </p:sp>
    </p:spTree>
    <p:extLst>
      <p:ext uri="{BB962C8B-B14F-4D97-AF65-F5344CB8AC3E}">
        <p14:creationId xmlns:p14="http://schemas.microsoft.com/office/powerpoint/2010/main" val="2318278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Reason for Shopping Online- Flexibility of Prices</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Flexibility of prices </a:t>
            </a:r>
            <a:r>
              <a:rPr lang="en-US" dirty="0"/>
              <a:t>]</a:t>
            </a:r>
          </a:p>
          <a:p>
            <a:r>
              <a:rPr lang="en-CA" dirty="0"/>
              <a:t>Base: Buy Goods or Services Online At Least Once Month (n=18,551)</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3" name="Chart 12"/>
          <p:cNvGraphicFramePr/>
          <p:nvPr>
            <p:extLst>
              <p:ext uri="{D42A27DB-BD31-4B8C-83A1-F6EECF244321}">
                <p14:modId xmlns:p14="http://schemas.microsoft.com/office/powerpoint/2010/main" val="2502565496"/>
              </p:ext>
            </p:extLst>
          </p:nvPr>
        </p:nvGraphicFramePr>
        <p:xfrm>
          <a:off x="32766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5273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766355057"/>
              </p:ext>
            </p:extLst>
          </p:nvPr>
        </p:nvGraphicFramePr>
        <p:xfrm>
          <a:off x="298704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29289"/>
          </a:xfrm>
        </p:spPr>
        <p:txBody>
          <a:bodyPr/>
          <a:lstStyle/>
          <a:p>
            <a:r>
              <a:rPr lang="en-US" dirty="0"/>
              <a:t>Reason for Shopping Online-Wide Range of Choices</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Wide range of choices </a:t>
            </a:r>
            <a:r>
              <a:rPr lang="en-US" dirty="0"/>
              <a:t>]</a:t>
            </a:r>
          </a:p>
          <a:p>
            <a:r>
              <a:rPr lang="en-CA" dirty="0"/>
              <a:t>Base: Buy Goods or Services Online At Least Once Month (n=18,551)</a:t>
            </a:r>
            <a:endParaRPr lang="en-US" dirty="0"/>
          </a:p>
        </p:txBody>
      </p:sp>
    </p:spTree>
    <p:extLst>
      <p:ext uri="{BB962C8B-B14F-4D97-AF65-F5344CB8AC3E}">
        <p14:creationId xmlns:p14="http://schemas.microsoft.com/office/powerpoint/2010/main" val="383945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Reason for Shopping Online-Wide Range of Choices</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Wide range of choices </a:t>
            </a:r>
            <a:r>
              <a:rPr lang="en-US" dirty="0"/>
              <a:t>]</a:t>
            </a:r>
          </a:p>
          <a:p>
            <a:r>
              <a:rPr lang="en-CA" dirty="0"/>
              <a:t>Base: Buy Goods or Services Online At Least Once Month (n=18,551)</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3" name="Chart 12"/>
          <p:cNvGraphicFramePr/>
          <p:nvPr>
            <p:extLst>
              <p:ext uri="{D42A27DB-BD31-4B8C-83A1-F6EECF244321}">
                <p14:modId xmlns:p14="http://schemas.microsoft.com/office/powerpoint/2010/main" val="3845145089"/>
              </p:ext>
            </p:extLst>
          </p:nvPr>
        </p:nvGraphicFramePr>
        <p:xfrm>
          <a:off x="32766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72163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073146979"/>
              </p:ext>
            </p:extLst>
          </p:nvPr>
        </p:nvGraphicFramePr>
        <p:xfrm>
          <a:off x="298704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29289"/>
          </a:xfrm>
        </p:spPr>
        <p:txBody>
          <a:bodyPr/>
          <a:lstStyle/>
          <a:p>
            <a:r>
              <a:rPr lang="en-US" dirty="0"/>
              <a:t>Reason for Shopping Online-</a:t>
            </a:r>
            <a:r>
              <a:rPr lang="en-CA" dirty="0"/>
              <a:t>Able to Purchase Items you Cannot Buy Elsewhere</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Able to purchase items you cannot buy elsewhere </a:t>
            </a:r>
            <a:r>
              <a:rPr lang="en-US" dirty="0"/>
              <a:t>]</a:t>
            </a:r>
          </a:p>
          <a:p>
            <a:r>
              <a:rPr lang="en-CA" dirty="0"/>
              <a:t>Base: Buy Goods or Services Online At Least Once Month (n=18,551)</a:t>
            </a:r>
            <a:endParaRPr lang="en-US" dirty="0"/>
          </a:p>
        </p:txBody>
      </p:sp>
    </p:spTree>
    <p:extLst>
      <p:ext uri="{BB962C8B-B14F-4D97-AF65-F5344CB8AC3E}">
        <p14:creationId xmlns:p14="http://schemas.microsoft.com/office/powerpoint/2010/main" val="9156819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Reason for Shopping Online-</a:t>
            </a:r>
            <a:r>
              <a:rPr lang="en-CA" dirty="0"/>
              <a:t>Able to Purchase Items you Cannot Buy Elsewhere</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Able to purchase items you cannot buy elsewhere </a:t>
            </a:r>
            <a:r>
              <a:rPr lang="en-US" dirty="0"/>
              <a:t>]</a:t>
            </a:r>
          </a:p>
          <a:p>
            <a:r>
              <a:rPr lang="en-CA" dirty="0"/>
              <a:t>Base: Buy Goods or Services Online At Least Once Month (n=18,551)</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3" name="Chart 12"/>
          <p:cNvGraphicFramePr/>
          <p:nvPr>
            <p:extLst>
              <p:ext uri="{D42A27DB-BD31-4B8C-83A1-F6EECF244321}">
                <p14:modId xmlns:p14="http://schemas.microsoft.com/office/powerpoint/2010/main" val="2956977501"/>
              </p:ext>
            </p:extLst>
          </p:nvPr>
        </p:nvGraphicFramePr>
        <p:xfrm>
          <a:off x="33528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25019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041321653"/>
              </p:ext>
            </p:extLst>
          </p:nvPr>
        </p:nvGraphicFramePr>
        <p:xfrm>
          <a:off x="3657600" y="9144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228595"/>
          </a:xfrm>
        </p:spPr>
        <p:txBody>
          <a:bodyPr/>
          <a:lstStyle/>
          <a:p>
            <a:r>
              <a:rPr lang="en-US" dirty="0"/>
              <a:t>Reason for Shopping Online-</a:t>
            </a:r>
            <a:r>
              <a:rPr lang="en-CA" dirty="0"/>
              <a:t>Fun Doing Shopping on the Web</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Fun doing shopping on the web </a:t>
            </a:r>
            <a:r>
              <a:rPr lang="en-US" dirty="0"/>
              <a:t>]</a:t>
            </a:r>
          </a:p>
          <a:p>
            <a:r>
              <a:rPr lang="en-CA" dirty="0"/>
              <a:t>Base: Buy Goods or Services Online At Least Once Month (n=18,551)</a:t>
            </a:r>
            <a:endParaRPr lang="en-US" dirty="0"/>
          </a:p>
        </p:txBody>
      </p:sp>
    </p:spTree>
    <p:extLst>
      <p:ext uri="{BB962C8B-B14F-4D97-AF65-F5344CB8AC3E}">
        <p14:creationId xmlns:p14="http://schemas.microsoft.com/office/powerpoint/2010/main" val="165868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60" y="6380395"/>
            <a:ext cx="7258043" cy="292388"/>
          </a:xfrm>
        </p:spPr>
        <p:txBody>
          <a:bodyPr/>
          <a:lstStyle/>
          <a:p>
            <a:r>
              <a:rPr lang="en-US" dirty="0"/>
              <a:t>Q2. To what extent have the following sources contributed to your being more concerned than last year about your online privacy? [Foreign governments] Base: Much/ Somewhat More Concerned About Online Privacy 2016 (n=13,867); 2017 (n=12,926)</a:t>
            </a:r>
          </a:p>
        </p:txBody>
      </p:sp>
      <p:sp>
        <p:nvSpPr>
          <p:cNvPr id="3" name="Title 2"/>
          <p:cNvSpPr>
            <a:spLocks noGrp="1"/>
          </p:cNvSpPr>
          <p:nvPr>
            <p:ph type="title"/>
          </p:nvPr>
        </p:nvSpPr>
        <p:spPr>
          <a:xfrm>
            <a:off x="1758004" y="228604"/>
            <a:ext cx="8646971" cy="553999"/>
          </a:xfrm>
        </p:spPr>
        <p:txBody>
          <a:bodyPr/>
          <a:lstStyle/>
          <a:p>
            <a:r>
              <a:rPr lang="en-US" dirty="0"/>
              <a:t>More point to foreign governments as a cause of concern about their online privacy.  </a:t>
            </a:r>
          </a:p>
        </p:txBody>
      </p:sp>
      <p:graphicFrame>
        <p:nvGraphicFramePr>
          <p:cNvPr id="7" name="Chart 6"/>
          <p:cNvGraphicFramePr/>
          <p:nvPr>
            <p:extLst>
              <p:ext uri="{D42A27DB-BD31-4B8C-83A1-F6EECF244321}">
                <p14:modId xmlns:p14="http://schemas.microsoft.com/office/powerpoint/2010/main" val="2378416676"/>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Table 9"/>
          <p:cNvGraphicFramePr>
            <a:graphicFrameLocks noGrp="1"/>
          </p:cNvGraphicFramePr>
          <p:nvPr>
            <p:extLst>
              <p:ext uri="{D42A27DB-BD31-4B8C-83A1-F6EECF244321}">
                <p14:modId xmlns:p14="http://schemas.microsoft.com/office/powerpoint/2010/main" val="3803783619"/>
              </p:ext>
            </p:extLst>
          </p:nvPr>
        </p:nvGraphicFramePr>
        <p:xfrm>
          <a:off x="8991600" y="1447803"/>
          <a:ext cx="1447800" cy="4572027"/>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308931989"/>
                    </a:ext>
                  </a:extLst>
                </a:gridCol>
              </a:tblGrid>
              <a:tr h="182823">
                <a:tc>
                  <a:txBody>
                    <a:bodyPr/>
                    <a:lstStyle/>
                    <a:p>
                      <a:pPr algn="ctr" fontAlgn="ctr"/>
                      <a:r>
                        <a:rPr lang="en-CA" sz="1100" b="0" i="0" u="none" strike="noStrike" dirty="0">
                          <a:solidFill>
                            <a:srgbClr val="000000"/>
                          </a:solidFill>
                          <a:effectLst/>
                          <a:latin typeface="+mn-lt"/>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9924001"/>
                  </a:ext>
                </a:extLst>
              </a:tr>
              <a:tr h="182823">
                <a:tc>
                  <a:txBody>
                    <a:bodyPr/>
                    <a:lstStyle/>
                    <a:p>
                      <a:pPr algn="ctr" fontAlgn="ctr"/>
                      <a:r>
                        <a:rPr lang="en-CA" sz="1100" b="0" i="0" u="none" strike="noStrike" dirty="0">
                          <a:solidFill>
                            <a:srgbClr val="000000"/>
                          </a:solidFill>
                          <a:effectLst/>
                          <a:latin typeface="+mn-lt"/>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52465"/>
                  </a:ext>
                </a:extLst>
              </a:tr>
              <a:tr h="182823">
                <a:tc>
                  <a:txBody>
                    <a:bodyPr/>
                    <a:lstStyle/>
                    <a:p>
                      <a:pPr algn="ctr" fontAlgn="ctr"/>
                      <a:r>
                        <a:rPr lang="en-CA" sz="1100" b="0" i="0" u="none" strike="noStrike" dirty="0">
                          <a:solidFill>
                            <a:srgbClr val="000000"/>
                          </a:solidFill>
                          <a:effectLst/>
                          <a:latin typeface="+mn-lt"/>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836611"/>
                  </a:ext>
                </a:extLst>
              </a:tr>
              <a:tr h="182823">
                <a:tc>
                  <a:txBody>
                    <a:bodyPr/>
                    <a:lstStyle/>
                    <a:p>
                      <a:pPr algn="ctr" fontAlgn="ctr"/>
                      <a:r>
                        <a:rPr lang="en-CA" sz="1100" b="0" i="0" u="none" strike="noStrike" dirty="0">
                          <a:solidFill>
                            <a:srgbClr val="000000"/>
                          </a:solidFill>
                          <a:effectLst/>
                          <a:latin typeface="+mn-lt"/>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003345"/>
                  </a:ext>
                </a:extLst>
              </a:tr>
              <a:tr h="182823">
                <a:tc>
                  <a:txBody>
                    <a:bodyPr/>
                    <a:lstStyle/>
                    <a:p>
                      <a:pPr algn="ctr" fontAlgn="ctr"/>
                      <a:r>
                        <a:rPr lang="en-CA" sz="1100" b="0" i="0" u="none" strike="noStrike" dirty="0">
                          <a:solidFill>
                            <a:srgbClr val="000000"/>
                          </a:solidFill>
                          <a:effectLst/>
                          <a:latin typeface="+mn-lt"/>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028271"/>
                  </a:ext>
                </a:extLst>
              </a:tr>
              <a:tr h="182823">
                <a:tc>
                  <a:txBody>
                    <a:bodyPr/>
                    <a:lstStyle/>
                    <a:p>
                      <a:pPr algn="ctr" fontAlgn="ctr"/>
                      <a:r>
                        <a:rPr lang="en-CA" sz="1100" b="0" i="0" u="none" strike="noStrike" dirty="0">
                          <a:solidFill>
                            <a:srgbClr val="000000"/>
                          </a:solidFill>
                          <a:effectLst/>
                          <a:latin typeface="+mn-lt"/>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789539"/>
                  </a:ext>
                </a:extLst>
              </a:tr>
              <a:tr h="182823">
                <a:tc>
                  <a:txBody>
                    <a:bodyPr/>
                    <a:lstStyle/>
                    <a:p>
                      <a:pPr algn="ctr" fontAlgn="ctr"/>
                      <a:r>
                        <a:rPr lang="en-CA" sz="1100" b="0" i="0" u="none" strike="noStrike" dirty="0">
                          <a:solidFill>
                            <a:srgbClr val="000000"/>
                          </a:solidFill>
                          <a:effectLst/>
                          <a:latin typeface="+mn-lt"/>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58124"/>
                  </a:ext>
                </a:extLst>
              </a:tr>
              <a:tr h="182823">
                <a:tc>
                  <a:txBody>
                    <a:bodyPr/>
                    <a:lstStyle/>
                    <a:p>
                      <a:pPr algn="ctr" fontAlgn="ctr"/>
                      <a:r>
                        <a:rPr lang="en-CA" sz="1100" b="0" i="0" u="none" strike="noStrike" dirty="0">
                          <a:solidFill>
                            <a:srgbClr val="000000"/>
                          </a:solidFill>
                          <a:effectLst/>
                          <a:latin typeface="+mn-lt"/>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06946"/>
                  </a:ext>
                </a:extLst>
              </a:tr>
              <a:tr h="182823">
                <a:tc>
                  <a:txBody>
                    <a:bodyPr/>
                    <a:lstStyle/>
                    <a:p>
                      <a:pPr algn="ctr" fontAlgn="ctr"/>
                      <a:r>
                        <a:rPr lang="en-CA" sz="1100" b="0" i="0" u="none" strike="noStrike" dirty="0">
                          <a:solidFill>
                            <a:srgbClr val="000000"/>
                          </a:solidFill>
                          <a:effectLst/>
                          <a:latin typeface="+mn-lt"/>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704111"/>
                  </a:ext>
                </a:extLst>
              </a:tr>
              <a:tr h="182823">
                <a:tc>
                  <a:txBody>
                    <a:bodyPr/>
                    <a:lstStyle/>
                    <a:p>
                      <a:pPr algn="ctr" fontAlgn="ctr"/>
                      <a:r>
                        <a:rPr lang="en-CA" sz="1100" b="0" i="0" u="none" strike="noStrike" dirty="0">
                          <a:solidFill>
                            <a:srgbClr val="000000"/>
                          </a:solidFill>
                          <a:effectLst/>
                          <a:latin typeface="+mn-lt"/>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709516"/>
                  </a:ext>
                </a:extLst>
              </a:tr>
              <a:tr h="182823">
                <a:tc>
                  <a:txBody>
                    <a:bodyPr/>
                    <a:lstStyle/>
                    <a:p>
                      <a:pPr algn="ctr" fontAlgn="ctr"/>
                      <a:r>
                        <a:rPr lang="en-CA" sz="1100" b="0" i="0" u="none" strike="noStrike" dirty="0">
                          <a:solidFill>
                            <a:srgbClr val="000000"/>
                          </a:solidFill>
                          <a:effectLst/>
                          <a:latin typeface="+mn-lt"/>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39661"/>
                  </a:ext>
                </a:extLst>
              </a:tr>
              <a:tr h="182823">
                <a:tc>
                  <a:txBody>
                    <a:bodyPr/>
                    <a:lstStyle/>
                    <a:p>
                      <a:pPr algn="ctr" fontAlgn="ctr"/>
                      <a:r>
                        <a:rPr lang="en-CA" sz="1100" b="0" i="0" u="none" strike="noStrike" dirty="0">
                          <a:solidFill>
                            <a:srgbClr val="000000"/>
                          </a:solidFill>
                          <a:effectLst/>
                          <a:latin typeface="+mn-lt"/>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93658"/>
                  </a:ext>
                </a:extLst>
              </a:tr>
              <a:tr h="182823">
                <a:tc>
                  <a:txBody>
                    <a:bodyPr/>
                    <a:lstStyle/>
                    <a:p>
                      <a:pPr algn="ctr" fontAlgn="ctr"/>
                      <a:r>
                        <a:rPr lang="en-CA" sz="1100" b="0" i="0" u="none" strike="noStrike" dirty="0">
                          <a:solidFill>
                            <a:srgbClr val="000000"/>
                          </a:solidFill>
                          <a:effectLst/>
                          <a:latin typeface="+mn-lt"/>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533265"/>
                  </a:ext>
                </a:extLst>
              </a:tr>
              <a:tr h="182823">
                <a:tc>
                  <a:txBody>
                    <a:bodyPr/>
                    <a:lstStyle/>
                    <a:p>
                      <a:pPr algn="ctr" fontAlgn="ctr"/>
                      <a:r>
                        <a:rPr lang="en-CA" sz="1100" b="0" i="0" u="none" strike="noStrike" dirty="0">
                          <a:solidFill>
                            <a:srgbClr val="000000"/>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67438"/>
                  </a:ext>
                </a:extLst>
              </a:tr>
              <a:tr h="182823">
                <a:tc>
                  <a:txBody>
                    <a:bodyPr/>
                    <a:lstStyle/>
                    <a:p>
                      <a:pPr algn="ctr" fontAlgn="ctr"/>
                      <a:r>
                        <a:rPr lang="en-CA" sz="1100" b="0" i="0" u="none" strike="noStrike" dirty="0">
                          <a:solidFill>
                            <a:srgbClr val="000000"/>
                          </a:solidFill>
                          <a:effectLst/>
                          <a:latin typeface="+mn-lt"/>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870496"/>
                  </a:ext>
                </a:extLst>
              </a:tr>
              <a:tr h="182823">
                <a:tc>
                  <a:txBody>
                    <a:bodyPr/>
                    <a:lstStyle/>
                    <a:p>
                      <a:pPr algn="ctr" fontAlgn="ctr"/>
                      <a:r>
                        <a:rPr lang="en-CA" sz="1100" b="0" i="0" u="none" strike="noStrike" dirty="0">
                          <a:solidFill>
                            <a:srgbClr val="000000"/>
                          </a:solidFill>
                          <a:effectLst/>
                          <a:latin typeface="+mn-lt"/>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855"/>
                  </a:ext>
                </a:extLst>
              </a:tr>
              <a:tr h="182823">
                <a:tc>
                  <a:txBody>
                    <a:bodyPr/>
                    <a:lstStyle/>
                    <a:p>
                      <a:pPr algn="ctr" fontAlgn="ctr"/>
                      <a:r>
                        <a:rPr lang="en-CA" sz="1100" b="0" i="0" u="none" strike="noStrike" dirty="0">
                          <a:solidFill>
                            <a:srgbClr val="000000"/>
                          </a:solidFill>
                          <a:effectLst/>
                          <a:latin typeface="+mn-lt"/>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315003"/>
                  </a:ext>
                </a:extLst>
              </a:tr>
              <a:tr h="182823">
                <a:tc>
                  <a:txBody>
                    <a:bodyPr/>
                    <a:lstStyle/>
                    <a:p>
                      <a:pPr algn="ctr" fontAlgn="ctr"/>
                      <a:r>
                        <a:rPr lang="en-CA" sz="1100" b="0" i="0" u="none" strike="noStrike" dirty="0">
                          <a:solidFill>
                            <a:srgbClr val="000000"/>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815038"/>
                  </a:ext>
                </a:extLst>
              </a:tr>
              <a:tr h="182823">
                <a:tc>
                  <a:txBody>
                    <a:bodyPr/>
                    <a:lstStyle/>
                    <a:p>
                      <a:pPr algn="ctr" fontAlgn="ctr"/>
                      <a:r>
                        <a:rPr lang="en-CA" sz="1100" b="0" i="0" u="none" strike="noStrike" dirty="0">
                          <a:solidFill>
                            <a:srgbClr val="000000"/>
                          </a:solidFill>
                          <a:effectLst/>
                          <a:latin typeface="+mn-lt"/>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4143215"/>
                  </a:ext>
                </a:extLst>
              </a:tr>
              <a:tr h="182823">
                <a:tc>
                  <a:txBody>
                    <a:bodyPr/>
                    <a:lstStyle/>
                    <a:p>
                      <a:pPr algn="ctr" fontAlgn="ctr"/>
                      <a:r>
                        <a:rPr lang="en-CA" sz="1100" b="0" i="0" u="none" strike="noStrike" dirty="0">
                          <a:solidFill>
                            <a:srgbClr val="000000"/>
                          </a:solidFill>
                          <a:effectLst/>
                          <a:latin typeface="+mn-lt"/>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146898"/>
                  </a:ext>
                </a:extLst>
              </a:tr>
              <a:tr h="182823">
                <a:tc>
                  <a:txBody>
                    <a:bodyPr/>
                    <a:lstStyle/>
                    <a:p>
                      <a:pPr algn="ctr" fontAlgn="ctr"/>
                      <a:r>
                        <a:rPr lang="en-CA" sz="1100" b="0" i="0" u="none" strike="noStrike" dirty="0">
                          <a:solidFill>
                            <a:srgbClr val="000000"/>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96527"/>
                  </a:ext>
                </a:extLst>
              </a:tr>
              <a:tr h="182823">
                <a:tc>
                  <a:txBody>
                    <a:bodyPr/>
                    <a:lstStyle/>
                    <a:p>
                      <a:pPr algn="ctr" fontAlgn="ctr"/>
                      <a:r>
                        <a:rPr lang="en-CA" sz="1100" b="0" i="0" u="none" strike="noStrike" dirty="0">
                          <a:solidFill>
                            <a:srgbClr val="000000"/>
                          </a:solidFill>
                          <a:effectLst/>
                          <a:latin typeface="+mn-lt"/>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507038"/>
                  </a:ext>
                </a:extLst>
              </a:tr>
              <a:tr h="182823">
                <a:tc>
                  <a:txBody>
                    <a:bodyPr/>
                    <a:lstStyle/>
                    <a:p>
                      <a:pPr algn="ctr" fontAlgn="ctr"/>
                      <a:r>
                        <a:rPr lang="en-CA" sz="1100" b="0" i="0" u="none" strike="noStrike" dirty="0">
                          <a:solidFill>
                            <a:srgbClr val="000000"/>
                          </a:solidFill>
                          <a:effectLst/>
                          <a:latin typeface="+mn-lt"/>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543236"/>
                  </a:ext>
                </a:extLst>
              </a:tr>
              <a:tr h="182823">
                <a:tc>
                  <a:txBody>
                    <a:bodyPr/>
                    <a:lstStyle/>
                    <a:p>
                      <a:pPr algn="ctr" fontAlgn="ctr"/>
                      <a:r>
                        <a:rPr lang="en-CA" sz="1100" b="0" i="0" u="none" strike="noStrike" dirty="0">
                          <a:solidFill>
                            <a:srgbClr val="000000"/>
                          </a:solidFill>
                          <a:effectLst/>
                          <a:latin typeface="+mn-lt"/>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780076"/>
                  </a:ext>
                </a:extLst>
              </a:tr>
              <a:tr h="184275">
                <a:tc>
                  <a:txBody>
                    <a:bodyPr/>
                    <a:lstStyle/>
                    <a:p>
                      <a:pPr algn="ctr" fontAlgn="b"/>
                      <a:endParaRPr lang="en-US" sz="1200" b="0" i="0" u="none"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77716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04213937"/>
              </p:ext>
            </p:extLst>
          </p:nvPr>
        </p:nvGraphicFramePr>
        <p:xfrm>
          <a:off x="8839200" y="1066803"/>
          <a:ext cx="1752600" cy="177165"/>
        </p:xfrm>
        <a:graphic>
          <a:graphicData uri="http://schemas.openxmlformats.org/drawingml/2006/table">
            <a:tbl>
              <a:tblPr>
                <a:tableStyleId>{5C22544A-7EE6-4342-B048-85BDC9FD1C3A}</a:tableStyleId>
              </a:tblPr>
              <a:tblGrid>
                <a:gridCol w="1752600">
                  <a:extLst>
                    <a:ext uri="{9D8B030D-6E8A-4147-A177-3AD203B41FA5}">
                      <a16:colId xmlns:a16="http://schemas.microsoft.com/office/drawing/2014/main" val="236660732"/>
                    </a:ext>
                  </a:extLst>
                </a:gridCol>
              </a:tblGrid>
              <a:tr h="177165">
                <a:tc>
                  <a:txBody>
                    <a:bodyPr/>
                    <a:lstStyle/>
                    <a:p>
                      <a:pPr algn="ctr" fontAlgn="ctr"/>
                      <a:r>
                        <a:rPr lang="en-CA" sz="1100" b="0" i="0" u="none" strike="noStrike" dirty="0">
                          <a:solidFill>
                            <a:srgbClr val="000000"/>
                          </a:solidFill>
                          <a:effectLst/>
                          <a:latin typeface="+mn-lt"/>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42561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1483363"/>
              </p:ext>
            </p:extLst>
          </p:nvPr>
        </p:nvGraphicFramePr>
        <p:xfrm>
          <a:off x="8839200" y="533404"/>
          <a:ext cx="1752600" cy="490081"/>
        </p:xfrm>
        <a:graphic>
          <a:graphicData uri="http://schemas.openxmlformats.org/drawingml/2006/table">
            <a:tbl>
              <a:tblPr>
                <a:tableStyleId>{5C22544A-7EE6-4342-B048-85BDC9FD1C3A}</a:tableStyleId>
              </a:tblPr>
              <a:tblGrid>
                <a:gridCol w="1752600">
                  <a:extLst>
                    <a:ext uri="{9D8B030D-6E8A-4147-A177-3AD203B41FA5}">
                      <a16:colId xmlns:a16="http://schemas.microsoft.com/office/drawing/2014/main" val="3517277512"/>
                    </a:ext>
                  </a:extLst>
                </a:gridCol>
              </a:tblGrid>
              <a:tr h="307201">
                <a:tc>
                  <a:txBody>
                    <a:bodyPr/>
                    <a:lstStyle/>
                    <a:p>
                      <a:pPr algn="ctr" fontAlgn="b"/>
                      <a:r>
                        <a:rPr lang="en-US" sz="1200" b="1" i="0" u="none" strike="noStrike" dirty="0">
                          <a:solidFill>
                            <a:srgbClr val="000000"/>
                          </a:solidFill>
                          <a:effectLst/>
                          <a:latin typeface="+mn-lt"/>
                        </a:rPr>
                        <a:t>A Great Deal/Somewhat</a:t>
                      </a: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7949281"/>
                  </a:ext>
                </a:extLst>
              </a:tr>
              <a:tr h="182880">
                <a:tc>
                  <a:txBody>
                    <a:bodyPr/>
                    <a:lstStyle/>
                    <a:p>
                      <a:pPr algn="ctr" fontAlgn="b"/>
                      <a:r>
                        <a:rPr lang="en-US" sz="1200" b="1" u="sng" strike="noStrike" dirty="0">
                          <a:effectLst/>
                          <a:latin typeface="+mn-lt"/>
                        </a:rPr>
                        <a:t>2016</a:t>
                      </a:r>
                      <a:endParaRPr lang="en-US" sz="1200" b="1" i="0" u="sng"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2143667"/>
                  </a:ext>
                </a:extLst>
              </a:tr>
            </a:tbl>
          </a:graphicData>
        </a:graphic>
      </p:graphicFrame>
    </p:spTree>
    <p:extLst>
      <p:ext uri="{BB962C8B-B14F-4D97-AF65-F5344CB8AC3E}">
        <p14:creationId xmlns:p14="http://schemas.microsoft.com/office/powerpoint/2010/main" val="9789257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Reason for Shopping Online-</a:t>
            </a:r>
            <a:r>
              <a:rPr lang="en-CA" dirty="0"/>
              <a:t>Fun Doing Shopping on the Web</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Fun doing shopping on the web</a:t>
            </a:r>
            <a:r>
              <a:rPr lang="en-US" dirty="0"/>
              <a:t>]</a:t>
            </a:r>
          </a:p>
          <a:p>
            <a:r>
              <a:rPr lang="en-CA" dirty="0"/>
              <a:t>Base: Buy Goods or Services Online At Least Once Month (n=18,551)</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3" name="Chart 12"/>
          <p:cNvGraphicFramePr/>
          <p:nvPr>
            <p:extLst>
              <p:ext uri="{D42A27DB-BD31-4B8C-83A1-F6EECF244321}">
                <p14:modId xmlns:p14="http://schemas.microsoft.com/office/powerpoint/2010/main" val="409317405"/>
              </p:ext>
            </p:extLst>
          </p:nvPr>
        </p:nvGraphicFramePr>
        <p:xfrm>
          <a:off x="42672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55753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67384979"/>
              </p:ext>
            </p:extLst>
          </p:nvPr>
        </p:nvGraphicFramePr>
        <p:xfrm>
          <a:off x="3886200" y="8382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228595"/>
          </a:xfrm>
        </p:spPr>
        <p:txBody>
          <a:bodyPr/>
          <a:lstStyle/>
          <a:p>
            <a:r>
              <a:rPr lang="en-US" dirty="0"/>
              <a:t>Reason for Shopping Online-</a:t>
            </a:r>
            <a:r>
              <a:rPr lang="en-CA" dirty="0"/>
              <a:t>Security</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Security </a:t>
            </a:r>
            <a:r>
              <a:rPr lang="en-US" dirty="0"/>
              <a:t>]</a:t>
            </a:r>
          </a:p>
          <a:p>
            <a:r>
              <a:rPr lang="en-CA" dirty="0"/>
              <a:t>Base: Buy Goods or Services Online At Least Once Month (n=18,551)</a:t>
            </a:r>
            <a:endParaRPr lang="en-US" dirty="0"/>
          </a:p>
        </p:txBody>
      </p:sp>
    </p:spTree>
    <p:extLst>
      <p:ext uri="{BB962C8B-B14F-4D97-AF65-F5344CB8AC3E}">
        <p14:creationId xmlns:p14="http://schemas.microsoft.com/office/powerpoint/2010/main" val="24477101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Reason for Shopping Online-</a:t>
            </a:r>
            <a:r>
              <a:rPr lang="en-CA" dirty="0"/>
              <a:t>Security</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Security </a:t>
            </a:r>
            <a:r>
              <a:rPr lang="en-US" dirty="0"/>
              <a:t>]</a:t>
            </a:r>
          </a:p>
          <a:p>
            <a:r>
              <a:rPr lang="en-CA" dirty="0"/>
              <a:t>Base: Buy Goods or Services Online At Least Once Month (n=18,551)</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3" name="Chart 12"/>
          <p:cNvGraphicFramePr/>
          <p:nvPr>
            <p:extLst>
              <p:ext uri="{D42A27DB-BD31-4B8C-83A1-F6EECF244321}">
                <p14:modId xmlns:p14="http://schemas.microsoft.com/office/powerpoint/2010/main" val="4047322412"/>
              </p:ext>
            </p:extLst>
          </p:nvPr>
        </p:nvGraphicFramePr>
        <p:xfrm>
          <a:off x="44196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11245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42728351"/>
              </p:ext>
            </p:extLst>
          </p:nvPr>
        </p:nvGraphicFramePr>
        <p:xfrm>
          <a:off x="4114800" y="838200"/>
          <a:ext cx="6172200" cy="54102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4" y="13212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33560" y="228605"/>
            <a:ext cx="10107738" cy="304795"/>
          </a:xfrm>
        </p:spPr>
        <p:txBody>
          <a:bodyPr/>
          <a:lstStyle/>
          <a:p>
            <a:r>
              <a:rPr lang="en-US" dirty="0"/>
              <a:t>Reason for Shopping Online - </a:t>
            </a:r>
            <a:r>
              <a:rPr lang="en-CA" dirty="0"/>
              <a:t>Other</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Other</a:t>
            </a:r>
            <a:r>
              <a:rPr lang="en-US" dirty="0"/>
              <a:t>]</a:t>
            </a:r>
          </a:p>
          <a:p>
            <a:r>
              <a:rPr lang="en-CA" dirty="0"/>
              <a:t>Base: Buy Goods or Services Online At Least Once Month (n=18,551)</a:t>
            </a:r>
            <a:endParaRPr lang="en-US" dirty="0"/>
          </a:p>
        </p:txBody>
      </p:sp>
    </p:spTree>
    <p:extLst>
      <p:ext uri="{BB962C8B-B14F-4D97-AF65-F5344CB8AC3E}">
        <p14:creationId xmlns:p14="http://schemas.microsoft.com/office/powerpoint/2010/main" val="21500973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04795"/>
          </a:xfrm>
        </p:spPr>
        <p:txBody>
          <a:bodyPr/>
          <a:lstStyle/>
          <a:p>
            <a:r>
              <a:rPr lang="en-US" dirty="0"/>
              <a:t>Reason for Shopping Online -</a:t>
            </a:r>
            <a:r>
              <a:rPr lang="en-CA" dirty="0"/>
              <a:t>Other</a:t>
            </a:r>
          </a:p>
        </p:txBody>
      </p:sp>
      <p:sp>
        <p:nvSpPr>
          <p:cNvPr id="3" name="Text Placeholder 2"/>
          <p:cNvSpPr>
            <a:spLocks noGrp="1"/>
          </p:cNvSpPr>
          <p:nvPr>
            <p:ph type="body" sz="quarter" idx="16"/>
          </p:nvPr>
        </p:nvSpPr>
        <p:spPr>
          <a:xfrm>
            <a:off x="1733560" y="6312004"/>
            <a:ext cx="7258043" cy="360783"/>
          </a:xfrm>
        </p:spPr>
        <p:txBody>
          <a:bodyPr/>
          <a:lstStyle/>
          <a:p>
            <a:r>
              <a:rPr lang="en-US" dirty="0"/>
              <a:t>Q17.  Why do you shop online? [</a:t>
            </a:r>
            <a:r>
              <a:rPr lang="en-CA" dirty="0"/>
              <a:t>Other</a:t>
            </a:r>
            <a:r>
              <a:rPr lang="en-US" dirty="0"/>
              <a:t>]</a:t>
            </a:r>
          </a:p>
          <a:p>
            <a:r>
              <a:rPr lang="en-CA" dirty="0"/>
              <a:t>Base: Buy Goods or Services Online At Least Once Month (n=18,551)</a:t>
            </a:r>
            <a:endParaRPr lang="en-US" dirty="0"/>
          </a:p>
        </p:txBody>
      </p:sp>
      <p:cxnSp>
        <p:nvCxnSpPr>
          <p:cNvPr id="11" name="Straight Connector 10"/>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3" name="Chart 12"/>
          <p:cNvGraphicFramePr/>
          <p:nvPr>
            <p:extLst>
              <p:ext uri="{D42A27DB-BD31-4B8C-83A1-F6EECF244321}">
                <p14:modId xmlns:p14="http://schemas.microsoft.com/office/powerpoint/2010/main" val="2437075231"/>
              </p:ext>
            </p:extLst>
          </p:nvPr>
        </p:nvGraphicFramePr>
        <p:xfrm>
          <a:off x="46482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23519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Among those who shop online, credit cards and electronic payments like PayPal are the preferred means of paying for those goods and services. </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a:t>
            </a:r>
          </a:p>
          <a:p>
            <a:r>
              <a:rPr lang="en-CA" dirty="0"/>
              <a:t>Base: Buy Goods or Services Online At Least Once Month (n=18,551)</a:t>
            </a:r>
            <a:endParaRPr lang="en-US" dirty="0"/>
          </a:p>
        </p:txBody>
      </p:sp>
      <p:graphicFrame>
        <p:nvGraphicFramePr>
          <p:cNvPr id="7" name="Chart 6"/>
          <p:cNvGraphicFramePr/>
          <p:nvPr>
            <p:extLst/>
          </p:nvPr>
        </p:nvGraphicFramePr>
        <p:xfrm>
          <a:off x="2950945"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34231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Preferred Way of Paying For Goods and Services Online -- Credit Cards</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[Credit Cards]</a:t>
            </a:r>
          </a:p>
          <a:p>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3719307406"/>
              </p:ext>
            </p:extLst>
          </p:nvPr>
        </p:nvGraphicFramePr>
        <p:xfrm>
          <a:off x="3200400" y="10668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473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369771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561231"/>
          </a:xfrm>
        </p:spPr>
        <p:txBody>
          <a:bodyPr/>
          <a:lstStyle/>
          <a:p>
            <a:r>
              <a:rPr lang="en-US" dirty="0"/>
              <a:t>Preferred Way of Paying For Goods and Services Online - Credit Cards</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[Credit Cards]</a:t>
            </a:r>
          </a:p>
          <a:p>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2854426790"/>
              </p:ext>
            </p:extLst>
          </p:nvPr>
        </p:nvGraphicFramePr>
        <p:xfrm>
          <a:off x="3352800" y="14478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3514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04" y="228604"/>
            <a:ext cx="8646971" cy="553999"/>
          </a:xfrm>
        </p:spPr>
        <p:txBody>
          <a:bodyPr/>
          <a:lstStyle/>
          <a:p>
            <a:r>
              <a:rPr lang="en-US" dirty="0"/>
              <a:t>Preferred Way of Paying For Goods and Services Online - </a:t>
            </a:r>
            <a:r>
              <a:rPr lang="en-CA" dirty="0"/>
              <a:t>Electronic payment (PayPal if available)</a:t>
            </a:r>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Electronic payment (PayPal if available) </a:t>
            </a:r>
            <a:r>
              <a:rPr lang="en-US" dirty="0"/>
              <a:t>]</a:t>
            </a:r>
          </a:p>
          <a:p>
            <a:r>
              <a:rPr lang="en-CA" dirty="0"/>
              <a:t>Base: Buy Goods or Services Online At Least Once Month (n=18,551)</a:t>
            </a:r>
            <a:endParaRPr lang="en-US" dirty="0"/>
          </a:p>
        </p:txBody>
      </p:sp>
      <p:graphicFrame>
        <p:nvGraphicFramePr>
          <p:cNvPr id="9" name="Chart 8"/>
          <p:cNvGraphicFramePr/>
          <p:nvPr>
            <p:extLst>
              <p:ext uri="{D42A27DB-BD31-4B8C-83A1-F6EECF244321}">
                <p14:modId xmlns:p14="http://schemas.microsoft.com/office/powerpoint/2010/main" val="3805058037"/>
              </p:ext>
            </p:extLst>
          </p:nvPr>
        </p:nvGraphicFramePr>
        <p:xfrm>
          <a:off x="3581400" y="1066803"/>
          <a:ext cx="7680960" cy="540187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4" y="1473679"/>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766548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60" y="228605"/>
            <a:ext cx="10107738" cy="380995"/>
          </a:xfrm>
        </p:spPr>
        <p:txBody>
          <a:bodyPr/>
          <a:lstStyle/>
          <a:p>
            <a:r>
              <a:rPr lang="en-US" dirty="0"/>
              <a:t>Preferred Way of Paying For Goods and Services Online – Electronic Payments</a:t>
            </a:r>
            <a:endParaRPr lang="en-CA" dirty="0"/>
          </a:p>
        </p:txBody>
      </p:sp>
      <p:sp>
        <p:nvSpPr>
          <p:cNvPr id="3" name="Text Placeholder 2"/>
          <p:cNvSpPr>
            <a:spLocks noGrp="1"/>
          </p:cNvSpPr>
          <p:nvPr>
            <p:ph type="body" sz="quarter" idx="16"/>
          </p:nvPr>
        </p:nvSpPr>
        <p:spPr>
          <a:xfrm>
            <a:off x="1733560" y="6312004"/>
            <a:ext cx="7258043" cy="360783"/>
          </a:xfrm>
        </p:spPr>
        <p:txBody>
          <a:bodyPr/>
          <a:lstStyle/>
          <a:p>
            <a:r>
              <a:rPr lang="en-US" dirty="0"/>
              <a:t>Q18.  What is your preferred way of paying for goods and services bought online? [</a:t>
            </a:r>
            <a:r>
              <a:rPr lang="en-CA" dirty="0"/>
              <a:t>Electronic payment (PayPal if available) </a:t>
            </a:r>
            <a:r>
              <a:rPr lang="en-US" dirty="0"/>
              <a:t>]</a:t>
            </a:r>
          </a:p>
          <a:p>
            <a:r>
              <a:rPr lang="en-CA" dirty="0"/>
              <a:t>Base: Buy Goods or Services Online At Least Once Month (n=18,551)</a:t>
            </a:r>
            <a:endParaRPr lang="en-US" dirty="0"/>
          </a:p>
        </p:txBody>
      </p:sp>
      <p:cxnSp>
        <p:nvCxnSpPr>
          <p:cNvPr id="12" name="Straight Connector 11"/>
          <p:cNvCxnSpPr/>
          <p:nvPr/>
        </p:nvCxnSpPr>
        <p:spPr>
          <a:xfrm>
            <a:off x="1905004"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4" name="Chart 13"/>
          <p:cNvGraphicFramePr/>
          <p:nvPr>
            <p:extLst>
              <p:ext uri="{D42A27DB-BD31-4B8C-83A1-F6EECF244321}">
                <p14:modId xmlns:p14="http://schemas.microsoft.com/office/powerpoint/2010/main" val="3188480448"/>
              </p:ext>
            </p:extLst>
          </p:nvPr>
        </p:nvGraphicFramePr>
        <p:xfrm>
          <a:off x="3505200" y="15240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4898830"/>
      </p:ext>
    </p:extLst>
  </p:cSld>
  <p:clrMapOvr>
    <a:masterClrMapping/>
  </p:clrMapOvr>
</p:sld>
</file>

<file path=ppt/theme/theme1.xml><?xml version="1.0" encoding="utf-8"?>
<a:theme xmlns:a="http://schemas.openxmlformats.org/drawingml/2006/main" name="Ipsos PPT Template-Ipsos-Public-Affairs (4-3)">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4d81cc42fd662a3360be1cc3e1b1eace">
  <xsd:schema xmlns:xsd="http://www.w3.org/2001/XMLSchema" xmlns:xs="http://www.w3.org/2001/XMLSchema" xmlns:p="http://schemas.microsoft.com/office/2006/metadata/properties" xmlns:ns2="85c76272-7e4d-4f8f-89d1-3b227e52ef43" targetNamespace="http://schemas.microsoft.com/office/2006/metadata/properties" ma:root="true" ma:fieldsID="a71fa16961a370f0254f712e3742b8a9"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8CE206-DC01-4629-ADB7-90D6BB1D0E4B}">
  <ds:schemaRefs>
    <ds:schemaRef ds:uri="http://schemas.microsoft.com/sharepoint/v3/contenttype/forms"/>
  </ds:schemaRefs>
</ds:datastoreItem>
</file>

<file path=customXml/itemProps2.xml><?xml version="1.0" encoding="utf-8"?>
<ds:datastoreItem xmlns:ds="http://schemas.openxmlformats.org/officeDocument/2006/customXml" ds:itemID="{3F9D7525-8BEB-469D-B422-DAE48CA513A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85c76272-7e4d-4f8f-89d1-3b227e52ef43"/>
    <ds:schemaRef ds:uri="http://www.w3.org/XML/1998/namespace"/>
  </ds:schemaRefs>
</ds:datastoreItem>
</file>

<file path=customXml/itemProps3.xml><?xml version="1.0" encoding="utf-8"?>
<ds:datastoreItem xmlns:ds="http://schemas.openxmlformats.org/officeDocument/2006/customXml" ds:itemID="{3D2CF21A-00D8-47C4-969D-2196686E74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 PPT Template-Ipsos-Public-Affairs (4-3)</Template>
  <TotalTime>16328</TotalTime>
  <Words>17114</Words>
  <Application>Microsoft Office PowerPoint</Application>
  <PresentationFormat>Widescreen</PresentationFormat>
  <Paragraphs>1860</Paragraphs>
  <Slides>285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285</vt:i4>
      </vt:variant>
    </vt:vector>
  </HeadingPairs>
  <TitlesOfParts>
    <vt:vector size="291" baseType="lpstr">
      <vt:lpstr>Arial</vt:lpstr>
      <vt:lpstr>Calibri</vt:lpstr>
      <vt:lpstr>Futura</vt:lpstr>
      <vt:lpstr>futura-pt</vt:lpstr>
      <vt:lpstr>Wingdings</vt:lpstr>
      <vt:lpstr>Ipsos PPT Template-Ipsos-Public-Affairs (4-3)</vt:lpstr>
      <vt:lpstr>PowerPoint Presentation</vt:lpstr>
      <vt:lpstr>Methodology</vt:lpstr>
      <vt:lpstr>Privacy and Security</vt:lpstr>
      <vt:lpstr>A majority (55%) are more concerned about their online privacy compared to one year ago, although concern is increasing at a slower rate. </vt:lpstr>
      <vt:lpstr>Those in LATAM and BIC are most likely to say they’re more concerned about their privacy than one year ago. </vt:lpstr>
      <vt:lpstr>Among those more concerned, cyber criminals and internet companies are increasingly the sources of concern. </vt:lpstr>
      <vt:lpstr>More point to their own government as a source of concern over their online privacy </vt:lpstr>
      <vt:lpstr>Increasing concern as a result of their own government is up significantly in BIC and LATAM. </vt:lpstr>
      <vt:lpstr>More point to foreign governments as a cause of concern about their online privacy.  </vt:lpstr>
      <vt:lpstr>Residents of LATAM are more likely to point to foreign governments as a source of their increasing concern about online privacy. </vt:lpstr>
      <vt:lpstr>Internet companies are a relatively stable source of concern. </vt:lpstr>
      <vt:lpstr>Internet companies are a relatively stable source of concern. </vt:lpstr>
      <vt:lpstr>Cyber criminals are a relatively stable source of concern. </vt:lpstr>
      <vt:lpstr>Cyber criminals are a relatively stable source of concern. </vt:lpstr>
      <vt:lpstr>Employers are a relatively stable source of concern. </vt:lpstr>
      <vt:lpstr>Employers are a relatively stable source of concern. </vt:lpstr>
      <vt:lpstr>Other internet users are a relatively stable source of concern. </vt:lpstr>
      <vt:lpstr>Other internet users are a relatively stable source of concern. </vt:lpstr>
      <vt:lpstr>Six in ten say companies in general are a source of their increasing concern about their internet privacy, roughly on par with governments. </vt:lpstr>
      <vt:lpstr>Companies are a greater source of concern in LATAM and NA than Europe. </vt:lpstr>
      <vt:lpstr>Online Behavior Changes</vt:lpstr>
      <vt:lpstr>Global citizens are most often avoiding opening emails from unknown sources, using antivirus software and avoiding certain internet sites. </vt:lpstr>
      <vt:lpstr>Behaviour changes are most pronounced in LATAM. </vt:lpstr>
      <vt:lpstr>Other changes in online behaviour include avoiding clicking on unknown links, using more privacy settings, and updating their software more regularly. </vt:lpstr>
      <vt:lpstr>LATAM, BIC and Middle/East African residents appear most likely to be changing their behaviour. </vt:lpstr>
      <vt:lpstr>Internet Access COMPARED TO  ONE YEAR AGO</vt:lpstr>
      <vt:lpstr>More say it is getting easier (42%), nor harder (9%), to buy goods and services online. Similar trends are found when it comes to accessing websites in a quick manner, relying on sites to be online and working, and various other issues of access. </vt:lpstr>
      <vt:lpstr>Access foreign content and web sites – By Country</vt:lpstr>
      <vt:lpstr>Access foreign content and web sites – By Region</vt:lpstr>
      <vt:lpstr>Access local content and web sites – By Country</vt:lpstr>
      <vt:lpstr>Access local content and web sites – By Region</vt:lpstr>
      <vt:lpstr>Find the content you seek – By Country</vt:lpstr>
      <vt:lpstr>Find the content you seek – By Region</vt:lpstr>
      <vt:lpstr>Access websites in a quick manner – By Country</vt:lpstr>
      <vt:lpstr>Access websites in a quick manner – By Region</vt:lpstr>
      <vt:lpstr>Rely on your favourite website to be online and working – By Country</vt:lpstr>
      <vt:lpstr>Rely on your favourite website to be online and working – By Region</vt:lpstr>
      <vt:lpstr>Count on reliable mobile Internet service – By Country</vt:lpstr>
      <vt:lpstr>Count on reliable mobile Internet service – By Region</vt:lpstr>
      <vt:lpstr>Surf the internet with the knowledge that content is not being censored –  By Country</vt:lpstr>
      <vt:lpstr>Surf the internet with the knowledge that content is not being censored –  By Region</vt:lpstr>
      <vt:lpstr>Sending or receiving emails to or from foreign addresses – By Country</vt:lpstr>
      <vt:lpstr>Sending or receiving emails to or from foreign addresses – By Region</vt:lpstr>
      <vt:lpstr>Use encrypted communications—By Country</vt:lpstr>
      <vt:lpstr>Use encrypted communications—By Region</vt:lpstr>
      <vt:lpstr>Keep software up to date—By Country</vt:lpstr>
      <vt:lpstr>Keep software up to date—By Region</vt:lpstr>
      <vt:lpstr>Use voice over IP (VoIP)—By Country</vt:lpstr>
      <vt:lpstr>Use voice over IP (VoIP)—By Region</vt:lpstr>
      <vt:lpstr>Buying goods and services online—By Country</vt:lpstr>
      <vt:lpstr>Buying goods and services online—By Region</vt:lpstr>
      <vt:lpstr>Online shopping behaviour</vt:lpstr>
      <vt:lpstr>Six in ten (57%) global residents are likely to use mobile payment systems on their smartphone in the next year. Just 8% of internet users say they don’t own a smartphone. </vt:lpstr>
      <vt:lpstr>Propensity to use online payment systems on mobile phones varies greatly by country, with most G-8 countries near the bottom of the list, and emerging economies near the top. </vt:lpstr>
      <vt:lpstr>Only 22% of online global citizens say they never buy goods or services online. </vt:lpstr>
      <vt:lpstr>Two of the highest growth economies – China and India – are among the most frequent online purchasers. </vt:lpstr>
      <vt:lpstr>Among those who never shop online, the key reason they do not is a lack of trust. </vt:lpstr>
      <vt:lpstr>Reasons for Not Purchasing Goods or Services Online -“I Do Not Trust Online Shopping”</vt:lpstr>
      <vt:lpstr>Reasons for Not Purchasing Goods or Services Online -“I Do Not Trust Online Shopping”</vt:lpstr>
      <vt:lpstr>Reasons for Not Purchasing Goods or Services Online -“I Have Heard Bad Things About Online Shopping”</vt:lpstr>
      <vt:lpstr>Reasons for Not Purchasing Goods or Services Online -“I Have Heard Bad Things About Online Shopping”</vt:lpstr>
      <vt:lpstr>Reasons for Not Purchasing Goods or Services Online -“It is Too Expensive to Shop Online”</vt:lpstr>
      <vt:lpstr>Reasons for Not Purchasing Goods or Services Online -“It is Too Expensive to Shop Online”</vt:lpstr>
      <vt:lpstr>Reasons for Not Purchasing Goods or Services Online -“I Am Not Able to Make Online Payments”</vt:lpstr>
      <vt:lpstr>Reasons for Not Purchasing Goods or Services Online -“I Am Not Able to Make Online Payments”</vt:lpstr>
      <vt:lpstr>Reasons for Not Purchasing Goods or Services Online -“It is Too Difficult to Shop Online”</vt:lpstr>
      <vt:lpstr>Reasons for Not Purchasing Goods or Services Online -“It is Too Difficult to Shop Online”</vt:lpstr>
      <vt:lpstr>Reasons for Not Purchasing Goods or Services Online -“I Do Not Find What I Look For”</vt:lpstr>
      <vt:lpstr>Reasons for Not Purchasing Goods or Services Online -“I Do Not Find What I Look For”</vt:lpstr>
      <vt:lpstr>Reasons for Not Purchasing Goods or Services Online -“Services Do Not Deliver to My Location”</vt:lpstr>
      <vt:lpstr>Reasons for Not Purchasing Goods or Services Online -“Services Do Not Deliver to My Location”</vt:lpstr>
      <vt:lpstr>Reasons for Not Purchasing Goods or Services Online -“No Internet Availability When I Need It”</vt:lpstr>
      <vt:lpstr>Reasons for Not Purchasing Goods or Services Online -“No Internet Availability When I Need It”</vt:lpstr>
      <vt:lpstr>Reasons for Not Purchasing Goods or Services Online -Other</vt:lpstr>
      <vt:lpstr>Reasons for Not Purchasing Goods or Services Online -Other</vt:lpstr>
      <vt:lpstr>Among those who shop online, saving time, convenience, ease of use, flexibility of prices, a wide range of choices, and the ability to buy items they can’t get elsewhere drive this behaviour. </vt:lpstr>
      <vt:lpstr>Reason for Shopping Online -Saves Time</vt:lpstr>
      <vt:lpstr>Reason for Shopping Online-Saves Time</vt:lpstr>
      <vt:lpstr>Reason for Shopping Online-Convenient and Flexible</vt:lpstr>
      <vt:lpstr>Reason for Shopping Online- Convenient and Flexible</vt:lpstr>
      <vt:lpstr>Reason for Shopping Online- Easy to Use</vt:lpstr>
      <vt:lpstr>Reason for Shopping Online- Easy to Use</vt:lpstr>
      <vt:lpstr>Reason for Shopping Online- Flexibility of Prices</vt:lpstr>
      <vt:lpstr>Reason for Shopping Online- Flexibility of Prices</vt:lpstr>
      <vt:lpstr>Reason for Shopping Online-Wide Range of Choices</vt:lpstr>
      <vt:lpstr>Reason for Shopping Online-Wide Range of Choices</vt:lpstr>
      <vt:lpstr>Reason for Shopping Online-Able to Purchase Items you Cannot Buy Elsewhere</vt:lpstr>
      <vt:lpstr>Reason for Shopping Online-Able to Purchase Items you Cannot Buy Elsewhere</vt:lpstr>
      <vt:lpstr>Reason for Shopping Online-Fun Doing Shopping on the Web</vt:lpstr>
      <vt:lpstr>Reason for Shopping Online-Fun Doing Shopping on the Web</vt:lpstr>
      <vt:lpstr>Reason for Shopping Online-Security</vt:lpstr>
      <vt:lpstr>Reason for Shopping Online-Security</vt:lpstr>
      <vt:lpstr>Reason for Shopping Online - Other</vt:lpstr>
      <vt:lpstr>Reason for Shopping Online -Other</vt:lpstr>
      <vt:lpstr>Among those who shop online, credit cards and electronic payments like PayPal are the preferred means of paying for those goods and services. </vt:lpstr>
      <vt:lpstr>Preferred Way of Paying For Goods and Services Online -- Credit Cards</vt:lpstr>
      <vt:lpstr>Preferred Way of Paying For Goods and Services Online - Credit Cards</vt:lpstr>
      <vt:lpstr>Preferred Way of Paying For Goods and Services Online - Electronic payment (PayPal if available)</vt:lpstr>
      <vt:lpstr>Preferred Way of Paying For Goods and Services Online – Electronic Payments</vt:lpstr>
      <vt:lpstr>Preferred Way of Paying For Goods and Services Online - Debit cards</vt:lpstr>
      <vt:lpstr>Preferred Way of Paying For Goods and Services Online - Debit cards</vt:lpstr>
      <vt:lpstr>Preferred Way of Paying For Goods and Services Online - Cash on Delivery</vt:lpstr>
      <vt:lpstr>Preferred Way of Paying For Goods and Services Online - Cash on Delivery</vt:lpstr>
      <vt:lpstr>Preferred Way of Paying For Goods and Services Online - Bank Transfers</vt:lpstr>
      <vt:lpstr>Preferred Way of Paying For Goods and Services Online - Bank transfers</vt:lpstr>
      <vt:lpstr>Preferred Way of Paying For Goods and Services Online - Gift Cards or Vouchers</vt:lpstr>
      <vt:lpstr>Preferred Way of Paying For Goods and Services Online - Gift Cards or Vouchers</vt:lpstr>
      <vt:lpstr>Preferred Way of Paying For Goods and Services Online - Mobile Payment</vt:lpstr>
      <vt:lpstr>Preferred Way of Paying For Goods and Services Online - Mobile Payment</vt:lpstr>
      <vt:lpstr>Preferred Way of Paying For Goods and Services Online - Cryptocurrencies (Bitcoin)</vt:lpstr>
      <vt:lpstr>Preferred Way of Paying For Goods and Services Online - Cryptocurrencies (Bitcoin)</vt:lpstr>
      <vt:lpstr>Preferred Way of Paying For Goods and Services Online - Other</vt:lpstr>
      <vt:lpstr>Preferred Way of Paying For Goods and Services Online - Other</vt:lpstr>
      <vt:lpstr>Most consumers agree that the origin of the good or service affects what they buy</vt:lpstr>
      <vt:lpstr>A majority in every country agrees that where the good or service is made affects what they buy. </vt:lpstr>
      <vt:lpstr>Among those who say the origin affects what they buy, the primary reason is because they prefer products made in their own country.  </vt:lpstr>
      <vt:lpstr>“I Prefer Products Made in my Country”</vt:lpstr>
      <vt:lpstr>“I Prefer Products Made in my Country”</vt:lpstr>
      <vt:lpstr>“I Prefer Products Made in Developed Countries”</vt:lpstr>
      <vt:lpstr>“I Prefer Products Made in Developed Countries”</vt:lpstr>
      <vt:lpstr>“I Prefer Products Made in Countries That Are Close to My Own”</vt:lpstr>
      <vt:lpstr>“I Prefer Products Made in Countries That Are Close to My Own”</vt:lpstr>
      <vt:lpstr>“I Prefer Products Made in the US”</vt:lpstr>
      <vt:lpstr>“I Prefer Products Made in the US”</vt:lpstr>
      <vt:lpstr>“I Prefer Products Made in Developing Countries”</vt:lpstr>
      <vt:lpstr>“I Prefer Products Made in Developing Countries”</vt:lpstr>
      <vt:lpstr>“I Prefer Products Made in China”</vt:lpstr>
      <vt:lpstr>“I Prefer Products Made in China”</vt:lpstr>
      <vt:lpstr>Other Reasons for Buying Goods or Services Based on Where They Were Made </vt:lpstr>
      <vt:lpstr>Other Reasons for Buying Goods or Services Based on Where They Were Made </vt:lpstr>
      <vt:lpstr>Online shopping regulation and security </vt:lpstr>
      <vt:lpstr>Consumers deem every type of protection mechanism as being important, with at least half saying each is very important. </vt:lpstr>
      <vt:lpstr>Importance of Consumer Protection Online </vt:lpstr>
      <vt:lpstr>Importance of Consumer Protection Online</vt:lpstr>
      <vt:lpstr>Importance of Protection of Data Privacy</vt:lpstr>
      <vt:lpstr>Importance of Protection of Data Privacy</vt:lpstr>
      <vt:lpstr>Importance of Protection from Data Breaches</vt:lpstr>
      <vt:lpstr>Importance of Protection from Data Breaches</vt:lpstr>
      <vt:lpstr>Importance of Protecting Against Cybercrime (like fraud, theft, forgery and infringements of privacy)</vt:lpstr>
      <vt:lpstr>Importance of Protecting Against Cybercrime (like fraud, theft, forgery and infringements of privacy)</vt:lpstr>
      <vt:lpstr>Importance of Mechanisms for Online or Offline Cross-Border Dispute Resolution</vt:lpstr>
      <vt:lpstr>Importance of Mechanisms for Online or Offline Cross-Border Dispute Resolution</vt:lpstr>
      <vt:lpstr>Importance of Clear Warning When an Online Purchase Made in Another Country might be subject to duties and taxes</vt:lpstr>
      <vt:lpstr>Importance of Clear Warning When an Online Purchase Made in Another Country Might be Subject to Duties and Taxes</vt:lpstr>
      <vt:lpstr>Most say they would be likely to stop using an online service as a result of a data breach, regardless of what information was lost. </vt:lpstr>
      <vt:lpstr>Your Email Address was Stolen and Leaked Online</vt:lpstr>
      <vt:lpstr>Your Email Address Was Stolen and Leaked Online</vt:lpstr>
      <vt:lpstr>Your Online Password Was Stolen and Leaked Online  </vt:lpstr>
      <vt:lpstr>Your Online Password Was Stolen and Leaked Online </vt:lpstr>
      <vt:lpstr>Both Your Email Address and Online Password Were Stolen and Leaked Online </vt:lpstr>
      <vt:lpstr>Both Your Email Address and Your Online Password Were Stolen and Leaked Online</vt:lpstr>
      <vt:lpstr>Your Profile Information Was Stolen and Leaked Online </vt:lpstr>
      <vt:lpstr>Your Profile Information Was Stolen and Leaked Online </vt:lpstr>
      <vt:lpstr>Your Credit Card Details Were Stolen and Leaked Online </vt:lpstr>
      <vt:lpstr>Your Credit Card Details Were Stolen and Leaked Online </vt:lpstr>
      <vt:lpstr>While only slightly more say they’d be very/somewhat to stop using the service after a second data breach, the intensity has strengthened with a majority saying they’re very likely to stop using the service after a second breach. </vt:lpstr>
      <vt:lpstr>Email Address Hacked for 2nd Time  </vt:lpstr>
      <vt:lpstr>Email Address Hacked for 2nd Time </vt:lpstr>
      <vt:lpstr>Online Password Hacked for 2nd Time </vt:lpstr>
      <vt:lpstr>Online Password Hacked for 2nd Time </vt:lpstr>
      <vt:lpstr>Both Email and Password Hacked for 2nd Time</vt:lpstr>
      <vt:lpstr>Both Email and Password for 2nd Time</vt:lpstr>
      <vt:lpstr>Profile Information Hacked for 2nd Time </vt:lpstr>
      <vt:lpstr>Profile Information Hacked for 2nd Time</vt:lpstr>
      <vt:lpstr>Credit Card Details Hacked for 2nd time</vt:lpstr>
      <vt:lpstr>Credit Card Details Hacked for 2nd Time</vt:lpstr>
      <vt:lpstr>Monitoring  and Censoring  by GOVERNMENT  AND POLICE </vt:lpstr>
      <vt:lpstr>Fewer than half (46%) of online global citizens trust that their activities are not censored, unchanged since last year. Tunisia has dropped by 12 points. </vt:lpstr>
      <vt:lpstr>Trust activities on internet are not censored – By Region</vt:lpstr>
      <vt:lpstr>Less than four in ten (37%) trust that their activities are not monitored, also unchanged. Pakistan, Kenya and Nigeria all have more trust this year. </vt:lpstr>
      <vt:lpstr>Trust activities on internet are not monitored– By Region</vt:lpstr>
      <vt:lpstr>While a majority trust their ISP, banking platforms and search engines, very few strongly agree that they do. Only half trust their government to act responsibly online, and a minority trust most foreign governments to act responsibly online. </vt:lpstr>
      <vt:lpstr>Overall, I trust the Internet – By Country</vt:lpstr>
      <vt:lpstr>Overall, I trust the Internet – By Region</vt:lpstr>
      <vt:lpstr>Overall, I trust my Internet service provider – By Country</vt:lpstr>
      <vt:lpstr>Overall, I trust my Internet service provider – By Region</vt:lpstr>
      <vt:lpstr>Overall, I trust the companies that operate the online search engines that I use – By Country</vt:lpstr>
      <vt:lpstr>Overall, I trust the companies that operate the online search engines that I use – By Region</vt:lpstr>
      <vt:lpstr>Overall, I trust the online social networks that I use – By Country</vt:lpstr>
      <vt:lpstr>Overall, I trust the online social networks that I use – By Region</vt:lpstr>
      <vt:lpstr>Overall, I trust online and mobile banking platforms that I use – By Country</vt:lpstr>
      <vt:lpstr>Overall, I trust online and mobile banking platforms that I use – By Region</vt:lpstr>
      <vt:lpstr>Overall, I trust my government to act responsibly online – By Country</vt:lpstr>
      <vt:lpstr>Overall, I trust my government to act responsibly online – By Region</vt:lpstr>
      <vt:lpstr>Overall, I trust a majority of foreign governments to act responsibly online –  By Country</vt:lpstr>
      <vt:lpstr>Overall, I trust a majority of foreign governments to act responsibly online –  By Region</vt:lpstr>
      <vt:lpstr>While a majority trust their ISP, banking platforms and search engines, very few strongly agree that they do. Only half trust their government to act responsibly online, and a minority trust most foreign governments to act responsibly online. </vt:lpstr>
      <vt:lpstr>Among those who distrust the internet, the leading reason is because they believe it is not secure, followed by the belief that it isn’t reliable. </vt:lpstr>
      <vt:lpstr>Among those who distrust the internet, they are using the internet differently by disclosing less personal information online, taking greater care to secure their device, and using the internet more selectively.  </vt:lpstr>
      <vt:lpstr>Among those who distrust their ISP, the leading reasons are because they don’t protect their privacy, the belief that their ISP is monitoring their internet use, and that the ISP is not secure and not reliable. </vt:lpstr>
      <vt:lpstr>Among those who distrust their ISP, they are using the internet differently by disclosing less personal information online, using the internet more selectively, and self-censoring what they say online. </vt:lpstr>
      <vt:lpstr>Among those who distrust the search engines that they use online, the leading reasons are because they believe the search engines monitors what they search, that they do targeted advertising, and that they’re not secure or private. </vt:lpstr>
      <vt:lpstr>Among those who distrust their search engines, the leading way in which they’re using the internet differently is by disclosing less personal information online. </vt:lpstr>
      <vt:lpstr>Among those who don’t trust the online social networks that they use, the leading reasons are the belief that they are not secure or private, that they monitor behaviour, employ targeted advertising, and that they’re not reliable. </vt:lpstr>
      <vt:lpstr>Among those who distrust online social networks, they’re changing their behaviour by disclosing less personal information online, using more privacy settings, self-censoring and using social media less often. </vt:lpstr>
      <vt:lpstr>Among those who distrust online and mobile banking platforms, the leading reasons are the belief that they are not secure, that the platforms might be fake, and that they’re not reliable or private. </vt:lpstr>
      <vt:lpstr>Among those who distrust online banking platforms, as a result they are disclosing less personal information online, and using these platforms less often.  </vt:lpstr>
      <vt:lpstr>Among those who don’t trust their government to act responsibly online, the leading reason is because their government is not transparent, does not protect privacy online, monitors online activities, and does not promote online security. </vt:lpstr>
      <vt:lpstr>Among those who distrust their government to act responsibly online, the leading way in which their behaviour has changed as a result is that they disclose less personal information online, use the internet more selectively, take greater care to secure their device, and self-censor what they say online.  </vt:lpstr>
      <vt:lpstr>Among those who distrust foreign governments to act responsibly online, the leading reasons include the belief that most foreign governments monitor online activity, that they’re not transparent, and that they don’t protect privacy. </vt:lpstr>
      <vt:lpstr>As a result of the distrust of foreign governments, many are disclosing less personal information online, self-censoring what they say, and limiting type, number, and frequency of the online applications that they use. </vt:lpstr>
      <vt:lpstr>A majority of global citizens agree that technology companies should be compelled by governments to pay higher taxes, although 43% disagree with this position. </vt:lpstr>
      <vt:lpstr>A majority in S.A., Japan, Sweden, Poland and Mexico disagree that tech companies should be compelled to pay higher taxes. </vt:lpstr>
      <vt:lpstr>Those in BIC and APAC are most inclined to agree that tech companies should be compelled to pay more taxes. </vt:lpstr>
      <vt:lpstr>Ransomware</vt:lpstr>
      <vt:lpstr>If their device was hacked and a ransom demanded, one quarter (24%) of global citizens would have no idea how to respond. There is no clear consensus on how one would respond to this situation, suggesting a lack of knowledge. Just 3% say they’d pay the ransom. </vt:lpstr>
      <vt:lpstr>Pay the ransom—By Country and Region</vt:lpstr>
      <vt:lpstr>Conclude that the data is irretrievable and reformat the device—By Country and Region</vt:lpstr>
      <vt:lpstr>Contact law enforcement to see if they can help—By Country and Region</vt:lpstr>
      <vt:lpstr>Contract a private IT firm to see if they can help—By Country and Region </vt:lpstr>
      <vt:lpstr>Retrieve your data from a clean backup—By Country and Region  </vt:lpstr>
      <vt:lpstr>Contact your Internet service provider to see if they can help—By Country and Region</vt:lpstr>
      <vt:lpstr>I would have no idea what to do—By Country and Region</vt:lpstr>
      <vt:lpstr>6% of global citizens have personally been a victim of ransomware – rising to 15% in India and Indonesia. </vt:lpstr>
      <vt:lpstr>Those in BIC are most likely to have been a victim or to know a victim of ransomware. </vt:lpstr>
      <vt:lpstr>Among those who have been a victim, 41% say they paid the ransom, including 74% of victims in China (caution warranted as country-level sample sizes are small)</vt:lpstr>
      <vt:lpstr>Victims in BIC and LATAM are most likely to have paid the ransom to get their device unlocked. </vt:lpstr>
      <vt:lpstr>Among those who are victims but didn’t pay the ransom, the leading cause is because paying criminals is not right, followed by having their data backed up and having the ability to unlock the device. </vt:lpstr>
      <vt:lpstr>Paying criminals is not right—By Country and Region</vt:lpstr>
      <vt:lpstr>The ransom price was too high—By Country and Region</vt:lpstr>
      <vt:lpstr>I was able to unlock the device—By Country and Region</vt:lpstr>
      <vt:lpstr>The data on my device was not worth the price—By Country and Region</vt:lpstr>
      <vt:lpstr>My data was all safely backed up on another device—By Country and Region</vt:lpstr>
      <vt:lpstr>Figuring out how to pay the ransom was too complicated—By Country and Region</vt:lpstr>
      <vt:lpstr>Law enforcement was able to unlock the device for me—By Country and Region</vt:lpstr>
      <vt:lpstr>A private company was able to unlock the device for me—By Country and Region</vt:lpstr>
      <vt:lpstr>Other—By Country and Region </vt:lpstr>
      <vt:lpstr>The amount of ransom paid (in local currency) to unlock the device varies greatly by country. </vt:lpstr>
      <vt:lpstr>Those in APAC appear to pay the most (in local currency) to have their device unlocked, on average. </vt:lpstr>
      <vt:lpstr>After paying the ransom, most say that their device was indeed unlocked. However, one third of those in Japan, Germany, Poland and Nigeria say their device remain locked (caution should be used – small base sizes). </vt:lpstr>
      <vt:lpstr>Regionally, victims in the G-8 and Europe who paid a ransom were the most likely to say their device was not unlocked after paying the ransom. </vt:lpstr>
      <vt:lpstr>Cryptocurrencies (excluding offline countries)</vt:lpstr>
      <vt:lpstr>Only one in ten say they’re very likely to use cryptocurrencies in the next year. </vt:lpstr>
      <vt:lpstr>There is greater propensity to consider using cryptocurrencies in the Middle-East and Africa than elsewhere. Half of those in G-8 countries rule it out entirely. </vt:lpstr>
      <vt:lpstr>Among those not likely to use cryptocurrencies, the leading reason is that they don’t know how to get them, followed by the insecurity of it and their association with criminal activity. </vt:lpstr>
      <vt:lpstr>I don’t know how to get cryptocurrencies—By Country</vt:lpstr>
      <vt:lpstr>I don’t know how to get cryptocurrencies—By Region</vt:lpstr>
      <vt:lpstr>Cryptocurrencies are used by criminals and I don’t want to be associated with them—By Country</vt:lpstr>
      <vt:lpstr>Cryptocurrencies are used by criminals and I don’t want to be associated with them—By Region</vt:lpstr>
      <vt:lpstr>Cryptocurrencies are too complicated to use—By Country</vt:lpstr>
      <vt:lpstr>Cryptocurrencies are too complicated to use—By Region</vt:lpstr>
      <vt:lpstr>Not enough goods and services are available for purchase with cryptocurrencies—By Country</vt:lpstr>
      <vt:lpstr>Not enough goods and services are available for purchase with cryptocurrencies—By Region</vt:lpstr>
      <vt:lpstr>The price of cryptocurrencies is too unstable—By Country</vt:lpstr>
      <vt:lpstr>The price of cryptocurrencies is too unstable—By Region</vt:lpstr>
      <vt:lpstr>Cryptocurrencies are too insecure, traditional financial institutions are safer— By Country</vt:lpstr>
      <vt:lpstr>Cryptocurrencies are too insecure, traditional financial institutions are safer— By Region</vt:lpstr>
      <vt:lpstr>Other—By Country</vt:lpstr>
      <vt:lpstr>Other—By Region</vt:lpstr>
      <vt:lpstr>The shared economy (excluding offline countries) </vt:lpstr>
      <vt:lpstr>Two in ten global citizens are very likely to use a ride sharing program, such as Uber, Lyft or Didi, in place of a normal taxicab</vt:lpstr>
      <vt:lpstr>Those in BIC and LATAM are most likely to use a ride sharing program in the next year. </vt:lpstr>
      <vt:lpstr>One in ten say they’re very likely to become a driver for a ride sharing service, led by those in India and Egypt. </vt:lpstr>
      <vt:lpstr>Those in BIC are the most likely to say they’ll sign up to be a driver for a ride-sharing service. </vt:lpstr>
      <vt:lpstr>A majority of global citizens believe that ride sharing services should be regulated similarly to taxis. Only in Germany, Poland and Japan does a majority not agree. </vt:lpstr>
      <vt:lpstr>Ride sharing services should be regulated similarly to taxis - By Region </vt:lpstr>
      <vt:lpstr>New technology (excluding offline countries)</vt:lpstr>
      <vt:lpstr>A majority of citizens agree that the benefits of rapid technological advancements outweigh the costs – except in France where only 42% agree. </vt:lpstr>
      <vt:lpstr>A majority of citizens in every region agree that technological advancements outweigh the costs. Those in BIC are most likely to agree. </vt:lpstr>
      <vt:lpstr>Among those who disagree that the benefits outweigh the costs, the main reason is that the potential loss of employment is too great. </vt:lpstr>
      <vt:lpstr>The potential loss of employment is too great—By Country</vt:lpstr>
      <vt:lpstr>The potential loss of employment is too great—By Region</vt:lpstr>
      <vt:lpstr>The pace of change is too much for people to reasonably keep up with —By Country</vt:lpstr>
      <vt:lpstr>The pace of change is too much for people to reasonably keep up with —By Region</vt:lpstr>
      <vt:lpstr>New technologies hardly ever work right—By Country</vt:lpstr>
      <vt:lpstr>New technologies hardly ever work right—By Region</vt:lpstr>
      <vt:lpstr>New technologies often lead to more problems than they solve—By Country</vt:lpstr>
      <vt:lpstr>New technologies often lead to more problems than they solve—By Region</vt:lpstr>
      <vt:lpstr>Other—By Country</vt:lpstr>
      <vt:lpstr>Other—By Region</vt:lpstr>
      <vt:lpstr>There is no consensus on how to deal with the potentially negative effects of technological change. It appears that corporations, governments and individuals are all a part of the solution. </vt:lpstr>
      <vt:lpstr>Governments should regulate technology to slow its development —By Country</vt:lpstr>
      <vt:lpstr>Governments should regulate technology to slow its development -- By Region </vt:lpstr>
      <vt:lpstr>Governments should provide training programs to help those who are put out of work due to technological changes -- By Country</vt:lpstr>
      <vt:lpstr>Governments should provide training programs to help those who are put out of work due to technological changes —By Region</vt:lpstr>
      <vt:lpstr>Corporations should think about the social and economic consequences when designing new technologies—By Country</vt:lpstr>
      <vt:lpstr>Corporations should think about the social and economic consequences when designing new technologies—By Region</vt:lpstr>
      <vt:lpstr>Governments should provide everyone in society with a minimum guaranteed income in order to cope with the effects of rapid technological change on employment —By Country</vt:lpstr>
      <vt:lpstr>Governments should provide everyone in society with a minimum guaranteed income in order to cope with the effects of rapid technological change on employment – By Region</vt:lpstr>
      <vt:lpstr>Individuals should better educate themselves to deal with the effects of technological change—By Country</vt:lpstr>
      <vt:lpstr>Individuals should better educate themselves to deal with the effects of technological change—By Region</vt:lpstr>
      <vt:lpstr>Other—By Country</vt:lpstr>
      <vt:lpstr>Other—By Region</vt:lpstr>
      <vt:lpstr>Contacts</vt:lpstr>
      <vt:lpstr>PowerPoint Presentation</vt:lpstr>
    </vt:vector>
  </TitlesOfParts>
  <Company>Ipsos-NA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Jacob Macpherson</cp:lastModifiedBy>
  <cp:revision>916</cp:revision>
  <dcterms:created xsi:type="dcterms:W3CDTF">2015-10-02T18:18:16Z</dcterms:created>
  <dcterms:modified xsi:type="dcterms:W3CDTF">2017-11-16T14:47:53Z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