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5" r:id="rId2"/>
    <p:sldId id="259" r:id="rId3"/>
    <p:sldId id="261" r:id="rId4"/>
    <p:sldId id="262" r:id="rId5"/>
    <p:sldId id="298" r:id="rId6"/>
    <p:sldId id="264" r:id="rId7"/>
    <p:sldId id="299" r:id="rId8"/>
    <p:sldId id="266" r:id="rId9"/>
    <p:sldId id="267" r:id="rId10"/>
    <p:sldId id="268" r:id="rId11"/>
    <p:sldId id="269" r:id="rId12"/>
    <p:sldId id="270" r:id="rId13"/>
    <p:sldId id="300" r:id="rId14"/>
    <p:sldId id="272" r:id="rId15"/>
    <p:sldId id="273" r:id="rId16"/>
    <p:sldId id="274" r:id="rId17"/>
    <p:sldId id="275" r:id="rId18"/>
    <p:sldId id="301"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302" r:id="rId34"/>
    <p:sldId id="292" r:id="rId35"/>
    <p:sldId id="293" r:id="rId36"/>
    <p:sldId id="294" r:id="rId37"/>
    <p:sldId id="295"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2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9" autoAdjust="0"/>
    <p:restoredTop sz="94660"/>
  </p:normalViewPr>
  <p:slideViewPr>
    <p:cSldViewPr snapToGrid="0">
      <p:cViewPr varScale="1">
        <p:scale>
          <a:sx n="87" d="100"/>
          <a:sy n="87" d="100"/>
        </p:scale>
        <p:origin x="480" y="67"/>
      </p:cViewPr>
      <p:guideLst/>
    </p:cSldViewPr>
  </p:slideViewPr>
  <p:notesTextViewPr>
    <p:cViewPr>
      <p:scale>
        <a:sx n="1" d="1"/>
        <a:sy n="1" d="1"/>
      </p:scale>
      <p:origin x="0" y="0"/>
    </p:cViewPr>
  </p:notesTextViewPr>
  <p:sorterViewPr>
    <p:cViewPr>
      <p:scale>
        <a:sx n="100" d="100"/>
        <a:sy n="100" d="100"/>
      </p:scale>
      <p:origin x="0" y="-228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Much more concerned</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Sheet1!$B$2:$B$10</c:f>
              <c:numCache>
                <c:formatCode>General</c:formatCode>
                <c:ptCount val="9"/>
                <c:pt idx="0" formatCode="0%">
                  <c:v>0.28000000000000003</c:v>
                </c:pt>
                <c:pt idx="2" formatCode="0%">
                  <c:v>0.34</c:v>
                </c:pt>
                <c:pt idx="3" formatCode="0%">
                  <c:v>0.32</c:v>
                </c:pt>
                <c:pt idx="4" formatCode="0%">
                  <c:v>0.28000000000000003</c:v>
                </c:pt>
                <c:pt idx="5" formatCode="0%">
                  <c:v>0.25</c:v>
                </c:pt>
                <c:pt idx="6" formatCode="0%">
                  <c:v>0.28000000000000003</c:v>
                </c:pt>
                <c:pt idx="7" formatCode="0%">
                  <c:v>0.22</c:v>
                </c:pt>
                <c:pt idx="8" formatCode="0%">
                  <c:v>0.22</c:v>
                </c:pt>
              </c:numCache>
            </c:numRef>
          </c:val>
          <c:extLst>
            <c:ext xmlns:c16="http://schemas.microsoft.com/office/drawing/2014/chart" uri="{C3380CC4-5D6E-409C-BE32-E72D297353CC}">
              <c16:uniqueId val="{00000000-F115-4091-95D6-5605C5866100}"/>
            </c:ext>
          </c:extLst>
        </c:ser>
        <c:ser>
          <c:idx val="1"/>
          <c:order val="1"/>
          <c:tx>
            <c:strRef>
              <c:f>Sheet1!$C$1</c:f>
              <c:strCache>
                <c:ptCount val="1"/>
                <c:pt idx="0">
                  <c:v>Somewhat more 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Sheet1!$C$2:$C$10</c:f>
              <c:numCache>
                <c:formatCode>General</c:formatCode>
                <c:ptCount val="9"/>
                <c:pt idx="0" formatCode="0%">
                  <c:v>0.27</c:v>
                </c:pt>
                <c:pt idx="2" formatCode="0%">
                  <c:v>0.3</c:v>
                </c:pt>
                <c:pt idx="3" formatCode="0%">
                  <c:v>0.31</c:v>
                </c:pt>
                <c:pt idx="4" formatCode="0%">
                  <c:v>0.32</c:v>
                </c:pt>
                <c:pt idx="5" formatCode="0%">
                  <c:v>0.31</c:v>
                </c:pt>
                <c:pt idx="6" formatCode="0%">
                  <c:v>0.27</c:v>
                </c:pt>
                <c:pt idx="7" formatCode="0%">
                  <c:v>0.28999999999999998</c:v>
                </c:pt>
                <c:pt idx="8" formatCode="0%">
                  <c:v>0.27</c:v>
                </c:pt>
              </c:numCache>
            </c:numRef>
          </c:val>
          <c:extLst>
            <c:ext xmlns:c16="http://schemas.microsoft.com/office/drawing/2014/chart" uri="{C3380CC4-5D6E-409C-BE32-E72D297353CC}">
              <c16:uniqueId val="{00000001-F115-4091-95D6-5605C5866100}"/>
            </c:ext>
          </c:extLst>
        </c:ser>
        <c:ser>
          <c:idx val="2"/>
          <c:order val="2"/>
          <c:tx>
            <c:strRef>
              <c:f>Sheet1!$D$1</c:f>
              <c:strCache>
                <c:ptCount val="1"/>
                <c:pt idx="0">
                  <c:v>Total Concerned</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Sheet1!$D$2:$D$10</c:f>
              <c:numCache>
                <c:formatCode>General</c:formatCode>
                <c:ptCount val="9"/>
                <c:pt idx="0" formatCode="0%">
                  <c:v>0.55000000000000004</c:v>
                </c:pt>
                <c:pt idx="2" formatCode="0%">
                  <c:v>0.64</c:v>
                </c:pt>
                <c:pt idx="3" formatCode="0%">
                  <c:v>0.63</c:v>
                </c:pt>
                <c:pt idx="4" formatCode="0%">
                  <c:v>0.6</c:v>
                </c:pt>
                <c:pt idx="5" formatCode="0%">
                  <c:v>0.56000000000000005</c:v>
                </c:pt>
                <c:pt idx="6" formatCode="0%">
                  <c:v>0.55000000000000004</c:v>
                </c:pt>
                <c:pt idx="7" formatCode="0%">
                  <c:v>0.51</c:v>
                </c:pt>
                <c:pt idx="8" formatCode="0%">
                  <c:v>0.49</c:v>
                </c:pt>
              </c:numCache>
            </c:numRef>
          </c:val>
          <c:extLst>
            <c:ext xmlns:c16="http://schemas.microsoft.com/office/drawing/2014/chart" uri="{C3380CC4-5D6E-409C-BE32-E72D297353CC}">
              <c16:uniqueId val="{00000002-F115-4091-95D6-5605C5866100}"/>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solidFill>
          <a:srgbClr val="000000"/>
        </a:solidFill>
        <a:ln>
          <a:noFill/>
        </a:ln>
        <a:effectLst/>
      </c:spPr>
    </c:plotArea>
    <c:legend>
      <c:legendPos val="b"/>
      <c:layout>
        <c:manualLayout>
          <c:xMode val="edge"/>
          <c:yMode val="edge"/>
          <c:x val="0.15290367349914594"/>
          <c:y val="0.9080195138651147"/>
          <c:w val="0.72395455776361284"/>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0-E248-4B8A-829E-5B4C3FCE82A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Avoiding clicking on unknown links in messages</c:v>
                </c:pt>
                <c:pt idx="1">
                  <c:v>Using more privacy settings</c:v>
                </c:pt>
                <c:pt idx="2">
                  <c:v>More regular updating of software</c:v>
                </c:pt>
                <c:pt idx="3">
                  <c:v>Using the Internet more for entertainment</c:v>
                </c:pt>
                <c:pt idx="4">
                  <c:v>Using the Internet more for social interaction</c:v>
                </c:pt>
                <c:pt idx="5">
                  <c:v>Using the Internet more for business or professional work</c:v>
                </c:pt>
                <c:pt idx="6">
                  <c:v>Using two-factor authentication</c:v>
                </c:pt>
                <c:pt idx="7">
                  <c:v>Using encrypted communications services</c:v>
                </c:pt>
                <c:pt idx="8">
                  <c:v>Making more on-line purchases</c:v>
                </c:pt>
                <c:pt idx="9">
                  <c:v>Using a VPN (virtual private network)</c:v>
                </c:pt>
                <c:pt idx="10">
                  <c:v>None of these</c:v>
                </c:pt>
              </c:strCache>
            </c:strRef>
          </c:cat>
          <c:val>
            <c:numRef>
              <c:f>Sheet1!$B$2:$B$12</c:f>
              <c:numCache>
                <c:formatCode>0%</c:formatCode>
                <c:ptCount val="11"/>
                <c:pt idx="0">
                  <c:v>0.45</c:v>
                </c:pt>
                <c:pt idx="1">
                  <c:v>0.32</c:v>
                </c:pt>
                <c:pt idx="2">
                  <c:v>0.28000000000000003</c:v>
                </c:pt>
                <c:pt idx="3">
                  <c:v>0.23</c:v>
                </c:pt>
                <c:pt idx="4">
                  <c:v>0.18</c:v>
                </c:pt>
                <c:pt idx="5">
                  <c:v>0.16</c:v>
                </c:pt>
                <c:pt idx="6">
                  <c:v>0.14000000000000001</c:v>
                </c:pt>
                <c:pt idx="7">
                  <c:v>0.14000000000000001</c:v>
                </c:pt>
                <c:pt idx="8">
                  <c:v>0.13</c:v>
                </c:pt>
                <c:pt idx="9">
                  <c:v>0.1</c:v>
                </c:pt>
                <c:pt idx="10">
                  <c:v>0.22</c:v>
                </c:pt>
              </c:numCache>
            </c:numRef>
          </c:val>
          <c:extLst>
            <c:ext xmlns:c16="http://schemas.microsoft.com/office/drawing/2014/chart" uri="{C3380CC4-5D6E-409C-BE32-E72D297353CC}">
              <c16:uniqueId val="{00000000-2716-4550-9B98-1B523FA528DF}"/>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0017669359957462"/>
          <c:y val="3.2505910165484632E-2"/>
          <c:w val="0.40859236958125333"/>
          <c:h val="0.85678505612330369"/>
        </c:manualLayout>
      </c:layout>
      <c:barChart>
        <c:barDir val="bar"/>
        <c:grouping val="stacked"/>
        <c:varyColors val="0"/>
        <c:ser>
          <c:idx val="0"/>
          <c:order val="0"/>
          <c:tx>
            <c:strRef>
              <c:f>Sheet1!$B$1</c:f>
              <c:strCache>
                <c:ptCount val="1"/>
                <c:pt idx="0">
                  <c:v>Easier</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Sheet1!$B$2:$B$13</c:f>
              <c:numCache>
                <c:formatCode>0%</c:formatCode>
                <c:ptCount val="12"/>
                <c:pt idx="0">
                  <c:v>0.42</c:v>
                </c:pt>
                <c:pt idx="1">
                  <c:v>0.41</c:v>
                </c:pt>
                <c:pt idx="2">
                  <c:v>0.4</c:v>
                </c:pt>
                <c:pt idx="3">
                  <c:v>0.38</c:v>
                </c:pt>
                <c:pt idx="4">
                  <c:v>0.35</c:v>
                </c:pt>
                <c:pt idx="5">
                  <c:v>0.33</c:v>
                </c:pt>
                <c:pt idx="6">
                  <c:v>0.32</c:v>
                </c:pt>
                <c:pt idx="7">
                  <c:v>0.28999999999999998</c:v>
                </c:pt>
                <c:pt idx="8">
                  <c:v>0.28000000000000003</c:v>
                </c:pt>
                <c:pt idx="9">
                  <c:v>0.27</c:v>
                </c:pt>
                <c:pt idx="10">
                  <c:v>0.25</c:v>
                </c:pt>
                <c:pt idx="11">
                  <c:v>0.25</c:v>
                </c:pt>
              </c:numCache>
            </c:numRef>
          </c:val>
          <c:extLst>
            <c:ext xmlns:c16="http://schemas.microsoft.com/office/drawing/2014/chart" uri="{C3380CC4-5D6E-409C-BE32-E72D297353CC}">
              <c16:uniqueId val="{00000000-BED6-4EF0-88A1-770C59A1F72E}"/>
            </c:ext>
          </c:extLst>
        </c:ser>
        <c:ser>
          <c:idx val="1"/>
          <c:order val="1"/>
          <c:tx>
            <c:strRef>
              <c:f>Sheet1!$C$1</c:f>
              <c:strCache>
                <c:ptCount val="1"/>
                <c:pt idx="0">
                  <c:v>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Sheet1!$C$2:$C$13</c:f>
              <c:numCache>
                <c:formatCode>0%</c:formatCode>
                <c:ptCount val="12"/>
                <c:pt idx="0">
                  <c:v>0.48</c:v>
                </c:pt>
                <c:pt idx="1">
                  <c:v>0.49</c:v>
                </c:pt>
                <c:pt idx="2">
                  <c:v>0.5</c:v>
                </c:pt>
                <c:pt idx="3">
                  <c:v>0.52</c:v>
                </c:pt>
                <c:pt idx="4">
                  <c:v>0.56000000000000005</c:v>
                </c:pt>
                <c:pt idx="5">
                  <c:v>0.56000000000000005</c:v>
                </c:pt>
                <c:pt idx="6">
                  <c:v>0.54</c:v>
                </c:pt>
                <c:pt idx="7">
                  <c:v>0.59</c:v>
                </c:pt>
                <c:pt idx="8">
                  <c:v>0.56999999999999995</c:v>
                </c:pt>
                <c:pt idx="9">
                  <c:v>0.6</c:v>
                </c:pt>
                <c:pt idx="10">
                  <c:v>0.56000000000000005</c:v>
                </c:pt>
                <c:pt idx="11">
                  <c:v>0.62</c:v>
                </c:pt>
              </c:numCache>
            </c:numRef>
          </c:val>
          <c:extLst>
            <c:ext xmlns:c16="http://schemas.microsoft.com/office/drawing/2014/chart" uri="{C3380CC4-5D6E-409C-BE32-E72D297353CC}">
              <c16:uniqueId val="{00000001-BED6-4EF0-88A1-770C59A1F72E}"/>
            </c:ext>
          </c:extLst>
        </c:ser>
        <c:ser>
          <c:idx val="2"/>
          <c:order val="2"/>
          <c:tx>
            <c:strRef>
              <c:f>Sheet1!$D$1</c:f>
              <c:strCache>
                <c:ptCount val="1"/>
                <c:pt idx="0">
                  <c:v>Harder</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Sheet1!$D$2:$D$13</c:f>
              <c:numCache>
                <c:formatCode>0%</c:formatCode>
                <c:ptCount val="12"/>
                <c:pt idx="0">
                  <c:v>0.09</c:v>
                </c:pt>
                <c:pt idx="1">
                  <c:v>0.1</c:v>
                </c:pt>
                <c:pt idx="2">
                  <c:v>0.1</c:v>
                </c:pt>
                <c:pt idx="3">
                  <c:v>0.1</c:v>
                </c:pt>
                <c:pt idx="4">
                  <c:v>0.09</c:v>
                </c:pt>
                <c:pt idx="5">
                  <c:v>0.11</c:v>
                </c:pt>
                <c:pt idx="6">
                  <c:v>0.14000000000000001</c:v>
                </c:pt>
                <c:pt idx="7">
                  <c:v>0.11</c:v>
                </c:pt>
                <c:pt idx="8">
                  <c:v>0.14000000000000001</c:v>
                </c:pt>
                <c:pt idx="9">
                  <c:v>0.13</c:v>
                </c:pt>
                <c:pt idx="10">
                  <c:v>0.19</c:v>
                </c:pt>
                <c:pt idx="11">
                  <c:v>0.13</c:v>
                </c:pt>
              </c:numCache>
            </c:numRef>
          </c:val>
          <c:extLst>
            <c:ext xmlns:c16="http://schemas.microsoft.com/office/drawing/2014/chart" uri="{C3380CC4-5D6E-409C-BE32-E72D297353CC}">
              <c16:uniqueId val="{00000002-BED6-4EF0-88A1-770C59A1F72E}"/>
            </c:ext>
          </c:extLst>
        </c:ser>
        <c:dLbls>
          <c:showLegendKey val="0"/>
          <c:showVal val="0"/>
          <c:showCatName val="0"/>
          <c:showSerName val="0"/>
          <c:showPercent val="0"/>
          <c:showBubbleSize val="0"/>
        </c:dLbls>
        <c:gapWidth val="79"/>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0.46640473556001577"/>
          <c:y val="0.90843501610171062"/>
          <c:w val="0.40043304942274371"/>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Sheet1!$B$2:$B$10</c:f>
              <c:numCache>
                <c:formatCode>General</c:formatCode>
                <c:ptCount val="9"/>
                <c:pt idx="0" formatCode="0%">
                  <c:v>0.42</c:v>
                </c:pt>
                <c:pt idx="2" formatCode="0%">
                  <c:v>0.51</c:v>
                </c:pt>
                <c:pt idx="3" formatCode="0%">
                  <c:v>0.53</c:v>
                </c:pt>
                <c:pt idx="4" formatCode="0%">
                  <c:v>0.5</c:v>
                </c:pt>
                <c:pt idx="5" formatCode="0%">
                  <c:v>0.44</c:v>
                </c:pt>
                <c:pt idx="6" formatCode="0%">
                  <c:v>0.34</c:v>
                </c:pt>
                <c:pt idx="7" formatCode="0%">
                  <c:v>0.31</c:v>
                </c:pt>
                <c:pt idx="8" formatCode="0%">
                  <c:v>0.3</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Sheet1!$C$2:$C$10</c:f>
              <c:numCache>
                <c:formatCode>General</c:formatCode>
                <c:ptCount val="9"/>
                <c:pt idx="0" formatCode="0%">
                  <c:v>0.48</c:v>
                </c:pt>
                <c:pt idx="2" formatCode="0%">
                  <c:v>0.35</c:v>
                </c:pt>
                <c:pt idx="3" formatCode="0%">
                  <c:v>0.35</c:v>
                </c:pt>
                <c:pt idx="4" formatCode="0%">
                  <c:v>0.37</c:v>
                </c:pt>
                <c:pt idx="5" formatCode="0%">
                  <c:v>0.48</c:v>
                </c:pt>
                <c:pt idx="6" formatCode="0%">
                  <c:v>0.59</c:v>
                </c:pt>
                <c:pt idx="7" formatCode="0%">
                  <c:v>0.63</c:v>
                </c:pt>
                <c:pt idx="8" formatCode="0%">
                  <c:v>0.64</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Sheet1!$D$2:$D$10</c:f>
              <c:numCache>
                <c:formatCode>General</c:formatCode>
                <c:ptCount val="9"/>
                <c:pt idx="0" formatCode="0%">
                  <c:v>0.09</c:v>
                </c:pt>
                <c:pt idx="2" formatCode="0%">
                  <c:v>0.14000000000000001</c:v>
                </c:pt>
                <c:pt idx="3" formatCode="0%">
                  <c:v>0.12</c:v>
                </c:pt>
                <c:pt idx="4" formatCode="0%">
                  <c:v>0.11</c:v>
                </c:pt>
                <c:pt idx="5" formatCode="0%">
                  <c:v>0.08</c:v>
                </c:pt>
                <c:pt idx="6" formatCode="0%">
                  <c:v>0.06</c:v>
                </c:pt>
                <c:pt idx="7" formatCode="0%">
                  <c:v>0.06</c:v>
                </c:pt>
                <c:pt idx="8" formatCode="0%">
                  <c:v>0.06</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5290367349914594"/>
          <c:y val="0.9080195138651147"/>
          <c:w val="0.79339900220805726"/>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4-CAC8-409B-9AB8-7DB499E8459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AC8-409B-9AB8-7DB499E8459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2-CAC8-409B-9AB8-7DB499E8459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1-CAC8-409B-9AB8-7DB499E845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Somewhat likely</c:v>
                </c:pt>
                <c:pt idx="2">
                  <c:v>Not very likely</c:v>
                </c:pt>
                <c:pt idx="3">
                  <c:v>Not at all likely</c:v>
                </c:pt>
                <c:pt idx="4">
                  <c:v>I don’t own a smartphone</c:v>
                </c:pt>
              </c:strCache>
            </c:strRef>
          </c:cat>
          <c:val>
            <c:numRef>
              <c:f>Sheet1!$B$2:$B$6</c:f>
              <c:numCache>
                <c:formatCode>0%</c:formatCode>
                <c:ptCount val="5"/>
                <c:pt idx="0">
                  <c:v>0.26</c:v>
                </c:pt>
                <c:pt idx="1">
                  <c:v>0.3</c:v>
                </c:pt>
                <c:pt idx="2">
                  <c:v>0.2</c:v>
                </c:pt>
                <c:pt idx="3">
                  <c:v>0.15</c:v>
                </c:pt>
                <c:pt idx="4">
                  <c:v>0.08</c:v>
                </c:pt>
              </c:numCache>
            </c:numRef>
          </c:val>
          <c:extLst>
            <c:ext xmlns:c16="http://schemas.microsoft.com/office/drawing/2014/chart" uri="{C3380CC4-5D6E-409C-BE32-E72D297353CC}">
              <c16:uniqueId val="{00000000-CAC8-409B-9AB8-7DB499E8459C}"/>
            </c:ext>
          </c:extLst>
        </c:ser>
        <c:dLbls>
          <c:showLegendKey val="0"/>
          <c:showVal val="0"/>
          <c:showCatName val="0"/>
          <c:showSerName val="0"/>
          <c:showPercent val="0"/>
          <c:showBubbleSize val="0"/>
        </c:dLbls>
        <c:gapWidth val="181"/>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23F2-44D9-905C-1E0F4E571A4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China</c:v>
                </c:pt>
                <c:pt idx="4">
                  <c:v>India</c:v>
                </c:pt>
                <c:pt idx="5">
                  <c:v>Egypt</c:v>
                </c:pt>
                <c:pt idx="6">
                  <c:v>Turkey</c:v>
                </c:pt>
                <c:pt idx="7">
                  <c:v>Kenya</c:v>
                </c:pt>
                <c:pt idx="8">
                  <c:v>South Africa</c:v>
                </c:pt>
                <c:pt idx="9">
                  <c:v>Nigeria</c:v>
                </c:pt>
                <c:pt idx="10">
                  <c:v>Poland</c:v>
                </c:pt>
                <c:pt idx="11">
                  <c:v>Sweden</c:v>
                </c:pt>
                <c:pt idx="12">
                  <c:v>South Korea</c:v>
                </c:pt>
                <c:pt idx="13">
                  <c:v>Hong Kong (China)</c:v>
                </c:pt>
                <c:pt idx="14">
                  <c:v>Mexico</c:v>
                </c:pt>
                <c:pt idx="15">
                  <c:v>Brazil</c:v>
                </c:pt>
                <c:pt idx="16">
                  <c:v>Tunisia</c:v>
                </c:pt>
                <c:pt idx="17">
                  <c:v>Australia</c:v>
                </c:pt>
                <c:pt idx="18">
                  <c:v>US</c:v>
                </c:pt>
                <c:pt idx="19">
                  <c:v>Italy</c:v>
                </c:pt>
                <c:pt idx="20">
                  <c:v>Canada</c:v>
                </c:pt>
                <c:pt idx="21">
                  <c:v>Great Britain</c:v>
                </c:pt>
                <c:pt idx="22">
                  <c:v>Pakistan</c:v>
                </c:pt>
                <c:pt idx="23">
                  <c:v>Japan</c:v>
                </c:pt>
                <c:pt idx="24">
                  <c:v>France</c:v>
                </c:pt>
                <c:pt idx="25">
                  <c:v>Germany</c:v>
                </c:pt>
              </c:strCache>
            </c:strRef>
          </c:cat>
          <c:val>
            <c:numRef>
              <c:f>Sheet1!$B$2:$B$27</c:f>
              <c:numCache>
                <c:formatCode>General</c:formatCode>
                <c:ptCount val="26"/>
                <c:pt idx="0" formatCode="0%">
                  <c:v>0.56999999999999995</c:v>
                </c:pt>
                <c:pt idx="2" formatCode="0%">
                  <c:v>0.95</c:v>
                </c:pt>
                <c:pt idx="3" formatCode="0%">
                  <c:v>0.86</c:v>
                </c:pt>
                <c:pt idx="4" formatCode="0%">
                  <c:v>0.86</c:v>
                </c:pt>
                <c:pt idx="5" formatCode="0%">
                  <c:v>0.79</c:v>
                </c:pt>
                <c:pt idx="6" formatCode="0%">
                  <c:v>0.69</c:v>
                </c:pt>
                <c:pt idx="7" formatCode="0%">
                  <c:v>0.69</c:v>
                </c:pt>
                <c:pt idx="8" formatCode="0%">
                  <c:v>0.68</c:v>
                </c:pt>
                <c:pt idx="9" formatCode="0%">
                  <c:v>0.66</c:v>
                </c:pt>
                <c:pt idx="10" formatCode="0%">
                  <c:v>0.65</c:v>
                </c:pt>
                <c:pt idx="11" formatCode="0%">
                  <c:v>0.64</c:v>
                </c:pt>
                <c:pt idx="12" formatCode="0%">
                  <c:v>0.63</c:v>
                </c:pt>
                <c:pt idx="13" formatCode="0%">
                  <c:v>0.63</c:v>
                </c:pt>
                <c:pt idx="14" formatCode="0%">
                  <c:v>0.61</c:v>
                </c:pt>
                <c:pt idx="15" formatCode="0%">
                  <c:v>0.57999999999999996</c:v>
                </c:pt>
                <c:pt idx="16" formatCode="0%">
                  <c:v>0.53</c:v>
                </c:pt>
                <c:pt idx="17" formatCode="0%">
                  <c:v>0.44</c:v>
                </c:pt>
                <c:pt idx="18" formatCode="0%">
                  <c:v>0.44</c:v>
                </c:pt>
                <c:pt idx="19" formatCode="0%">
                  <c:v>0.39</c:v>
                </c:pt>
                <c:pt idx="20" formatCode="0%">
                  <c:v>0.37</c:v>
                </c:pt>
                <c:pt idx="21" formatCode="0%">
                  <c:v>0.35</c:v>
                </c:pt>
                <c:pt idx="22" formatCode="0%">
                  <c:v>0.31</c:v>
                </c:pt>
                <c:pt idx="23" formatCode="0%">
                  <c:v>0.28999999999999998</c:v>
                </c:pt>
                <c:pt idx="24" formatCode="0%">
                  <c:v>0.27</c:v>
                </c:pt>
                <c:pt idx="25" formatCode="0%">
                  <c:v>0.27</c:v>
                </c:pt>
              </c:numCache>
            </c:numRef>
          </c:val>
          <c:extLst>
            <c:ext xmlns:c16="http://schemas.microsoft.com/office/drawing/2014/chart" uri="{C3380CC4-5D6E-409C-BE32-E72D297353CC}">
              <c16:uniqueId val="{00000002-23F2-44D9-905C-1E0F4E571A4E}"/>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AEF-4D6C-AAB4-A5CAD4F380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AEF-4D6C-AAB4-A5CAD4F3806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0AEF-4D6C-AAB4-A5CAD4F3806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0AEF-4D6C-AAB4-A5CAD4F380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Never</c:v>
                </c:pt>
                <c:pt idx="1">
                  <c:v>Once a month</c:v>
                </c:pt>
                <c:pt idx="2">
                  <c:v>Two to five times a month</c:v>
                </c:pt>
                <c:pt idx="3">
                  <c:v>More than five times a month</c:v>
                </c:pt>
              </c:strCache>
            </c:strRef>
          </c:cat>
          <c:val>
            <c:numRef>
              <c:f>Sheet1!$B$2:$B$5</c:f>
              <c:numCache>
                <c:formatCode>0%</c:formatCode>
                <c:ptCount val="4"/>
                <c:pt idx="0">
                  <c:v>0.22</c:v>
                </c:pt>
                <c:pt idx="1">
                  <c:v>0.47</c:v>
                </c:pt>
                <c:pt idx="2">
                  <c:v>0.23</c:v>
                </c:pt>
                <c:pt idx="3">
                  <c:v>7.0000000000000007E-2</c:v>
                </c:pt>
              </c:numCache>
            </c:numRef>
          </c:val>
          <c:extLst>
            <c:ext xmlns:c16="http://schemas.microsoft.com/office/drawing/2014/chart" uri="{C3380CC4-5D6E-409C-BE32-E72D297353CC}">
              <c16:uniqueId val="{00000008-0AEF-4D6C-AAB4-A5CAD4F38067}"/>
            </c:ext>
          </c:extLst>
        </c:ser>
        <c:dLbls>
          <c:showLegendKey val="0"/>
          <c:showVal val="0"/>
          <c:showCatName val="0"/>
          <c:showSerName val="0"/>
          <c:showPercent val="0"/>
          <c:showBubbleSize val="0"/>
        </c:dLbls>
        <c:gapWidth val="214"/>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Never</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Sheet1!$B$2:$B$27</c:f>
              <c:numCache>
                <c:formatCode>General</c:formatCode>
                <c:ptCount val="26"/>
                <c:pt idx="0" formatCode="0%">
                  <c:v>0.22</c:v>
                </c:pt>
                <c:pt idx="2" formatCode="0%">
                  <c:v>0.78</c:v>
                </c:pt>
                <c:pt idx="3" formatCode="0%">
                  <c:v>0.76</c:v>
                </c:pt>
                <c:pt idx="4" formatCode="0%">
                  <c:v>0.7</c:v>
                </c:pt>
                <c:pt idx="5" formatCode="0%">
                  <c:v>0.67</c:v>
                </c:pt>
                <c:pt idx="6" formatCode="0%">
                  <c:v>0.36</c:v>
                </c:pt>
                <c:pt idx="7" formatCode="0%">
                  <c:v>0.3</c:v>
                </c:pt>
                <c:pt idx="8" formatCode="0%">
                  <c:v>0.28000000000000003</c:v>
                </c:pt>
                <c:pt idx="9" formatCode="0%">
                  <c:v>0.22</c:v>
                </c:pt>
                <c:pt idx="10" formatCode="0%">
                  <c:v>0.2</c:v>
                </c:pt>
                <c:pt idx="11" formatCode="0%">
                  <c:v>0.14000000000000001</c:v>
                </c:pt>
                <c:pt idx="12" formatCode="0%">
                  <c:v>0.14000000000000001</c:v>
                </c:pt>
                <c:pt idx="13" formatCode="0%">
                  <c:v>0.14000000000000001</c:v>
                </c:pt>
                <c:pt idx="14" formatCode="0%">
                  <c:v>0.13</c:v>
                </c:pt>
                <c:pt idx="15" formatCode="0%">
                  <c:v>0.11</c:v>
                </c:pt>
                <c:pt idx="16" formatCode="0%">
                  <c:v>0.11</c:v>
                </c:pt>
                <c:pt idx="17" formatCode="0%">
                  <c:v>0.1</c:v>
                </c:pt>
                <c:pt idx="18" formatCode="0%">
                  <c:v>0.09</c:v>
                </c:pt>
                <c:pt idx="19" formatCode="0%">
                  <c:v>0.09</c:v>
                </c:pt>
                <c:pt idx="20" formatCode="0%">
                  <c:v>0.09</c:v>
                </c:pt>
                <c:pt idx="21" formatCode="0%">
                  <c:v>0.06</c:v>
                </c:pt>
                <c:pt idx="22" formatCode="0%">
                  <c:v>0.05</c:v>
                </c:pt>
                <c:pt idx="23" formatCode="0%">
                  <c:v>0.05</c:v>
                </c:pt>
                <c:pt idx="24" formatCode="0%">
                  <c:v>0.04</c:v>
                </c:pt>
                <c:pt idx="25" formatCode="0%">
                  <c:v>0.03</c:v>
                </c:pt>
              </c:numCache>
            </c:numRef>
          </c:val>
          <c:extLst>
            <c:ext xmlns:c16="http://schemas.microsoft.com/office/drawing/2014/chart" uri="{C3380CC4-5D6E-409C-BE32-E72D297353CC}">
              <c16:uniqueId val="{00000000-CCEC-41FB-AE9A-9E2EC3035C6D}"/>
            </c:ext>
          </c:extLst>
        </c:ser>
        <c:ser>
          <c:idx val="1"/>
          <c:order val="1"/>
          <c:tx>
            <c:strRef>
              <c:f>Sheet1!$C$1</c:f>
              <c:strCache>
                <c:ptCount val="1"/>
                <c:pt idx="0">
                  <c:v>Once a month</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Sheet1!$C$2:$C$27</c:f>
              <c:numCache>
                <c:formatCode>General</c:formatCode>
                <c:ptCount val="26"/>
                <c:pt idx="0" formatCode="0%">
                  <c:v>0.47</c:v>
                </c:pt>
                <c:pt idx="2" formatCode="0%">
                  <c:v>0.15</c:v>
                </c:pt>
                <c:pt idx="3" formatCode="0%">
                  <c:v>0.23</c:v>
                </c:pt>
                <c:pt idx="4" formatCode="0%">
                  <c:v>0.19</c:v>
                </c:pt>
                <c:pt idx="5" formatCode="0%">
                  <c:v>0.22</c:v>
                </c:pt>
                <c:pt idx="6" formatCode="0%">
                  <c:v>0.43</c:v>
                </c:pt>
                <c:pt idx="7" formatCode="0%">
                  <c:v>0.48</c:v>
                </c:pt>
                <c:pt idx="8" formatCode="0%">
                  <c:v>0.55000000000000004</c:v>
                </c:pt>
                <c:pt idx="9" formatCode="0%">
                  <c:v>0.57999999999999996</c:v>
                </c:pt>
                <c:pt idx="10" formatCode="0%">
                  <c:v>0.56999999999999995</c:v>
                </c:pt>
                <c:pt idx="11" formatCode="0%">
                  <c:v>0.56000000000000005</c:v>
                </c:pt>
                <c:pt idx="12" formatCode="0%">
                  <c:v>0.59</c:v>
                </c:pt>
                <c:pt idx="13" formatCode="0%">
                  <c:v>0.59</c:v>
                </c:pt>
                <c:pt idx="14" formatCode="0%">
                  <c:v>0.56000000000000005</c:v>
                </c:pt>
                <c:pt idx="15" formatCode="0%">
                  <c:v>0.56000000000000005</c:v>
                </c:pt>
                <c:pt idx="16" formatCode="0%">
                  <c:v>0.61</c:v>
                </c:pt>
                <c:pt idx="17" formatCode="0%">
                  <c:v>0.48</c:v>
                </c:pt>
                <c:pt idx="18" formatCode="0%">
                  <c:v>0.56999999999999995</c:v>
                </c:pt>
                <c:pt idx="19" formatCode="0%">
                  <c:v>0.56999999999999995</c:v>
                </c:pt>
                <c:pt idx="20" formatCode="0%">
                  <c:v>0.51</c:v>
                </c:pt>
                <c:pt idx="21" formatCode="0%">
                  <c:v>0.4</c:v>
                </c:pt>
                <c:pt idx="22" formatCode="0%">
                  <c:v>0.52</c:v>
                </c:pt>
                <c:pt idx="23" formatCode="0%">
                  <c:v>0.44</c:v>
                </c:pt>
                <c:pt idx="24" formatCode="0%">
                  <c:v>0.47</c:v>
                </c:pt>
                <c:pt idx="25" formatCode="0%">
                  <c:v>0.34</c:v>
                </c:pt>
              </c:numCache>
            </c:numRef>
          </c:val>
          <c:extLst>
            <c:ext xmlns:c16="http://schemas.microsoft.com/office/drawing/2014/chart" uri="{C3380CC4-5D6E-409C-BE32-E72D297353CC}">
              <c16:uniqueId val="{00000001-CCEC-41FB-AE9A-9E2EC3035C6D}"/>
            </c:ext>
          </c:extLst>
        </c:ser>
        <c:ser>
          <c:idx val="2"/>
          <c:order val="2"/>
          <c:tx>
            <c:strRef>
              <c:f>Sheet1!$D$1</c:f>
              <c:strCache>
                <c:ptCount val="1"/>
                <c:pt idx="0">
                  <c:v>Two to five times a month</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Sheet1!$D$2:$D$27</c:f>
              <c:numCache>
                <c:formatCode>General</c:formatCode>
                <c:ptCount val="26"/>
                <c:pt idx="0" formatCode="0%">
                  <c:v>0.23</c:v>
                </c:pt>
                <c:pt idx="2" formatCode="0%">
                  <c:v>0.05</c:v>
                </c:pt>
                <c:pt idx="3" formatCode="0%">
                  <c:v>0.02</c:v>
                </c:pt>
                <c:pt idx="4" formatCode="0%">
                  <c:v>0.08</c:v>
                </c:pt>
                <c:pt idx="5" formatCode="0%">
                  <c:v>0.1</c:v>
                </c:pt>
                <c:pt idx="6" formatCode="0%">
                  <c:v>0.18</c:v>
                </c:pt>
                <c:pt idx="7" formatCode="0%">
                  <c:v>0.17</c:v>
                </c:pt>
                <c:pt idx="8" formatCode="0%">
                  <c:v>0.11</c:v>
                </c:pt>
                <c:pt idx="9" formatCode="0%">
                  <c:v>0.16</c:v>
                </c:pt>
                <c:pt idx="10" formatCode="0%">
                  <c:v>0.18</c:v>
                </c:pt>
                <c:pt idx="11" formatCode="0%">
                  <c:v>0.25</c:v>
                </c:pt>
                <c:pt idx="12" formatCode="0%">
                  <c:v>0.21</c:v>
                </c:pt>
                <c:pt idx="13" formatCode="0%">
                  <c:v>0.22</c:v>
                </c:pt>
                <c:pt idx="14" formatCode="0%">
                  <c:v>0.24</c:v>
                </c:pt>
                <c:pt idx="15" formatCode="0%">
                  <c:v>0.26</c:v>
                </c:pt>
                <c:pt idx="16" formatCode="0%">
                  <c:v>0.23</c:v>
                </c:pt>
                <c:pt idx="17" formatCode="0%">
                  <c:v>0.3</c:v>
                </c:pt>
                <c:pt idx="18" formatCode="0%">
                  <c:v>0.26</c:v>
                </c:pt>
                <c:pt idx="19" formatCode="0%">
                  <c:v>0.27</c:v>
                </c:pt>
                <c:pt idx="20" formatCode="0%">
                  <c:v>0.31</c:v>
                </c:pt>
                <c:pt idx="21" formatCode="0%">
                  <c:v>0.41</c:v>
                </c:pt>
                <c:pt idx="22" formatCode="0%">
                  <c:v>0.32</c:v>
                </c:pt>
                <c:pt idx="23" formatCode="0%">
                  <c:v>0.36</c:v>
                </c:pt>
                <c:pt idx="24" formatCode="0%">
                  <c:v>0.33</c:v>
                </c:pt>
                <c:pt idx="25" formatCode="0%">
                  <c:v>0.45</c:v>
                </c:pt>
              </c:numCache>
            </c:numRef>
          </c:val>
          <c:extLst>
            <c:ext xmlns:c16="http://schemas.microsoft.com/office/drawing/2014/chart" uri="{C3380CC4-5D6E-409C-BE32-E72D297353CC}">
              <c16:uniqueId val="{00000002-CCEC-41FB-AE9A-9E2EC3035C6D}"/>
            </c:ext>
          </c:extLst>
        </c:ser>
        <c:ser>
          <c:idx val="3"/>
          <c:order val="3"/>
          <c:tx>
            <c:strRef>
              <c:f>Sheet1!$E$1</c:f>
              <c:strCache>
                <c:ptCount val="1"/>
                <c:pt idx="0">
                  <c:v>More than five times a month</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Sheet1!$E$2:$E$27</c:f>
              <c:numCache>
                <c:formatCode>General</c:formatCode>
                <c:ptCount val="26"/>
                <c:pt idx="0" formatCode="0%">
                  <c:v>7.0000000000000007E-2</c:v>
                </c:pt>
                <c:pt idx="2" formatCode="0%">
                  <c:v>0.02</c:v>
                </c:pt>
                <c:pt idx="3" formatCode="0%">
                  <c:v>0</c:v>
                </c:pt>
                <c:pt idx="4" formatCode="0%">
                  <c:v>0.04</c:v>
                </c:pt>
                <c:pt idx="5" formatCode="0%">
                  <c:v>0.02</c:v>
                </c:pt>
                <c:pt idx="6" formatCode="0%">
                  <c:v>0.04</c:v>
                </c:pt>
                <c:pt idx="7" formatCode="0%">
                  <c:v>0.05</c:v>
                </c:pt>
                <c:pt idx="8" formatCode="0%">
                  <c:v>0.06</c:v>
                </c:pt>
                <c:pt idx="9" formatCode="0%">
                  <c:v>0.03</c:v>
                </c:pt>
                <c:pt idx="10" formatCode="0%">
                  <c:v>0.05</c:v>
                </c:pt>
                <c:pt idx="11" formatCode="0%">
                  <c:v>0.05</c:v>
                </c:pt>
                <c:pt idx="12" formatCode="0%">
                  <c:v>0.06</c:v>
                </c:pt>
                <c:pt idx="13" formatCode="0%">
                  <c:v>0.05</c:v>
                </c:pt>
                <c:pt idx="14" formatCode="0%">
                  <c:v>7.0000000000000007E-2</c:v>
                </c:pt>
                <c:pt idx="15" formatCode="0%">
                  <c:v>0.08</c:v>
                </c:pt>
                <c:pt idx="16" formatCode="0%">
                  <c:v>0.05</c:v>
                </c:pt>
                <c:pt idx="17" formatCode="0%">
                  <c:v>0.12</c:v>
                </c:pt>
                <c:pt idx="18" formatCode="0%">
                  <c:v>0.08</c:v>
                </c:pt>
                <c:pt idx="19" formatCode="0%">
                  <c:v>7.0000000000000007E-2</c:v>
                </c:pt>
                <c:pt idx="20" formatCode="0%">
                  <c:v>0.09</c:v>
                </c:pt>
                <c:pt idx="21" formatCode="0%">
                  <c:v>0.14000000000000001</c:v>
                </c:pt>
                <c:pt idx="22" formatCode="0%">
                  <c:v>0.1</c:v>
                </c:pt>
                <c:pt idx="23" formatCode="0%">
                  <c:v>0.16</c:v>
                </c:pt>
                <c:pt idx="24" formatCode="0%">
                  <c:v>0.16</c:v>
                </c:pt>
                <c:pt idx="25" formatCode="0%">
                  <c:v>0.17</c:v>
                </c:pt>
              </c:numCache>
            </c:numRef>
          </c:val>
          <c:extLst>
            <c:ext xmlns:c16="http://schemas.microsoft.com/office/drawing/2014/chart" uri="{C3380CC4-5D6E-409C-BE32-E72D297353CC}">
              <c16:uniqueId val="{00000003-CCEC-41FB-AE9A-9E2EC3035C6D}"/>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
          <c:y val="0.93299449856903482"/>
          <c:w val="1"/>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1203169916260463"/>
          <c:y val="4.2270531400966184E-2"/>
          <c:w val="0.58631486168395619"/>
          <c:h val="0.93357487922705318"/>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272-4CBD-99C4-F1D943B40E3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F272-4CBD-99C4-F1D943B40E3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272-4CBD-99C4-F1D943B40E3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F272-4CBD-99C4-F1D943B40E3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773B-452F-8CAB-07C9D3E2AE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 not trust shopping online</c:v>
                </c:pt>
                <c:pt idx="1">
                  <c:v>I have heard bad things about online shopping</c:v>
                </c:pt>
                <c:pt idx="2">
                  <c:v>It is too expensive to shop online</c:v>
                </c:pt>
                <c:pt idx="3">
                  <c:v>I am not able to make online payments</c:v>
                </c:pt>
                <c:pt idx="4">
                  <c:v>It is too difficult to shop online</c:v>
                </c:pt>
                <c:pt idx="5">
                  <c:v>I do not find what I look for</c:v>
                </c:pt>
                <c:pt idx="6">
                  <c:v>Services do not deliver to my location</c:v>
                </c:pt>
                <c:pt idx="7">
                  <c:v>No Internet availability when I need it</c:v>
                </c:pt>
                <c:pt idx="8">
                  <c:v>Other</c:v>
                </c:pt>
              </c:strCache>
            </c:strRef>
          </c:cat>
          <c:val>
            <c:numRef>
              <c:f>Sheet1!$B$2:$B$10</c:f>
              <c:numCache>
                <c:formatCode>0%</c:formatCode>
                <c:ptCount val="9"/>
                <c:pt idx="0">
                  <c:v>0.49</c:v>
                </c:pt>
                <c:pt idx="1">
                  <c:v>0.25</c:v>
                </c:pt>
                <c:pt idx="2">
                  <c:v>0.23</c:v>
                </c:pt>
                <c:pt idx="3">
                  <c:v>0.21</c:v>
                </c:pt>
                <c:pt idx="4">
                  <c:v>0.19</c:v>
                </c:pt>
                <c:pt idx="5">
                  <c:v>0.17</c:v>
                </c:pt>
                <c:pt idx="6">
                  <c:v>0.08</c:v>
                </c:pt>
                <c:pt idx="7">
                  <c:v>0.08</c:v>
                </c:pt>
                <c:pt idx="8">
                  <c:v>0.14000000000000001</c:v>
                </c:pt>
              </c:numCache>
            </c:numRef>
          </c:val>
          <c:extLst>
            <c:ext xmlns:c16="http://schemas.microsoft.com/office/drawing/2014/chart" uri="{C3380CC4-5D6E-409C-BE32-E72D297353CC}">
              <c16:uniqueId val="{00000008-F272-4CBD-99C4-F1D943B40E3A}"/>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Poland</c:v>
                </c:pt>
                <c:pt idx="4">
                  <c:v>Hong Kong (China)</c:v>
                </c:pt>
                <c:pt idx="5">
                  <c:v>Turkey</c:v>
                </c:pt>
                <c:pt idx="6">
                  <c:v>Pakistan</c:v>
                </c:pt>
                <c:pt idx="7">
                  <c:v>Mexico</c:v>
                </c:pt>
                <c:pt idx="8">
                  <c:v>South Africa</c:v>
                </c:pt>
                <c:pt idx="9">
                  <c:v>Australia</c:v>
                </c:pt>
                <c:pt idx="10">
                  <c:v>Nigeria</c:v>
                </c:pt>
                <c:pt idx="11">
                  <c:v>United States</c:v>
                </c:pt>
                <c:pt idx="12">
                  <c:v>Kenya</c:v>
                </c:pt>
                <c:pt idx="13">
                  <c:v>Germany</c:v>
                </c:pt>
                <c:pt idx="14">
                  <c:v>Brazil</c:v>
                </c:pt>
                <c:pt idx="15">
                  <c:v>Egypt</c:v>
                </c:pt>
                <c:pt idx="16">
                  <c:v>Canada</c:v>
                </c:pt>
                <c:pt idx="17">
                  <c:v>South Korea</c:v>
                </c:pt>
                <c:pt idx="18">
                  <c:v>Sweden</c:v>
                </c:pt>
                <c:pt idx="19">
                  <c:v>France</c:v>
                </c:pt>
                <c:pt idx="20">
                  <c:v>Great Britain</c:v>
                </c:pt>
                <c:pt idx="21">
                  <c:v>India</c:v>
                </c:pt>
                <c:pt idx="22">
                  <c:v>Italy</c:v>
                </c:pt>
                <c:pt idx="23">
                  <c:v>Indonesia</c:v>
                </c:pt>
                <c:pt idx="24">
                  <c:v>Japan</c:v>
                </c:pt>
                <c:pt idx="25">
                  <c:v>China</c:v>
                </c:pt>
              </c:strCache>
            </c:strRef>
          </c:cat>
          <c:val>
            <c:numRef>
              <c:f>Sheet1!$B$2:$B$27</c:f>
              <c:numCache>
                <c:formatCode>General</c:formatCode>
                <c:ptCount val="26"/>
                <c:pt idx="0" formatCode="0%">
                  <c:v>0.49</c:v>
                </c:pt>
                <c:pt idx="2" formatCode="0%">
                  <c:v>0.71</c:v>
                </c:pt>
                <c:pt idx="3" formatCode="0%">
                  <c:v>0.59</c:v>
                </c:pt>
                <c:pt idx="4" formatCode="0%">
                  <c:v>0.56000000000000005</c:v>
                </c:pt>
                <c:pt idx="5" formatCode="0%">
                  <c:v>0.54</c:v>
                </c:pt>
                <c:pt idx="6" formatCode="0%">
                  <c:v>0.52</c:v>
                </c:pt>
                <c:pt idx="7" formatCode="0%">
                  <c:v>0.51</c:v>
                </c:pt>
                <c:pt idx="8" formatCode="0%">
                  <c:v>0.51</c:v>
                </c:pt>
                <c:pt idx="9" formatCode="0%">
                  <c:v>0.5</c:v>
                </c:pt>
                <c:pt idx="10" formatCode="0%">
                  <c:v>0.45</c:v>
                </c:pt>
                <c:pt idx="11" formatCode="0%">
                  <c:v>0.44</c:v>
                </c:pt>
                <c:pt idx="12" formatCode="0%">
                  <c:v>0.44</c:v>
                </c:pt>
                <c:pt idx="13" formatCode="0%">
                  <c:v>0.43</c:v>
                </c:pt>
                <c:pt idx="14" formatCode="0%">
                  <c:v>0.42</c:v>
                </c:pt>
                <c:pt idx="15" formatCode="0%">
                  <c:v>0.4</c:v>
                </c:pt>
                <c:pt idx="16" formatCode="0%">
                  <c:v>0.38</c:v>
                </c:pt>
                <c:pt idx="17" formatCode="0%">
                  <c:v>0.37</c:v>
                </c:pt>
                <c:pt idx="18" formatCode="0%">
                  <c:v>0.36</c:v>
                </c:pt>
                <c:pt idx="19" formatCode="0%">
                  <c:v>0.35</c:v>
                </c:pt>
                <c:pt idx="20" formatCode="0%">
                  <c:v>0.33</c:v>
                </c:pt>
                <c:pt idx="21" formatCode="0%">
                  <c:v>0.32</c:v>
                </c:pt>
                <c:pt idx="22" formatCode="0%">
                  <c:v>0.32</c:v>
                </c:pt>
                <c:pt idx="23" formatCode="0%">
                  <c:v>0.32</c:v>
                </c:pt>
                <c:pt idx="24" formatCode="0%">
                  <c:v>0.25</c:v>
                </c:pt>
                <c:pt idx="25" formatCode="0%">
                  <c:v>0.18</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928-45C7-8653-4A00A01D551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9928-45C7-8653-4A00A01D551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928-45C7-8653-4A00A01D551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9928-45C7-8653-4A00A01D551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2E23-4468-955B-71B9C35A5A90}"/>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Saves time</c:v>
                </c:pt>
                <c:pt idx="1">
                  <c:v>Convenient and flexible</c:v>
                </c:pt>
                <c:pt idx="2">
                  <c:v>Easy to use</c:v>
                </c:pt>
                <c:pt idx="3">
                  <c:v>Flexibility of prices</c:v>
                </c:pt>
                <c:pt idx="4">
                  <c:v>Wide range of choices</c:v>
                </c:pt>
                <c:pt idx="5">
                  <c:v>Able to purchase items you cannot buy elsewhere</c:v>
                </c:pt>
                <c:pt idx="6">
                  <c:v>Fun doing shopping on the web</c:v>
                </c:pt>
                <c:pt idx="7">
                  <c:v>Security</c:v>
                </c:pt>
                <c:pt idx="8">
                  <c:v>Other</c:v>
                </c:pt>
              </c:strCache>
            </c:strRef>
          </c:cat>
          <c:val>
            <c:numRef>
              <c:f>Sheet1!$B$2:$B$10</c:f>
              <c:numCache>
                <c:formatCode>0%</c:formatCode>
                <c:ptCount val="9"/>
                <c:pt idx="0">
                  <c:v>0.59</c:v>
                </c:pt>
                <c:pt idx="1">
                  <c:v>0.51</c:v>
                </c:pt>
                <c:pt idx="2">
                  <c:v>0.49</c:v>
                </c:pt>
                <c:pt idx="3">
                  <c:v>0.49</c:v>
                </c:pt>
                <c:pt idx="4">
                  <c:v>0.47</c:v>
                </c:pt>
                <c:pt idx="5">
                  <c:v>0.45</c:v>
                </c:pt>
                <c:pt idx="6">
                  <c:v>0.23</c:v>
                </c:pt>
                <c:pt idx="7">
                  <c:v>0.1</c:v>
                </c:pt>
                <c:pt idx="8">
                  <c:v>0.03</c:v>
                </c:pt>
              </c:numCache>
            </c:numRef>
          </c:val>
          <c:extLst>
            <c:ext xmlns:c16="http://schemas.microsoft.com/office/drawing/2014/chart" uri="{C3380CC4-5D6E-409C-BE32-E72D297353CC}">
              <c16:uniqueId val="{00000008-9928-45C7-8653-4A00A01D5511}"/>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466819009522889"/>
          <c:y val="4.9832766065014425E-2"/>
          <c:w val="0.78533178144398619"/>
          <c:h val="0.85367168777815816"/>
        </c:manualLayout>
      </c:layout>
      <c:barChart>
        <c:barDir val="bar"/>
        <c:grouping val="stacked"/>
        <c:varyColors val="0"/>
        <c:ser>
          <c:idx val="0"/>
          <c:order val="0"/>
          <c:tx>
            <c:strRef>
              <c:f>Sheet1!$B$1</c:f>
              <c:strCache>
                <c:ptCount val="1"/>
                <c:pt idx="0">
                  <c:v>A great deal</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Sheet1!$B$2:$B$8</c:f>
              <c:numCache>
                <c:formatCode>0%</c:formatCode>
                <c:ptCount val="7"/>
                <c:pt idx="0">
                  <c:v>0.56000000000000005</c:v>
                </c:pt>
                <c:pt idx="1">
                  <c:v>0.35</c:v>
                </c:pt>
                <c:pt idx="2">
                  <c:v>0.28999999999999998</c:v>
                </c:pt>
                <c:pt idx="3">
                  <c:v>0.32</c:v>
                </c:pt>
                <c:pt idx="4">
                  <c:v>0.22</c:v>
                </c:pt>
                <c:pt idx="5">
                  <c:v>0.26</c:v>
                </c:pt>
                <c:pt idx="6">
                  <c:v>0.17</c:v>
                </c:pt>
              </c:numCache>
            </c:numRef>
          </c:val>
          <c:extLst>
            <c:ext xmlns:c16="http://schemas.microsoft.com/office/drawing/2014/chart" uri="{C3380CC4-5D6E-409C-BE32-E72D297353CC}">
              <c16:uniqueId val="{00000000-21FA-4F4D-AA4F-81DEB00B6B9A}"/>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Sheet1!$C$2:$C$8</c:f>
              <c:numCache>
                <c:formatCode>0%</c:formatCode>
                <c:ptCount val="7"/>
                <c:pt idx="0">
                  <c:v>0.26</c:v>
                </c:pt>
                <c:pt idx="1">
                  <c:v>0.39</c:v>
                </c:pt>
                <c:pt idx="2">
                  <c:v>0.38</c:v>
                </c:pt>
                <c:pt idx="3">
                  <c:v>0.33</c:v>
                </c:pt>
                <c:pt idx="4">
                  <c:v>0.4</c:v>
                </c:pt>
                <c:pt idx="5">
                  <c:v>0.35</c:v>
                </c:pt>
                <c:pt idx="6">
                  <c:v>0.32</c:v>
                </c:pt>
              </c:numCache>
            </c:numRef>
          </c:val>
          <c:extLst>
            <c:ext xmlns:c16="http://schemas.microsoft.com/office/drawing/2014/chart" uri="{C3380CC4-5D6E-409C-BE32-E72D297353CC}">
              <c16:uniqueId val="{00000001-21FA-4F4D-AA4F-81DEB00B6B9A}"/>
            </c:ext>
          </c:extLst>
        </c:ser>
        <c:ser>
          <c:idx val="2"/>
          <c:order val="2"/>
          <c:tx>
            <c:strRef>
              <c:f>Sheet1!$D$1</c:f>
              <c:strCache>
                <c:ptCount val="1"/>
                <c:pt idx="0">
                  <c:v>A great deal/ Somewhat</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Sheet1!$D$2:$D$8</c:f>
              <c:numCache>
                <c:formatCode>0%</c:formatCode>
                <c:ptCount val="7"/>
                <c:pt idx="0">
                  <c:v>0.82</c:v>
                </c:pt>
                <c:pt idx="1">
                  <c:v>0.74</c:v>
                </c:pt>
                <c:pt idx="2">
                  <c:v>0.67</c:v>
                </c:pt>
                <c:pt idx="3">
                  <c:v>0.65</c:v>
                </c:pt>
                <c:pt idx="4">
                  <c:v>0.62</c:v>
                </c:pt>
                <c:pt idx="5">
                  <c:v>0.61</c:v>
                </c:pt>
                <c:pt idx="6">
                  <c:v>0.49</c:v>
                </c:pt>
              </c:numCache>
            </c:numRef>
          </c:val>
          <c:extLst>
            <c:ext xmlns:c16="http://schemas.microsoft.com/office/drawing/2014/chart" uri="{C3380CC4-5D6E-409C-BE32-E72D297353CC}">
              <c16:uniqueId val="{00000002-21FA-4F4D-AA4F-81DEB00B6B9A}"/>
            </c:ext>
          </c:extLst>
        </c:ser>
        <c:dLbls>
          <c:showLegendKey val="0"/>
          <c:showVal val="0"/>
          <c:showCatName val="0"/>
          <c:showSerName val="0"/>
          <c:showPercent val="0"/>
          <c:showBubbleSize val="0"/>
        </c:dLbls>
        <c:gapWidth val="115"/>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r"/>
      <c:layout>
        <c:manualLayout>
          <c:xMode val="edge"/>
          <c:yMode val="edge"/>
          <c:x val="0"/>
          <c:y val="0.93033445478210808"/>
          <c:w val="0.42030907353490188"/>
          <c:h val="5.743104978938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577-47A0-BC5B-96A990FE3F5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577-47A0-BC5B-96A990FE3F5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577-47A0-BC5B-96A990FE3F5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577-47A0-BC5B-96A990FE3F5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0E77-4038-91FB-53DECB0C322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Credit cards</c:v>
                </c:pt>
                <c:pt idx="1">
                  <c:v>Electronic payment (PayPal if available)</c:v>
                </c:pt>
                <c:pt idx="2">
                  <c:v>Debit cards</c:v>
                </c:pt>
                <c:pt idx="3">
                  <c:v>Cash on delivery</c:v>
                </c:pt>
                <c:pt idx="4">
                  <c:v>Bank transfers</c:v>
                </c:pt>
                <c:pt idx="5">
                  <c:v>Gift cards or vouchers</c:v>
                </c:pt>
                <c:pt idx="6">
                  <c:v>Mobile payment</c:v>
                </c:pt>
                <c:pt idx="7">
                  <c:v>Cryptocurrencies (Bitcoin)</c:v>
                </c:pt>
                <c:pt idx="8">
                  <c:v>Other</c:v>
                </c:pt>
              </c:strCache>
            </c:strRef>
          </c:cat>
          <c:val>
            <c:numRef>
              <c:f>Sheet1!$B$2:$B$10</c:f>
              <c:numCache>
                <c:formatCode>0%</c:formatCode>
                <c:ptCount val="9"/>
                <c:pt idx="0">
                  <c:v>0.42</c:v>
                </c:pt>
                <c:pt idx="1">
                  <c:v>0.39</c:v>
                </c:pt>
                <c:pt idx="2">
                  <c:v>0.28000000000000003</c:v>
                </c:pt>
                <c:pt idx="3">
                  <c:v>0.23</c:v>
                </c:pt>
                <c:pt idx="4">
                  <c:v>0.2</c:v>
                </c:pt>
                <c:pt idx="5">
                  <c:v>0.15</c:v>
                </c:pt>
                <c:pt idx="6">
                  <c:v>0.14000000000000001</c:v>
                </c:pt>
                <c:pt idx="7">
                  <c:v>0.03</c:v>
                </c:pt>
                <c:pt idx="8">
                  <c:v>0.03</c:v>
                </c:pt>
              </c:numCache>
            </c:numRef>
          </c:val>
          <c:extLst>
            <c:ext xmlns:c16="http://schemas.microsoft.com/office/drawing/2014/chart" uri="{C3380CC4-5D6E-409C-BE32-E72D297353CC}">
              <c16:uniqueId val="{00000008-B577-47A0-BC5B-96A990FE3F51}"/>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222735178935967"/>
          <c:y val="3.5265539329499357E-2"/>
          <c:w val="0.80950545244344452"/>
          <c:h val="0.94827720898340095"/>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Mexico</c:v>
                </c:pt>
                <c:pt idx="5">
                  <c:v>Egypt</c:v>
                </c:pt>
                <c:pt idx="6">
                  <c:v>Turkey</c:v>
                </c:pt>
                <c:pt idx="7">
                  <c:v>South Africa</c:v>
                </c:pt>
                <c:pt idx="8">
                  <c:v>Sweden</c:v>
                </c:pt>
                <c:pt idx="9">
                  <c:v>India</c:v>
                </c:pt>
                <c:pt idx="10">
                  <c:v>United States</c:v>
                </c:pt>
                <c:pt idx="11">
                  <c:v>Poland</c:v>
                </c:pt>
                <c:pt idx="12">
                  <c:v>South Korea</c:v>
                </c:pt>
                <c:pt idx="13">
                  <c:v>Brazil</c:v>
                </c:pt>
                <c:pt idx="14">
                  <c:v>France</c:v>
                </c:pt>
                <c:pt idx="15">
                  <c:v>Hong Kong (China)</c:v>
                </c:pt>
                <c:pt idx="16">
                  <c:v>Australia</c:v>
                </c:pt>
                <c:pt idx="17">
                  <c:v>Canada</c:v>
                </c:pt>
                <c:pt idx="18">
                  <c:v>China</c:v>
                </c:pt>
                <c:pt idx="19">
                  <c:v>Germany</c:v>
                </c:pt>
                <c:pt idx="20">
                  <c:v>Great Britain</c:v>
                </c:pt>
                <c:pt idx="21">
                  <c:v>Italy</c:v>
                </c:pt>
                <c:pt idx="22">
                  <c:v>Japan</c:v>
                </c:pt>
                <c:pt idx="23">
                  <c:v>Nigeria</c:v>
                </c:pt>
                <c:pt idx="24">
                  <c:v>Kenya</c:v>
                </c:pt>
                <c:pt idx="25">
                  <c:v>Pakistan</c:v>
                </c:pt>
              </c:strCache>
            </c:strRef>
          </c:cat>
          <c:val>
            <c:numRef>
              <c:f>Sheet1!$B$2:$B$27</c:f>
              <c:numCache>
                <c:formatCode>General</c:formatCode>
                <c:ptCount val="26"/>
                <c:pt idx="0" formatCode="0%">
                  <c:v>0.03</c:v>
                </c:pt>
                <c:pt idx="2" formatCode="0%">
                  <c:v>0.15</c:v>
                </c:pt>
                <c:pt idx="3" formatCode="0%">
                  <c:v>0.14000000000000001</c:v>
                </c:pt>
                <c:pt idx="4" formatCode="0%">
                  <c:v>0.08</c:v>
                </c:pt>
                <c:pt idx="5" formatCode="0%">
                  <c:v>0.06</c:v>
                </c:pt>
                <c:pt idx="6" formatCode="0%">
                  <c:v>0.05</c:v>
                </c:pt>
                <c:pt idx="7" formatCode="0%">
                  <c:v>0.04</c:v>
                </c:pt>
                <c:pt idx="8" formatCode="0%">
                  <c:v>0.04</c:v>
                </c:pt>
                <c:pt idx="9" formatCode="0%">
                  <c:v>0.03</c:v>
                </c:pt>
                <c:pt idx="10" formatCode="0%">
                  <c:v>0.03</c:v>
                </c:pt>
                <c:pt idx="11" formatCode="0%">
                  <c:v>0.02</c:v>
                </c:pt>
                <c:pt idx="12" formatCode="0%">
                  <c:v>0.02</c:v>
                </c:pt>
                <c:pt idx="13" formatCode="0%">
                  <c:v>0.02</c:v>
                </c:pt>
                <c:pt idx="14" formatCode="0%">
                  <c:v>0.02</c:v>
                </c:pt>
                <c:pt idx="15" formatCode="0%">
                  <c:v>0.02</c:v>
                </c:pt>
                <c:pt idx="16" formatCode="0%">
                  <c:v>0.01</c:v>
                </c:pt>
                <c:pt idx="17" formatCode="0%">
                  <c:v>0.01</c:v>
                </c:pt>
                <c:pt idx="18" formatCode="0%">
                  <c:v>0.01</c:v>
                </c:pt>
                <c:pt idx="19" formatCode="0%">
                  <c:v>0.01</c:v>
                </c:pt>
                <c:pt idx="20" formatCode="0%">
                  <c:v>0.01</c:v>
                </c:pt>
                <c:pt idx="21" formatCode="0%">
                  <c:v>0.01</c:v>
                </c:pt>
                <c:pt idx="22" formatCode="0%">
                  <c:v>0.01</c:v>
                </c:pt>
                <c:pt idx="23" formatCode="0%">
                  <c:v>0.01</c:v>
                </c:pt>
                <c:pt idx="24" formatCode="0%">
                  <c:v>0</c:v>
                </c:pt>
                <c:pt idx="25" formatCode="0%">
                  <c:v>0</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B16-4496-8773-71F2DE87549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7B16-4496-8773-71F2DE87549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7B16-4496-8773-71F2DE87549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7B16-4496-8773-71F2DE87549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Somewhat agree</c:v>
                </c:pt>
                <c:pt idx="2">
                  <c:v>Somewhat disagree </c:v>
                </c:pt>
                <c:pt idx="3">
                  <c:v>Strongly disagree</c:v>
                </c:pt>
              </c:strCache>
            </c:strRef>
          </c:cat>
          <c:val>
            <c:numRef>
              <c:f>Sheet1!$B$2:$B$5</c:f>
              <c:numCache>
                <c:formatCode>0%</c:formatCode>
                <c:ptCount val="4"/>
                <c:pt idx="0">
                  <c:v>0.28999999999999998</c:v>
                </c:pt>
                <c:pt idx="1">
                  <c:v>0.53</c:v>
                </c:pt>
                <c:pt idx="2">
                  <c:v>0.15</c:v>
                </c:pt>
                <c:pt idx="3">
                  <c:v>0.03</c:v>
                </c:pt>
              </c:numCache>
            </c:numRef>
          </c:val>
          <c:extLst>
            <c:ext xmlns:c16="http://schemas.microsoft.com/office/drawing/2014/chart" uri="{C3380CC4-5D6E-409C-BE32-E72D297353CC}">
              <c16:uniqueId val="{00000008-7B16-4496-8773-71F2DE875496}"/>
            </c:ext>
          </c:extLst>
        </c:ser>
        <c:dLbls>
          <c:showLegendKey val="0"/>
          <c:showVal val="0"/>
          <c:showCatName val="0"/>
          <c:showSerName val="0"/>
          <c:showPercent val="0"/>
          <c:showBubbleSize val="0"/>
        </c:dLbls>
        <c:gapWidth val="181"/>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7DF-4A7E-B69D-59049A22878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7DF-4A7E-B69D-59049A22878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7DF-4A7E-B69D-59049A22878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7DF-4A7E-B69D-59049A22878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8-7DCF-459E-9A77-3949B9193EF7}"/>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prefer products made in my country</c:v>
                </c:pt>
                <c:pt idx="1">
                  <c:v>I prefer products made in developed countries</c:v>
                </c:pt>
                <c:pt idx="2">
                  <c:v>I prefer products made in countries that are close to my own</c:v>
                </c:pt>
                <c:pt idx="3">
                  <c:v>I prefer products made in the US</c:v>
                </c:pt>
                <c:pt idx="4">
                  <c:v>I prefer products made in developing countries</c:v>
                </c:pt>
                <c:pt idx="5">
                  <c:v>I prefer products made in China</c:v>
                </c:pt>
                <c:pt idx="6">
                  <c:v>Other</c:v>
                </c:pt>
              </c:strCache>
            </c:strRef>
          </c:cat>
          <c:val>
            <c:numRef>
              <c:f>Sheet1!$B$2:$B$8</c:f>
              <c:numCache>
                <c:formatCode>0%</c:formatCode>
                <c:ptCount val="7"/>
                <c:pt idx="0">
                  <c:v>0.55000000000000004</c:v>
                </c:pt>
                <c:pt idx="1">
                  <c:v>0.28999999999999998</c:v>
                </c:pt>
                <c:pt idx="2">
                  <c:v>0.22</c:v>
                </c:pt>
                <c:pt idx="3">
                  <c:v>0.19</c:v>
                </c:pt>
                <c:pt idx="4">
                  <c:v>0.12</c:v>
                </c:pt>
                <c:pt idx="5">
                  <c:v>7.0000000000000007E-2</c:v>
                </c:pt>
                <c:pt idx="6">
                  <c:v>0.11</c:v>
                </c:pt>
              </c:numCache>
            </c:numRef>
          </c:val>
          <c:extLst>
            <c:ext xmlns:c16="http://schemas.microsoft.com/office/drawing/2014/chart" uri="{C3380CC4-5D6E-409C-BE32-E72D297353CC}">
              <c16:uniqueId val="{00000008-17DF-4A7E-B69D-59049A22878B}"/>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South Korea</c:v>
                </c:pt>
                <c:pt idx="4">
                  <c:v>Japan</c:v>
                </c:pt>
                <c:pt idx="5">
                  <c:v>Germany</c:v>
                </c:pt>
                <c:pt idx="6">
                  <c:v>India</c:v>
                </c:pt>
                <c:pt idx="7">
                  <c:v>Canada</c:v>
                </c:pt>
                <c:pt idx="8">
                  <c:v>France</c:v>
                </c:pt>
                <c:pt idx="9">
                  <c:v>Australia</c:v>
                </c:pt>
                <c:pt idx="10">
                  <c:v>Poland</c:v>
                </c:pt>
                <c:pt idx="11">
                  <c:v>Italy</c:v>
                </c:pt>
                <c:pt idx="12">
                  <c:v>Indonesia</c:v>
                </c:pt>
                <c:pt idx="13">
                  <c:v>Great Britain</c:v>
                </c:pt>
                <c:pt idx="14">
                  <c:v>Mexico</c:v>
                </c:pt>
                <c:pt idx="15">
                  <c:v>Turkey</c:v>
                </c:pt>
                <c:pt idx="16">
                  <c:v>South Africa</c:v>
                </c:pt>
                <c:pt idx="17">
                  <c:v>Sweden</c:v>
                </c:pt>
                <c:pt idx="18">
                  <c:v>China</c:v>
                </c:pt>
                <c:pt idx="19">
                  <c:v>Pakistan</c:v>
                </c:pt>
                <c:pt idx="20">
                  <c:v>Brazil</c:v>
                </c:pt>
                <c:pt idx="21">
                  <c:v>Kenya</c:v>
                </c:pt>
                <c:pt idx="22">
                  <c:v>United States</c:v>
                </c:pt>
                <c:pt idx="23">
                  <c:v>Egypt</c:v>
                </c:pt>
                <c:pt idx="24">
                  <c:v>Hong Kong (China)</c:v>
                </c:pt>
              </c:strCache>
            </c:strRef>
          </c:cat>
          <c:val>
            <c:numRef>
              <c:f>Sheet1!$B$2:$B$26</c:f>
              <c:numCache>
                <c:formatCode>General</c:formatCode>
                <c:ptCount val="25"/>
                <c:pt idx="0" formatCode="0%">
                  <c:v>0.55000000000000004</c:v>
                </c:pt>
                <c:pt idx="2" formatCode="0%">
                  <c:v>0.82</c:v>
                </c:pt>
                <c:pt idx="3" formatCode="0%">
                  <c:v>0.73</c:v>
                </c:pt>
                <c:pt idx="4" formatCode="0%">
                  <c:v>0.73</c:v>
                </c:pt>
                <c:pt idx="5" formatCode="0%">
                  <c:v>0.7</c:v>
                </c:pt>
                <c:pt idx="6" formatCode="0%">
                  <c:v>0.67</c:v>
                </c:pt>
                <c:pt idx="7" formatCode="0%">
                  <c:v>0.65</c:v>
                </c:pt>
                <c:pt idx="8" formatCode="0%">
                  <c:v>0.65</c:v>
                </c:pt>
                <c:pt idx="9" formatCode="0%">
                  <c:v>0.64</c:v>
                </c:pt>
                <c:pt idx="10" formatCode="0%">
                  <c:v>0.63</c:v>
                </c:pt>
                <c:pt idx="11" formatCode="0%">
                  <c:v>0.62</c:v>
                </c:pt>
                <c:pt idx="12" formatCode="0%">
                  <c:v>0.61</c:v>
                </c:pt>
                <c:pt idx="13" formatCode="0%">
                  <c:v>0.59</c:v>
                </c:pt>
                <c:pt idx="14" formatCode="0%">
                  <c:v>0.56000000000000005</c:v>
                </c:pt>
                <c:pt idx="15" formatCode="0%">
                  <c:v>0.54</c:v>
                </c:pt>
                <c:pt idx="16" formatCode="0%">
                  <c:v>0.49</c:v>
                </c:pt>
                <c:pt idx="17" formatCode="0%">
                  <c:v>0.49</c:v>
                </c:pt>
                <c:pt idx="18" formatCode="0%">
                  <c:v>0.48</c:v>
                </c:pt>
                <c:pt idx="19" formatCode="0%">
                  <c:v>0.48</c:v>
                </c:pt>
                <c:pt idx="20" formatCode="0%">
                  <c:v>0.45</c:v>
                </c:pt>
                <c:pt idx="21" formatCode="0%">
                  <c:v>0.45</c:v>
                </c:pt>
                <c:pt idx="22" formatCode="0%">
                  <c:v>0.38</c:v>
                </c:pt>
                <c:pt idx="23" formatCode="0%">
                  <c:v>0.32</c:v>
                </c:pt>
                <c:pt idx="24" formatCode="0%">
                  <c:v>0.06</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important</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Sheet1!$B$2:$B$7</c:f>
              <c:numCache>
                <c:formatCode>0%</c:formatCode>
                <c:ptCount val="6"/>
                <c:pt idx="0">
                  <c:v>0.67</c:v>
                </c:pt>
                <c:pt idx="1">
                  <c:v>0.71</c:v>
                </c:pt>
                <c:pt idx="2">
                  <c:v>0.72</c:v>
                </c:pt>
                <c:pt idx="3">
                  <c:v>0.68</c:v>
                </c:pt>
                <c:pt idx="4">
                  <c:v>0.57999999999999996</c:v>
                </c:pt>
                <c:pt idx="5">
                  <c:v>0.49</c:v>
                </c:pt>
              </c:numCache>
            </c:numRef>
          </c:val>
          <c:extLst>
            <c:ext xmlns:c16="http://schemas.microsoft.com/office/drawing/2014/chart" uri="{C3380CC4-5D6E-409C-BE32-E72D297353CC}">
              <c16:uniqueId val="{00000000-2501-411C-B17F-A9067C22AA81}"/>
            </c:ext>
          </c:extLst>
        </c:ser>
        <c:ser>
          <c:idx val="1"/>
          <c:order val="1"/>
          <c:tx>
            <c:strRef>
              <c:f>Sheet1!$C$1</c:f>
              <c:strCache>
                <c:ptCount val="1"/>
                <c:pt idx="0">
                  <c:v>Somewhat important</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Sheet1!$C$2:$C$7</c:f>
              <c:numCache>
                <c:formatCode>0%</c:formatCode>
                <c:ptCount val="6"/>
                <c:pt idx="0">
                  <c:v>0.27</c:v>
                </c:pt>
                <c:pt idx="1">
                  <c:v>0.23</c:v>
                </c:pt>
                <c:pt idx="2">
                  <c:v>0.22</c:v>
                </c:pt>
                <c:pt idx="3">
                  <c:v>0.26</c:v>
                </c:pt>
                <c:pt idx="4">
                  <c:v>0.33</c:v>
                </c:pt>
                <c:pt idx="5">
                  <c:v>0.38</c:v>
                </c:pt>
              </c:numCache>
            </c:numRef>
          </c:val>
          <c:extLst>
            <c:ext xmlns:c16="http://schemas.microsoft.com/office/drawing/2014/chart" uri="{C3380CC4-5D6E-409C-BE32-E72D297353CC}">
              <c16:uniqueId val="{00000001-2501-411C-B17F-A9067C22AA81}"/>
            </c:ext>
          </c:extLst>
        </c:ser>
        <c:ser>
          <c:idx val="2"/>
          <c:order val="2"/>
          <c:tx>
            <c:strRef>
              <c:f>Sheet1!$D$1</c:f>
              <c:strCache>
                <c:ptCount val="1"/>
                <c:pt idx="0">
                  <c:v>Not very important</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Sheet1!$D$2:$D$7</c:f>
              <c:numCache>
                <c:formatCode>0%</c:formatCode>
                <c:ptCount val="6"/>
                <c:pt idx="0">
                  <c:v>0.05</c:v>
                </c:pt>
                <c:pt idx="1">
                  <c:v>0.05</c:v>
                </c:pt>
                <c:pt idx="2">
                  <c:v>0.05</c:v>
                </c:pt>
                <c:pt idx="3">
                  <c:v>0.05</c:v>
                </c:pt>
                <c:pt idx="4">
                  <c:v>7.0000000000000007E-2</c:v>
                </c:pt>
                <c:pt idx="5">
                  <c:v>0.11</c:v>
                </c:pt>
              </c:numCache>
            </c:numRef>
          </c:val>
          <c:extLst>
            <c:ext xmlns:c16="http://schemas.microsoft.com/office/drawing/2014/chart" uri="{C3380CC4-5D6E-409C-BE32-E72D297353CC}">
              <c16:uniqueId val="{00000002-2501-411C-B17F-A9067C22AA81}"/>
            </c:ext>
          </c:extLst>
        </c:ser>
        <c:ser>
          <c:idx val="3"/>
          <c:order val="3"/>
          <c:tx>
            <c:strRef>
              <c:f>Sheet1!$E$1</c:f>
              <c:strCache>
                <c:ptCount val="1"/>
                <c:pt idx="0">
                  <c:v>Not at all important</c:v>
                </c:pt>
              </c:strCache>
            </c:strRef>
          </c:tx>
          <c:spPr>
            <a:solidFill>
              <a:schemeClr val="accent2">
                <a:tint val="58000"/>
              </a:schemeClr>
            </a:solidFill>
            <a:ln>
              <a:noFill/>
            </a:ln>
            <a:effectLst/>
          </c:spPr>
          <c:invertIfNegative val="0"/>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Sheet1!$E$2:$E$7</c:f>
              <c:numCache>
                <c:formatCode>0%</c:formatCode>
                <c:ptCount val="6"/>
                <c:pt idx="0">
                  <c:v>0.01</c:v>
                </c:pt>
                <c:pt idx="1">
                  <c:v>0.01</c:v>
                </c:pt>
                <c:pt idx="2">
                  <c:v>0.01</c:v>
                </c:pt>
                <c:pt idx="3">
                  <c:v>0.01</c:v>
                </c:pt>
                <c:pt idx="4">
                  <c:v>0.02</c:v>
                </c:pt>
                <c:pt idx="5">
                  <c:v>0.03</c:v>
                </c:pt>
              </c:numCache>
            </c:numRef>
          </c:val>
          <c:extLst>
            <c:ext xmlns:c16="http://schemas.microsoft.com/office/drawing/2014/chart" uri="{C3380CC4-5D6E-409C-BE32-E72D297353CC}">
              <c16:uniqueId val="{00000000-7F58-492F-A1CA-F663FF67D28B}"/>
            </c:ext>
          </c:extLst>
        </c:ser>
        <c:dLbls>
          <c:showLegendKey val="0"/>
          <c:showVal val="0"/>
          <c:showCatName val="0"/>
          <c:showSerName val="0"/>
          <c:showPercent val="0"/>
          <c:showBubbleSize val="0"/>
        </c:dLbls>
        <c:gapWidth val="150"/>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5.3732259162049198E-2"/>
          <c:y val="0.91730019685039377"/>
          <c:w val="0.91722683970059304"/>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rgbClr val="E602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Sheet1!$B$2:$B$7</c:f>
              <c:numCache>
                <c:formatCode>0%</c:formatCode>
                <c:ptCount val="6"/>
                <c:pt idx="0">
                  <c:v>0.48</c:v>
                </c:pt>
                <c:pt idx="1">
                  <c:v>0.44</c:v>
                </c:pt>
                <c:pt idx="2">
                  <c:v>0.4</c:v>
                </c:pt>
                <c:pt idx="3">
                  <c:v>0.42</c:v>
                </c:pt>
                <c:pt idx="4">
                  <c:v>0.38</c:v>
                </c:pt>
              </c:numCache>
            </c:numRef>
          </c:val>
          <c:extLst>
            <c:ext xmlns:c16="http://schemas.microsoft.com/office/drawing/2014/chart" uri="{C3380CC4-5D6E-409C-BE32-E72D297353CC}">
              <c16:uniqueId val="{00000000-5E43-4A1F-8B4C-51625E6D8C7B}"/>
            </c:ext>
          </c:extLst>
        </c:ser>
        <c:ser>
          <c:idx val="1"/>
          <c:order val="1"/>
          <c:tx>
            <c:strRef>
              <c:f>Sheet1!$C$1</c:f>
              <c:strCache>
                <c:ptCount val="1"/>
                <c:pt idx="0">
                  <c:v>Somewhat likely</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Sheet1!$C$2:$C$7</c:f>
              <c:numCache>
                <c:formatCode>0%</c:formatCode>
                <c:ptCount val="6"/>
                <c:pt idx="0">
                  <c:v>0.28000000000000003</c:v>
                </c:pt>
                <c:pt idx="1">
                  <c:v>0.32</c:v>
                </c:pt>
                <c:pt idx="2">
                  <c:v>0.33</c:v>
                </c:pt>
                <c:pt idx="3">
                  <c:v>0.32</c:v>
                </c:pt>
                <c:pt idx="4">
                  <c:v>0.35</c:v>
                </c:pt>
              </c:numCache>
            </c:numRef>
          </c:val>
          <c:extLst>
            <c:ext xmlns:c16="http://schemas.microsoft.com/office/drawing/2014/chart" uri="{C3380CC4-5D6E-409C-BE32-E72D297353CC}">
              <c16:uniqueId val="{00000001-5E43-4A1F-8B4C-51625E6D8C7B}"/>
            </c:ext>
          </c:extLst>
        </c:ser>
        <c:ser>
          <c:idx val="2"/>
          <c:order val="2"/>
          <c:tx>
            <c:strRef>
              <c:f>Sheet1!$D$1</c:f>
              <c:strCache>
                <c:ptCount val="1"/>
                <c:pt idx="0">
                  <c:v>Not very likely</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Sheet1!$D$2:$D$7</c:f>
              <c:numCache>
                <c:formatCode>0%</c:formatCode>
                <c:ptCount val="6"/>
                <c:pt idx="0">
                  <c:v>0.15</c:v>
                </c:pt>
                <c:pt idx="1">
                  <c:v>0.16</c:v>
                </c:pt>
                <c:pt idx="2">
                  <c:v>0.18</c:v>
                </c:pt>
                <c:pt idx="3">
                  <c:v>0.18</c:v>
                </c:pt>
                <c:pt idx="4">
                  <c:v>0.19</c:v>
                </c:pt>
              </c:numCache>
            </c:numRef>
          </c:val>
          <c:extLst>
            <c:ext xmlns:c16="http://schemas.microsoft.com/office/drawing/2014/chart" uri="{C3380CC4-5D6E-409C-BE32-E72D297353CC}">
              <c16:uniqueId val="{00000002-5E43-4A1F-8B4C-51625E6D8C7B}"/>
            </c:ext>
          </c:extLst>
        </c:ser>
        <c:ser>
          <c:idx val="3"/>
          <c:order val="3"/>
          <c:tx>
            <c:strRef>
              <c:f>Sheet1!$E$1</c:f>
              <c:strCache>
                <c:ptCount val="1"/>
                <c:pt idx="0">
                  <c:v>Not at all likely</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Sheet1!$E$2:$E$7</c:f>
              <c:numCache>
                <c:formatCode>0%</c:formatCode>
                <c:ptCount val="6"/>
                <c:pt idx="0">
                  <c:v>0.09</c:v>
                </c:pt>
                <c:pt idx="1">
                  <c:v>0.08</c:v>
                </c:pt>
                <c:pt idx="2">
                  <c:v>0.08</c:v>
                </c:pt>
                <c:pt idx="3">
                  <c:v>0.08</c:v>
                </c:pt>
                <c:pt idx="4">
                  <c:v>0.09</c:v>
                </c:pt>
              </c:numCache>
            </c:numRef>
          </c:val>
          <c:extLst>
            <c:ext xmlns:c16="http://schemas.microsoft.com/office/drawing/2014/chart" uri="{C3380CC4-5D6E-409C-BE32-E72D297353CC}">
              <c16:uniqueId val="{00000003-5E43-4A1F-8B4C-51625E6D8C7B}"/>
            </c:ext>
          </c:extLst>
        </c:ser>
        <c:dLbls>
          <c:showLegendKey val="0"/>
          <c:showVal val="0"/>
          <c:showCatName val="0"/>
          <c:showSerName val="0"/>
          <c:showPercent val="0"/>
          <c:showBubbleSize val="0"/>
        </c:dLbls>
        <c:gapWidth val="150"/>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0.17564583940896278"/>
          <c:y val="0.90547993335939392"/>
          <c:w val="0.77833795081170409"/>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Sheet1!$B$2:$B$6</c:f>
              <c:numCache>
                <c:formatCode>0%</c:formatCode>
                <c:ptCount val="5"/>
                <c:pt idx="0">
                  <c:v>0.57999999999999996</c:v>
                </c:pt>
                <c:pt idx="1">
                  <c:v>0.56000000000000005</c:v>
                </c:pt>
                <c:pt idx="2">
                  <c:v>0.54</c:v>
                </c:pt>
                <c:pt idx="3">
                  <c:v>0.55000000000000004</c:v>
                </c:pt>
                <c:pt idx="4">
                  <c:v>0.55000000000000004</c:v>
                </c:pt>
              </c:numCache>
            </c:numRef>
          </c:val>
          <c:extLst>
            <c:ext xmlns:c16="http://schemas.microsoft.com/office/drawing/2014/chart" uri="{C3380CC4-5D6E-409C-BE32-E72D297353CC}">
              <c16:uniqueId val="{00000000-49E9-439D-99D6-20212BF09E7E}"/>
            </c:ext>
          </c:extLst>
        </c:ser>
        <c:ser>
          <c:idx val="1"/>
          <c:order val="1"/>
          <c:tx>
            <c:strRef>
              <c:f>Sheet1!$C$1</c:f>
              <c:strCache>
                <c:ptCount val="1"/>
                <c:pt idx="0">
                  <c:v>Somewhat likely</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Sheet1!$C$2:$C$6</c:f>
              <c:numCache>
                <c:formatCode>0%</c:formatCode>
                <c:ptCount val="5"/>
                <c:pt idx="0">
                  <c:v>0.22</c:v>
                </c:pt>
                <c:pt idx="1">
                  <c:v>0.24</c:v>
                </c:pt>
                <c:pt idx="2">
                  <c:v>0.25</c:v>
                </c:pt>
                <c:pt idx="3">
                  <c:v>0.24</c:v>
                </c:pt>
                <c:pt idx="4">
                  <c:v>0.24</c:v>
                </c:pt>
              </c:numCache>
            </c:numRef>
          </c:val>
          <c:extLst>
            <c:ext xmlns:c16="http://schemas.microsoft.com/office/drawing/2014/chart" uri="{C3380CC4-5D6E-409C-BE32-E72D297353CC}">
              <c16:uniqueId val="{00000001-49E9-439D-99D6-20212BF09E7E}"/>
            </c:ext>
          </c:extLst>
        </c:ser>
        <c:ser>
          <c:idx val="2"/>
          <c:order val="2"/>
          <c:tx>
            <c:strRef>
              <c:f>Sheet1!$D$1</c:f>
              <c:strCache>
                <c:ptCount val="1"/>
                <c:pt idx="0">
                  <c:v>Not very likely</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Sheet1!$D$2:$D$6</c:f>
              <c:numCache>
                <c:formatCode>0%</c:formatCode>
                <c:ptCount val="5"/>
                <c:pt idx="0">
                  <c:v>0.12</c:v>
                </c:pt>
                <c:pt idx="1">
                  <c:v>0.12</c:v>
                </c:pt>
                <c:pt idx="2">
                  <c:v>0.13</c:v>
                </c:pt>
                <c:pt idx="3">
                  <c:v>0.13</c:v>
                </c:pt>
                <c:pt idx="4">
                  <c:v>0.13</c:v>
                </c:pt>
              </c:numCache>
            </c:numRef>
          </c:val>
          <c:extLst>
            <c:ext xmlns:c16="http://schemas.microsoft.com/office/drawing/2014/chart" uri="{C3380CC4-5D6E-409C-BE32-E72D297353CC}">
              <c16:uniqueId val="{00000002-49E9-439D-99D6-20212BF09E7E}"/>
            </c:ext>
          </c:extLst>
        </c:ser>
        <c:ser>
          <c:idx val="3"/>
          <c:order val="3"/>
          <c:tx>
            <c:strRef>
              <c:f>Sheet1!$E$1</c:f>
              <c:strCache>
                <c:ptCount val="1"/>
                <c:pt idx="0">
                  <c:v>Not at all likely</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Sheet1!$E$2:$E$6</c:f>
              <c:numCache>
                <c:formatCode>0%</c:formatCode>
                <c:ptCount val="5"/>
                <c:pt idx="0">
                  <c:v>0.08</c:v>
                </c:pt>
                <c:pt idx="1">
                  <c:v>0.08</c:v>
                </c:pt>
                <c:pt idx="2">
                  <c:v>0.08</c:v>
                </c:pt>
                <c:pt idx="3">
                  <c:v>0.08</c:v>
                </c:pt>
                <c:pt idx="4">
                  <c:v>0.08</c:v>
                </c:pt>
              </c:numCache>
            </c:numRef>
          </c:val>
          <c:extLst>
            <c:ext xmlns:c16="http://schemas.microsoft.com/office/drawing/2014/chart" uri="{C3380CC4-5D6E-409C-BE32-E72D297353CC}">
              <c16:uniqueId val="{00000003-49E9-439D-99D6-20212BF09E7E}"/>
            </c:ext>
          </c:extLst>
        </c:ser>
        <c:dLbls>
          <c:showLegendKey val="0"/>
          <c:showVal val="0"/>
          <c:showCatName val="0"/>
          <c:showSerName val="0"/>
          <c:showPercent val="0"/>
          <c:showBubbleSize val="0"/>
        </c:dLbls>
        <c:gapWidth val="150"/>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0.17564583940896278"/>
          <c:y val="0.90547993335939392"/>
          <c:w val="0.60000486050354818"/>
          <c:h val="6.04726270918262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Sheet1!$B$2:$B$27</c:f>
              <c:numCache>
                <c:formatCode>General</c:formatCode>
                <c:ptCount val="26"/>
                <c:pt idx="0" formatCode="0%">
                  <c:v>0.32</c:v>
                </c:pt>
                <c:pt idx="2" formatCode="0%">
                  <c:v>0.53</c:v>
                </c:pt>
                <c:pt idx="3" formatCode="0%">
                  <c:v>0.49</c:v>
                </c:pt>
                <c:pt idx="4" formatCode="0%">
                  <c:v>0.43</c:v>
                </c:pt>
                <c:pt idx="5" formatCode="0%">
                  <c:v>0.4</c:v>
                </c:pt>
                <c:pt idx="6" formatCode="0%">
                  <c:v>0.47</c:v>
                </c:pt>
                <c:pt idx="7" formatCode="0%">
                  <c:v>0.28999999999999998</c:v>
                </c:pt>
                <c:pt idx="8" formatCode="0%">
                  <c:v>0.36</c:v>
                </c:pt>
                <c:pt idx="9" formatCode="0%">
                  <c:v>0.21</c:v>
                </c:pt>
                <c:pt idx="10" formatCode="0%">
                  <c:v>0.39</c:v>
                </c:pt>
                <c:pt idx="11" formatCode="0%">
                  <c:v>0.37</c:v>
                </c:pt>
                <c:pt idx="12" formatCode="0%">
                  <c:v>0.18</c:v>
                </c:pt>
                <c:pt idx="13" formatCode="0%">
                  <c:v>0.35</c:v>
                </c:pt>
                <c:pt idx="14" formatCode="0%">
                  <c:v>0.26</c:v>
                </c:pt>
                <c:pt idx="15" formatCode="0%">
                  <c:v>0.26</c:v>
                </c:pt>
                <c:pt idx="16" formatCode="0%">
                  <c:v>0.23</c:v>
                </c:pt>
                <c:pt idx="17" formatCode="0%">
                  <c:v>0.26</c:v>
                </c:pt>
                <c:pt idx="18" formatCode="0%">
                  <c:v>0.32</c:v>
                </c:pt>
                <c:pt idx="19" formatCode="0%">
                  <c:v>0.26</c:v>
                </c:pt>
                <c:pt idx="20" formatCode="0%">
                  <c:v>0.22</c:v>
                </c:pt>
                <c:pt idx="21" formatCode="0%">
                  <c:v>0.26</c:v>
                </c:pt>
                <c:pt idx="22" formatCode="0%">
                  <c:v>0.28999999999999998</c:v>
                </c:pt>
                <c:pt idx="23" formatCode="0%">
                  <c:v>0.16</c:v>
                </c:pt>
                <c:pt idx="24" formatCode="0%">
                  <c:v>0.19</c:v>
                </c:pt>
                <c:pt idx="25" formatCode="0%">
                  <c:v>0</c:v>
                </c:pt>
              </c:numCache>
            </c:numRef>
          </c:val>
          <c:extLst>
            <c:ext xmlns:c16="http://schemas.microsoft.com/office/drawing/2014/chart" uri="{C3380CC4-5D6E-409C-BE32-E72D297353CC}">
              <c16:uniqueId val="{00000000-5624-4995-BFAA-CB76C375766E}"/>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Sheet1!$C$2:$C$27</c:f>
              <c:numCache>
                <c:formatCode>General</c:formatCode>
                <c:ptCount val="26"/>
                <c:pt idx="0" formatCode="0%">
                  <c:v>0.33</c:v>
                </c:pt>
                <c:pt idx="2" formatCode="0%">
                  <c:v>0.28999999999999998</c:v>
                </c:pt>
                <c:pt idx="3" formatCode="0%">
                  <c:v>0.28999999999999998</c:v>
                </c:pt>
                <c:pt idx="4" formatCode="0%">
                  <c:v>0.35</c:v>
                </c:pt>
                <c:pt idx="5" formatCode="0%">
                  <c:v>0.36</c:v>
                </c:pt>
                <c:pt idx="6" formatCode="0%">
                  <c:v>0.27</c:v>
                </c:pt>
                <c:pt idx="7" formatCode="0%">
                  <c:v>0.44</c:v>
                </c:pt>
                <c:pt idx="8" formatCode="0%">
                  <c:v>0.36</c:v>
                </c:pt>
                <c:pt idx="9" formatCode="0%">
                  <c:v>0.46</c:v>
                </c:pt>
                <c:pt idx="10" formatCode="0%">
                  <c:v>0.27</c:v>
                </c:pt>
                <c:pt idx="11" formatCode="0%">
                  <c:v>0.28999999999999998</c:v>
                </c:pt>
                <c:pt idx="12" formatCode="0%">
                  <c:v>0.47</c:v>
                </c:pt>
                <c:pt idx="13" formatCode="0%">
                  <c:v>0.3</c:v>
                </c:pt>
                <c:pt idx="14" formatCode="0%">
                  <c:v>0.36</c:v>
                </c:pt>
                <c:pt idx="15" formatCode="0%">
                  <c:v>0.35</c:v>
                </c:pt>
                <c:pt idx="16" formatCode="0%">
                  <c:v>0.38</c:v>
                </c:pt>
                <c:pt idx="17" formatCode="0%">
                  <c:v>0.34</c:v>
                </c:pt>
                <c:pt idx="18" formatCode="0%">
                  <c:v>0.28000000000000003</c:v>
                </c:pt>
                <c:pt idx="19" formatCode="0%">
                  <c:v>0.31</c:v>
                </c:pt>
                <c:pt idx="20" formatCode="0%">
                  <c:v>0.34</c:v>
                </c:pt>
                <c:pt idx="21" formatCode="0%">
                  <c:v>0.28000000000000003</c:v>
                </c:pt>
                <c:pt idx="22" formatCode="0%">
                  <c:v>0.22</c:v>
                </c:pt>
                <c:pt idx="23" formatCode="0%">
                  <c:v>0.32</c:v>
                </c:pt>
                <c:pt idx="24" formatCode="0%">
                  <c:v>0.28000000000000003</c:v>
                </c:pt>
                <c:pt idx="25" formatCode="0%">
                  <c:v>0</c:v>
                </c:pt>
              </c:numCache>
            </c:numRef>
          </c:val>
          <c:extLst>
            <c:ext xmlns:c16="http://schemas.microsoft.com/office/drawing/2014/chart" uri="{C3380CC4-5D6E-409C-BE32-E72D297353CC}">
              <c16:uniqueId val="{00000001-5624-4995-BFAA-CB76C375766E}"/>
            </c:ext>
          </c:extLst>
        </c:ser>
        <c:ser>
          <c:idx val="2"/>
          <c:order val="2"/>
          <c:tx>
            <c:strRef>
              <c:f>Sheet1!$D$1</c:f>
              <c:strCache>
                <c:ptCount val="1"/>
                <c:pt idx="0">
                  <c:v>A great deal/Somewhat</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Sheet1!$D$2:$D$27</c:f>
              <c:numCache>
                <c:formatCode>General</c:formatCode>
                <c:ptCount val="26"/>
                <c:pt idx="0" formatCode="0%">
                  <c:v>0.65</c:v>
                </c:pt>
                <c:pt idx="2" formatCode="0%">
                  <c:v>0.82</c:v>
                </c:pt>
                <c:pt idx="3" formatCode="0%">
                  <c:v>0.78</c:v>
                </c:pt>
                <c:pt idx="4" formatCode="0%">
                  <c:v>0.78</c:v>
                </c:pt>
                <c:pt idx="5" formatCode="0%">
                  <c:v>0.76</c:v>
                </c:pt>
                <c:pt idx="6" formatCode="0%">
                  <c:v>0.74</c:v>
                </c:pt>
                <c:pt idx="7" formatCode="0%">
                  <c:v>0.73</c:v>
                </c:pt>
                <c:pt idx="8" formatCode="0%">
                  <c:v>0.72</c:v>
                </c:pt>
                <c:pt idx="9" formatCode="0%">
                  <c:v>0.67</c:v>
                </c:pt>
                <c:pt idx="10" formatCode="0%">
                  <c:v>0.66</c:v>
                </c:pt>
                <c:pt idx="11" formatCode="0%">
                  <c:v>0.66</c:v>
                </c:pt>
                <c:pt idx="12" formatCode="0%">
                  <c:v>0.65</c:v>
                </c:pt>
                <c:pt idx="13" formatCode="0%">
                  <c:v>0.65</c:v>
                </c:pt>
                <c:pt idx="14" formatCode="0%">
                  <c:v>0.62</c:v>
                </c:pt>
                <c:pt idx="15" formatCode="0%">
                  <c:v>0.61</c:v>
                </c:pt>
                <c:pt idx="16" formatCode="0%">
                  <c:v>0.61</c:v>
                </c:pt>
                <c:pt idx="17" formatCode="0%">
                  <c:v>0.6</c:v>
                </c:pt>
                <c:pt idx="18" formatCode="0%">
                  <c:v>0.6</c:v>
                </c:pt>
                <c:pt idx="19" formatCode="0%">
                  <c:v>0.56999999999999995</c:v>
                </c:pt>
                <c:pt idx="20" formatCode="0%">
                  <c:v>0.56000000000000005</c:v>
                </c:pt>
                <c:pt idx="21" formatCode="0%">
                  <c:v>0.54</c:v>
                </c:pt>
                <c:pt idx="22" formatCode="0%">
                  <c:v>0.51</c:v>
                </c:pt>
                <c:pt idx="23" formatCode="0%">
                  <c:v>0.48</c:v>
                </c:pt>
                <c:pt idx="24" formatCode="0%">
                  <c:v>0.47</c:v>
                </c:pt>
                <c:pt idx="25" formatCode="0%">
                  <c:v>0</c:v>
                </c:pt>
              </c:numCache>
            </c:numRef>
          </c:val>
          <c:extLst>
            <c:ext xmlns:c16="http://schemas.microsoft.com/office/drawing/2014/chart" uri="{C3380CC4-5D6E-409C-BE32-E72D297353CC}">
              <c16:uniqueId val="{00000002-5624-4995-BFAA-CB76C375766E}"/>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2958679644211138"/>
          <c:y val="0.93770259649747167"/>
          <c:w val="0.72429201558138578"/>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Sheet1!$B$2:$B$8</c:f>
              <c:numCache>
                <c:formatCode>0%</c:formatCode>
                <c:ptCount val="7"/>
                <c:pt idx="0">
                  <c:v>0.16</c:v>
                </c:pt>
                <c:pt idx="1">
                  <c:v>0.17</c:v>
                </c:pt>
                <c:pt idx="2">
                  <c:v>0.14000000000000001</c:v>
                </c:pt>
                <c:pt idx="3">
                  <c:v>0.12</c:v>
                </c:pt>
                <c:pt idx="4">
                  <c:v>0.13</c:v>
                </c:pt>
                <c:pt idx="5">
                  <c:v>0.13</c:v>
                </c:pt>
                <c:pt idx="6">
                  <c:v>0.1</c:v>
                </c:pt>
              </c:numCache>
            </c:numRef>
          </c:val>
          <c:extLst>
            <c:ext xmlns:c16="http://schemas.microsoft.com/office/drawing/2014/chart" uri="{C3380CC4-5D6E-409C-BE32-E72D297353CC}">
              <c16:uniqueId val="{00000000-3BBF-4CD4-8F1F-B2881799698C}"/>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Sheet1!$C$2:$C$8</c:f>
              <c:numCache>
                <c:formatCode>0%</c:formatCode>
                <c:ptCount val="7"/>
                <c:pt idx="0">
                  <c:v>0.5</c:v>
                </c:pt>
                <c:pt idx="1">
                  <c:v>0.48</c:v>
                </c:pt>
                <c:pt idx="2">
                  <c:v>0.47</c:v>
                </c:pt>
                <c:pt idx="3">
                  <c:v>0.43</c:v>
                </c:pt>
                <c:pt idx="4">
                  <c:v>0.41</c:v>
                </c:pt>
                <c:pt idx="5">
                  <c:v>0.38</c:v>
                </c:pt>
                <c:pt idx="6">
                  <c:v>0.33</c:v>
                </c:pt>
              </c:numCache>
            </c:numRef>
          </c:val>
          <c:extLst>
            <c:ext xmlns:c16="http://schemas.microsoft.com/office/drawing/2014/chart" uri="{C3380CC4-5D6E-409C-BE32-E72D297353CC}">
              <c16:uniqueId val="{00000001-3BBF-4CD4-8F1F-B2881799698C}"/>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Sheet1!$D$2:$D$8</c:f>
              <c:numCache>
                <c:formatCode>0%</c:formatCode>
                <c:ptCount val="7"/>
                <c:pt idx="0">
                  <c:v>0.66</c:v>
                </c:pt>
                <c:pt idx="1">
                  <c:v>0.65</c:v>
                </c:pt>
                <c:pt idx="2">
                  <c:v>0.62</c:v>
                </c:pt>
                <c:pt idx="3">
                  <c:v>0.56000000000000005</c:v>
                </c:pt>
                <c:pt idx="4">
                  <c:v>0.54</c:v>
                </c:pt>
                <c:pt idx="5">
                  <c:v>0.51</c:v>
                </c:pt>
                <c:pt idx="6">
                  <c:v>0.43</c:v>
                </c:pt>
              </c:numCache>
            </c:numRef>
          </c:val>
          <c:extLst>
            <c:ext xmlns:c16="http://schemas.microsoft.com/office/drawing/2014/chart" uri="{C3380CC4-5D6E-409C-BE32-E72D297353CC}">
              <c16:uniqueId val="{00000002-3BBF-4CD4-8F1F-B2881799698C}"/>
            </c:ext>
          </c:extLst>
        </c:ser>
        <c:dLbls>
          <c:showLegendKey val="0"/>
          <c:showVal val="0"/>
          <c:showCatName val="0"/>
          <c:showSerName val="0"/>
          <c:showPercent val="0"/>
          <c:showBubbleSize val="0"/>
        </c:dLbls>
        <c:gapWidth val="175"/>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47036399095946335"/>
          <c:y val="0.91103883753661241"/>
          <c:w val="0.52388842019747528"/>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Sheet1!$B$2:$B$27</c:f>
              <c:numCache>
                <c:formatCode>General</c:formatCode>
                <c:ptCount val="26"/>
                <c:pt idx="0" formatCode="0%">
                  <c:v>0.12</c:v>
                </c:pt>
                <c:pt idx="2" formatCode="0%">
                  <c:v>0.33</c:v>
                </c:pt>
                <c:pt idx="3" formatCode="0%">
                  <c:v>0.24</c:v>
                </c:pt>
                <c:pt idx="4" formatCode="0%">
                  <c:v>0.11</c:v>
                </c:pt>
                <c:pt idx="5" formatCode="0%">
                  <c:v>0.32</c:v>
                </c:pt>
                <c:pt idx="6" formatCode="0%">
                  <c:v>0.37</c:v>
                </c:pt>
                <c:pt idx="7" formatCode="0%">
                  <c:v>0.18</c:v>
                </c:pt>
                <c:pt idx="8" formatCode="0%">
                  <c:v>0.15</c:v>
                </c:pt>
                <c:pt idx="9" formatCode="0%">
                  <c:v>0.06</c:v>
                </c:pt>
                <c:pt idx="10" formatCode="0%">
                  <c:v>0.08</c:v>
                </c:pt>
                <c:pt idx="11" formatCode="0%">
                  <c:v>0.06</c:v>
                </c:pt>
                <c:pt idx="12" formatCode="0%">
                  <c:v>0.06</c:v>
                </c:pt>
                <c:pt idx="13" formatCode="0%">
                  <c:v>0.05</c:v>
                </c:pt>
                <c:pt idx="14" formatCode="0%">
                  <c:v>0.08</c:v>
                </c:pt>
                <c:pt idx="15" formatCode="0%">
                  <c:v>0.11</c:v>
                </c:pt>
                <c:pt idx="16" formatCode="0%">
                  <c:v>0.05</c:v>
                </c:pt>
                <c:pt idx="17" formatCode="0%">
                  <c:v>0.15</c:v>
                </c:pt>
                <c:pt idx="18" formatCode="0%">
                  <c:v>0.06</c:v>
                </c:pt>
                <c:pt idx="19" formatCode="0%">
                  <c:v>0.09</c:v>
                </c:pt>
                <c:pt idx="20" formatCode="0%">
                  <c:v>0.12</c:v>
                </c:pt>
                <c:pt idx="21" formatCode="0%">
                  <c:v>0.08</c:v>
                </c:pt>
                <c:pt idx="22" formatCode="0%">
                  <c:v>0.05</c:v>
                </c:pt>
                <c:pt idx="23" formatCode="0%">
                  <c:v>0.04</c:v>
                </c:pt>
                <c:pt idx="24" formatCode="0%">
                  <c:v>0.03</c:v>
                </c:pt>
                <c:pt idx="25" formatCode="0%">
                  <c:v>0.04</c:v>
                </c:pt>
              </c:numCache>
            </c:numRef>
          </c:val>
          <c:extLst>
            <c:ext xmlns:c16="http://schemas.microsoft.com/office/drawing/2014/chart" uri="{C3380CC4-5D6E-409C-BE32-E72D297353CC}">
              <c16:uniqueId val="{00000000-EB10-42AF-85BC-2CDC0109D609}"/>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Sheet1!$C$2:$C$27</c:f>
              <c:numCache>
                <c:formatCode>General</c:formatCode>
                <c:ptCount val="26"/>
                <c:pt idx="0" formatCode="0%">
                  <c:v>0.43</c:v>
                </c:pt>
                <c:pt idx="2" formatCode="0%">
                  <c:v>0.45</c:v>
                </c:pt>
                <c:pt idx="3" formatCode="0%">
                  <c:v>0.48</c:v>
                </c:pt>
                <c:pt idx="4" formatCode="0%">
                  <c:v>0.6</c:v>
                </c:pt>
                <c:pt idx="5" formatCode="0%">
                  <c:v>0.38</c:v>
                </c:pt>
                <c:pt idx="6" formatCode="0%">
                  <c:v>0.32</c:v>
                </c:pt>
                <c:pt idx="7" formatCode="0%">
                  <c:v>0.5</c:v>
                </c:pt>
                <c:pt idx="8" formatCode="0%">
                  <c:v>0.5</c:v>
                </c:pt>
                <c:pt idx="9" formatCode="0%">
                  <c:v>0.54</c:v>
                </c:pt>
                <c:pt idx="10" formatCode="0%">
                  <c:v>0.5</c:v>
                </c:pt>
                <c:pt idx="11" formatCode="0%">
                  <c:v>0.49</c:v>
                </c:pt>
                <c:pt idx="12" formatCode="0%">
                  <c:v>0.49</c:v>
                </c:pt>
                <c:pt idx="13" formatCode="0%">
                  <c:v>0.5</c:v>
                </c:pt>
                <c:pt idx="14" formatCode="0%">
                  <c:v>0.46</c:v>
                </c:pt>
                <c:pt idx="15" formatCode="0%">
                  <c:v>0.42</c:v>
                </c:pt>
                <c:pt idx="16" formatCode="0%">
                  <c:v>0.47</c:v>
                </c:pt>
                <c:pt idx="17" formatCode="0%">
                  <c:v>0.37</c:v>
                </c:pt>
                <c:pt idx="18" formatCode="0%">
                  <c:v>0.45</c:v>
                </c:pt>
                <c:pt idx="19" formatCode="0%">
                  <c:v>0.4</c:v>
                </c:pt>
                <c:pt idx="20" formatCode="0%">
                  <c:v>0.37</c:v>
                </c:pt>
                <c:pt idx="21" formatCode="0%">
                  <c:v>0.37</c:v>
                </c:pt>
                <c:pt idx="22" formatCode="0%">
                  <c:v>0.4</c:v>
                </c:pt>
                <c:pt idx="23" formatCode="0%">
                  <c:v>0.39</c:v>
                </c:pt>
                <c:pt idx="24" formatCode="0%">
                  <c:v>0.32</c:v>
                </c:pt>
                <c:pt idx="25" formatCode="0%">
                  <c:v>0.28000000000000003</c:v>
                </c:pt>
              </c:numCache>
            </c:numRef>
          </c:val>
          <c:extLst>
            <c:ext xmlns:c16="http://schemas.microsoft.com/office/drawing/2014/chart" uri="{C3380CC4-5D6E-409C-BE32-E72D297353CC}">
              <c16:uniqueId val="{00000001-EB10-42AF-85BC-2CDC0109D609}"/>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Sheet1!$D$2:$D$27</c:f>
              <c:numCache>
                <c:formatCode>General</c:formatCode>
                <c:ptCount val="26"/>
                <c:pt idx="0" formatCode="0%">
                  <c:v>0.56000000000000005</c:v>
                </c:pt>
                <c:pt idx="2" formatCode="0%">
                  <c:v>0.78</c:v>
                </c:pt>
                <c:pt idx="3" formatCode="0%">
                  <c:v>0.72</c:v>
                </c:pt>
                <c:pt idx="4" formatCode="0%">
                  <c:v>0.71</c:v>
                </c:pt>
                <c:pt idx="5" formatCode="0%">
                  <c:v>0.7</c:v>
                </c:pt>
                <c:pt idx="6" formatCode="0%">
                  <c:v>0.69</c:v>
                </c:pt>
                <c:pt idx="7" formatCode="0%">
                  <c:v>0.68</c:v>
                </c:pt>
                <c:pt idx="8" formatCode="0%">
                  <c:v>0.65</c:v>
                </c:pt>
                <c:pt idx="9" formatCode="0%">
                  <c:v>0.6</c:v>
                </c:pt>
                <c:pt idx="10" formatCode="0%">
                  <c:v>0.57999999999999996</c:v>
                </c:pt>
                <c:pt idx="11" formatCode="0%">
                  <c:v>0.55000000000000004</c:v>
                </c:pt>
                <c:pt idx="12" formatCode="0%">
                  <c:v>0.55000000000000004</c:v>
                </c:pt>
                <c:pt idx="13" formatCode="0%">
                  <c:v>0.55000000000000004</c:v>
                </c:pt>
                <c:pt idx="14" formatCode="0%">
                  <c:v>0.54</c:v>
                </c:pt>
                <c:pt idx="15" formatCode="0%">
                  <c:v>0.53</c:v>
                </c:pt>
                <c:pt idx="16" formatCode="0%">
                  <c:v>0.52</c:v>
                </c:pt>
                <c:pt idx="17" formatCode="0%">
                  <c:v>0.52</c:v>
                </c:pt>
                <c:pt idx="18" formatCode="0%">
                  <c:v>0.51</c:v>
                </c:pt>
                <c:pt idx="19" formatCode="0%">
                  <c:v>0.49</c:v>
                </c:pt>
                <c:pt idx="20" formatCode="0%">
                  <c:v>0.48</c:v>
                </c:pt>
                <c:pt idx="21" formatCode="0%">
                  <c:v>0.46</c:v>
                </c:pt>
                <c:pt idx="22" formatCode="0%">
                  <c:v>0.44</c:v>
                </c:pt>
                <c:pt idx="23" formatCode="0%">
                  <c:v>0.43</c:v>
                </c:pt>
                <c:pt idx="24" formatCode="0%">
                  <c:v>0.34</c:v>
                </c:pt>
                <c:pt idx="25" formatCode="0%">
                  <c:v>0.32</c:v>
                </c:pt>
              </c:numCache>
            </c:numRef>
          </c:val>
          <c:extLst>
            <c:ext xmlns:c16="http://schemas.microsoft.com/office/drawing/2014/chart" uri="{C3380CC4-5D6E-409C-BE32-E72D297353CC}">
              <c16:uniqueId val="{00000002-EB10-42AF-85BC-2CDC0109D609}"/>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2131960067491562"/>
          <c:y val="0.93299449856903482"/>
          <c:w val="0.72429201558138578"/>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Sheet1!$B$2:$B$27</c:f>
              <c:numCache>
                <c:formatCode>General</c:formatCode>
                <c:ptCount val="26"/>
                <c:pt idx="0" formatCode="0%">
                  <c:v>0.13</c:v>
                </c:pt>
                <c:pt idx="2" formatCode="0%">
                  <c:v>0.28000000000000003</c:v>
                </c:pt>
                <c:pt idx="3" formatCode="0%">
                  <c:v>0.27</c:v>
                </c:pt>
                <c:pt idx="4" formatCode="0%">
                  <c:v>0.12</c:v>
                </c:pt>
                <c:pt idx="5" formatCode="0%">
                  <c:v>0.33</c:v>
                </c:pt>
                <c:pt idx="6" formatCode="0%">
                  <c:v>0.27</c:v>
                </c:pt>
                <c:pt idx="7" formatCode="0%">
                  <c:v>0.17</c:v>
                </c:pt>
                <c:pt idx="8" formatCode="0%">
                  <c:v>0.09</c:v>
                </c:pt>
                <c:pt idx="9" formatCode="0%">
                  <c:v>0.1</c:v>
                </c:pt>
                <c:pt idx="10" formatCode="0%">
                  <c:v>0.15</c:v>
                </c:pt>
                <c:pt idx="11" formatCode="0%">
                  <c:v>0.08</c:v>
                </c:pt>
                <c:pt idx="12" formatCode="0%">
                  <c:v>0.2</c:v>
                </c:pt>
                <c:pt idx="13" formatCode="0%">
                  <c:v>0.06</c:v>
                </c:pt>
                <c:pt idx="14" formatCode="0%">
                  <c:v>0.15</c:v>
                </c:pt>
                <c:pt idx="15" formatCode="0%">
                  <c:v>7.0000000000000007E-2</c:v>
                </c:pt>
                <c:pt idx="16" formatCode="0%">
                  <c:v>0.04</c:v>
                </c:pt>
                <c:pt idx="17" formatCode="0%">
                  <c:v>0.12</c:v>
                </c:pt>
                <c:pt idx="18" formatCode="0%">
                  <c:v>0.1</c:v>
                </c:pt>
                <c:pt idx="19" formatCode="0%">
                  <c:v>0.05</c:v>
                </c:pt>
                <c:pt idx="20" formatCode="0%">
                  <c:v>0.08</c:v>
                </c:pt>
                <c:pt idx="21" formatCode="0%">
                  <c:v>0.04</c:v>
                </c:pt>
                <c:pt idx="22" formatCode="0%">
                  <c:v>7.0000000000000007E-2</c:v>
                </c:pt>
                <c:pt idx="23" formatCode="0%">
                  <c:v>0.03</c:v>
                </c:pt>
                <c:pt idx="24" formatCode="0%">
                  <c:v>0.05</c:v>
                </c:pt>
                <c:pt idx="25" formatCode="0%">
                  <c:v>0</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Sheet1!$C$2:$C$27</c:f>
              <c:numCache>
                <c:formatCode>General</c:formatCode>
                <c:ptCount val="26"/>
                <c:pt idx="0" formatCode="0%">
                  <c:v>0.38</c:v>
                </c:pt>
                <c:pt idx="2" formatCode="0%">
                  <c:v>0.53</c:v>
                </c:pt>
                <c:pt idx="3" formatCode="0%">
                  <c:v>0.48</c:v>
                </c:pt>
                <c:pt idx="4" formatCode="0%">
                  <c:v>0.54</c:v>
                </c:pt>
                <c:pt idx="5" formatCode="0%">
                  <c:v>0.33</c:v>
                </c:pt>
                <c:pt idx="6" formatCode="0%">
                  <c:v>0.38</c:v>
                </c:pt>
                <c:pt idx="7" formatCode="0%">
                  <c:v>0.44</c:v>
                </c:pt>
                <c:pt idx="8" formatCode="0%">
                  <c:v>0.51</c:v>
                </c:pt>
                <c:pt idx="9" formatCode="0%">
                  <c:v>0.49</c:v>
                </c:pt>
                <c:pt idx="10" formatCode="0%">
                  <c:v>0.44</c:v>
                </c:pt>
                <c:pt idx="11" formatCode="0%">
                  <c:v>0.49</c:v>
                </c:pt>
                <c:pt idx="12" formatCode="0%">
                  <c:v>0.28999999999999998</c:v>
                </c:pt>
                <c:pt idx="13" formatCode="0%">
                  <c:v>0.43</c:v>
                </c:pt>
                <c:pt idx="14" formatCode="0%">
                  <c:v>0.33</c:v>
                </c:pt>
                <c:pt idx="15" formatCode="0%">
                  <c:v>0.39</c:v>
                </c:pt>
                <c:pt idx="16" formatCode="0%">
                  <c:v>0.42</c:v>
                </c:pt>
                <c:pt idx="17" formatCode="0%">
                  <c:v>0.34</c:v>
                </c:pt>
                <c:pt idx="18" formatCode="0%">
                  <c:v>0.28999999999999998</c:v>
                </c:pt>
                <c:pt idx="19" formatCode="0%">
                  <c:v>0.32</c:v>
                </c:pt>
                <c:pt idx="20" formatCode="0%">
                  <c:v>0.27</c:v>
                </c:pt>
                <c:pt idx="21" formatCode="0%">
                  <c:v>0.31</c:v>
                </c:pt>
                <c:pt idx="22" formatCode="0%">
                  <c:v>0.26</c:v>
                </c:pt>
                <c:pt idx="23" formatCode="0%">
                  <c:v>0.24</c:v>
                </c:pt>
                <c:pt idx="24" formatCode="0%">
                  <c:v>0.2</c:v>
                </c:pt>
                <c:pt idx="25" formatCode="0%">
                  <c:v>0</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dLbl>
              <c:idx val="25"/>
              <c:layout>
                <c:manualLayout>
                  <c:x val="2.8108465608465607E-2"/>
                  <c:y val="2.3544196805907738E-3"/>
                </c:manualLayout>
              </c:layout>
              <c:tx>
                <c:rich>
                  <a:bodyPr/>
                  <a:lstStyle/>
                  <a:p>
                    <a:r>
                      <a:rPr lang="en-US" dirty="0"/>
                      <a:t>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F-4E1D-9D8D-1EF3C10090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Sheet1!$D$2:$D$27</c:f>
              <c:numCache>
                <c:formatCode>General</c:formatCode>
                <c:ptCount val="26"/>
                <c:pt idx="0" formatCode="0%">
                  <c:v>0.51</c:v>
                </c:pt>
                <c:pt idx="2" formatCode="0%">
                  <c:v>0.81</c:v>
                </c:pt>
                <c:pt idx="3" formatCode="0%">
                  <c:v>0.75</c:v>
                </c:pt>
                <c:pt idx="4" formatCode="0%">
                  <c:v>0.66</c:v>
                </c:pt>
                <c:pt idx="5" formatCode="0%">
                  <c:v>0.66</c:v>
                </c:pt>
                <c:pt idx="6" formatCode="0%">
                  <c:v>0.65</c:v>
                </c:pt>
                <c:pt idx="7" formatCode="0%">
                  <c:v>0.61</c:v>
                </c:pt>
                <c:pt idx="8" formatCode="0%">
                  <c:v>0.6</c:v>
                </c:pt>
                <c:pt idx="9" formatCode="0%">
                  <c:v>0.59</c:v>
                </c:pt>
                <c:pt idx="10" formatCode="0%">
                  <c:v>0.59</c:v>
                </c:pt>
                <c:pt idx="11" formatCode="0%">
                  <c:v>0.56999999999999995</c:v>
                </c:pt>
                <c:pt idx="12" formatCode="0%">
                  <c:v>0.5</c:v>
                </c:pt>
                <c:pt idx="13" formatCode="0%">
                  <c:v>0.5</c:v>
                </c:pt>
                <c:pt idx="14" formatCode="0%">
                  <c:v>0.49</c:v>
                </c:pt>
                <c:pt idx="15" formatCode="0%">
                  <c:v>0.46</c:v>
                </c:pt>
                <c:pt idx="16" formatCode="0%">
                  <c:v>0.46</c:v>
                </c:pt>
                <c:pt idx="17" formatCode="0%">
                  <c:v>0.46</c:v>
                </c:pt>
                <c:pt idx="18" formatCode="0%">
                  <c:v>0.39</c:v>
                </c:pt>
                <c:pt idx="19" formatCode="0%">
                  <c:v>0.37</c:v>
                </c:pt>
                <c:pt idx="20" formatCode="0%">
                  <c:v>0.36</c:v>
                </c:pt>
                <c:pt idx="21" formatCode="0%">
                  <c:v>0.35</c:v>
                </c:pt>
                <c:pt idx="22" formatCode="0%">
                  <c:v>0.33</c:v>
                </c:pt>
                <c:pt idx="23" formatCode="0%">
                  <c:v>0.27</c:v>
                </c:pt>
                <c:pt idx="24" formatCode="0%">
                  <c:v>0.25</c:v>
                </c:pt>
                <c:pt idx="25" formatCode="0%">
                  <c:v>0</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2131960067491562"/>
          <c:y val="0.93299449856903482"/>
          <c:w val="0.72429201558138578"/>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0515205351689526"/>
          <c:y val="4.2270531400966184E-2"/>
          <c:w val="0.58436576618960367"/>
          <c:h val="0.93357487922705318"/>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953-4A9B-B0B9-21837C2EB66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953-4A9B-B0B9-21837C2EB66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C953-4A9B-B0B9-21837C2EB66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C953-4A9B-B0B9-21837C2EB6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 is not secure</c:v>
                </c:pt>
                <c:pt idx="1">
                  <c:v>The Internet is not reliable</c:v>
                </c:pt>
                <c:pt idx="2">
                  <c:v>The Internet is controlled by corporate elites</c:v>
                </c:pt>
                <c:pt idx="3">
                  <c:v>The Internet is controlled by my government</c:v>
                </c:pt>
                <c:pt idx="4">
                  <c:v>The Internet does not allow me to communicate privately</c:v>
                </c:pt>
                <c:pt idx="5">
                  <c:v>The Internet is controlled by foreign governments</c:v>
                </c:pt>
                <c:pt idx="6">
                  <c:v>The Internet does not allow me to access the content I want</c:v>
                </c:pt>
                <c:pt idx="7">
                  <c:v>Other</c:v>
                </c:pt>
              </c:strCache>
            </c:strRef>
          </c:cat>
          <c:val>
            <c:numRef>
              <c:f>Sheet1!$B$2:$B$9</c:f>
              <c:numCache>
                <c:formatCode>0%</c:formatCode>
                <c:ptCount val="8"/>
                <c:pt idx="0">
                  <c:v>0.65</c:v>
                </c:pt>
                <c:pt idx="1">
                  <c:v>0.4</c:v>
                </c:pt>
                <c:pt idx="2">
                  <c:v>0.28999999999999998</c:v>
                </c:pt>
                <c:pt idx="3">
                  <c:v>0.28000000000000003</c:v>
                </c:pt>
                <c:pt idx="4">
                  <c:v>0.27</c:v>
                </c:pt>
                <c:pt idx="5">
                  <c:v>0.26</c:v>
                </c:pt>
                <c:pt idx="6">
                  <c:v>0.11</c:v>
                </c:pt>
                <c:pt idx="7">
                  <c:v>0.09</c:v>
                </c:pt>
              </c:numCache>
            </c:numRef>
          </c:val>
          <c:extLst>
            <c:ext xmlns:c16="http://schemas.microsoft.com/office/drawing/2014/chart" uri="{C3380CC4-5D6E-409C-BE32-E72D297353CC}">
              <c16:uniqueId val="{00000008-C953-4A9B-B0B9-21837C2EB666}"/>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F7D-43CF-8C08-7FD9F399576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F7D-43CF-8C08-7FD9F3995764}"/>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F7D-43CF-8C08-7FD9F399576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F7D-43CF-8C08-7FD9F399576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A567-4CA7-A7D0-9B8B569E4BEA}"/>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8-A567-4CA7-A7D0-9B8B569E4B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Disclose less personal information online</c:v>
                </c:pt>
                <c:pt idx="1">
                  <c:v>Take greater care to secure your device</c:v>
                </c:pt>
                <c:pt idx="2">
                  <c:v>Use the Internet more selectively</c:v>
                </c:pt>
                <c:pt idx="3">
                  <c:v>Self-censor what you say online</c:v>
                </c:pt>
                <c:pt idx="4">
                  <c:v>Limit the type of online applications you use</c:v>
                </c:pt>
                <c:pt idx="5">
                  <c:v>Limit the number of online applications you use</c:v>
                </c:pt>
                <c:pt idx="6">
                  <c:v>Use more encryption</c:v>
                </c:pt>
                <c:pt idx="7">
                  <c:v>Limit how much you use online applications</c:v>
                </c:pt>
                <c:pt idx="8">
                  <c:v>Make fewer online purchases</c:v>
                </c:pt>
                <c:pt idx="9">
                  <c:v>Use more false personal information online</c:v>
                </c:pt>
                <c:pt idx="10">
                  <c:v>Use the Internet less often</c:v>
                </c:pt>
                <c:pt idx="11">
                  <c:v>Use technological tools (e.g. VPN or Tor)</c:v>
                </c:pt>
                <c:pt idx="12">
                  <c:v>Other</c:v>
                </c:pt>
                <c:pt idx="13">
                  <c:v>None of the above</c:v>
                </c:pt>
              </c:strCache>
            </c:strRef>
          </c:cat>
          <c:val>
            <c:numRef>
              <c:f>Sheet1!$B$2:$B$15</c:f>
              <c:numCache>
                <c:formatCode>0%</c:formatCode>
                <c:ptCount val="14"/>
                <c:pt idx="0">
                  <c:v>0.49</c:v>
                </c:pt>
                <c:pt idx="1">
                  <c:v>0.4</c:v>
                </c:pt>
                <c:pt idx="2">
                  <c:v>0.4</c:v>
                </c:pt>
                <c:pt idx="3">
                  <c:v>0.28999999999999998</c:v>
                </c:pt>
                <c:pt idx="4">
                  <c:v>0.26</c:v>
                </c:pt>
                <c:pt idx="5">
                  <c:v>0.23</c:v>
                </c:pt>
                <c:pt idx="6">
                  <c:v>0.2</c:v>
                </c:pt>
                <c:pt idx="7">
                  <c:v>0.2</c:v>
                </c:pt>
                <c:pt idx="8">
                  <c:v>0.19</c:v>
                </c:pt>
                <c:pt idx="9">
                  <c:v>0.14000000000000001</c:v>
                </c:pt>
                <c:pt idx="10">
                  <c:v>0.12</c:v>
                </c:pt>
                <c:pt idx="11">
                  <c:v>0.11</c:v>
                </c:pt>
                <c:pt idx="12">
                  <c:v>0.03</c:v>
                </c:pt>
                <c:pt idx="13">
                  <c:v>0.14000000000000001</c:v>
                </c:pt>
              </c:numCache>
            </c:numRef>
          </c:val>
          <c:extLst>
            <c:ext xmlns:c16="http://schemas.microsoft.com/office/drawing/2014/chart" uri="{C3380CC4-5D6E-409C-BE32-E72D297353CC}">
              <c16:uniqueId val="{00000008-BF7D-43CF-8C08-7FD9F3995764}"/>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7716144856892889"/>
          <c:y val="3.3212560386473432E-2"/>
          <c:w val="0.52283855143107116"/>
          <c:h val="0.93357487922705318"/>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0-5071-4544-B03C-D8C625B59B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Avoiding opening emails from unknown email addresses</c:v>
                </c:pt>
                <c:pt idx="1">
                  <c:v>Using antivirus software</c:v>
                </c:pt>
                <c:pt idx="2">
                  <c:v>Avoiding certain Internet sites</c:v>
                </c:pt>
                <c:pt idx="3">
                  <c:v>Avoiding certain Internet sites and web applications</c:v>
                </c:pt>
                <c:pt idx="4">
                  <c:v>Changing your password regularly</c:v>
                </c:pt>
                <c:pt idx="5">
                  <c:v>Cutting down on the amount of biographically accurate information you divulge online</c:v>
                </c:pt>
                <c:pt idx="6">
                  <c:v>Self-censoring what you say online</c:v>
                </c:pt>
                <c:pt idx="7">
                  <c:v>Doing fewer financial transactions online</c:v>
                </c:pt>
                <c:pt idx="8">
                  <c:v>Changing who you communicate with</c:v>
                </c:pt>
                <c:pt idx="9">
                  <c:v>Making fewer on-line purchases</c:v>
                </c:pt>
                <c:pt idx="10">
                  <c:v>Closing Facebook and other social media accounts, etc.</c:v>
                </c:pt>
                <c:pt idx="11">
                  <c:v>Using the Internet less often</c:v>
                </c:pt>
                <c:pt idx="12">
                  <c:v>None of these</c:v>
                </c:pt>
              </c:strCache>
            </c:strRef>
          </c:cat>
          <c:val>
            <c:numRef>
              <c:f>Sheet1!$B$2:$B$14</c:f>
              <c:numCache>
                <c:formatCode>0%</c:formatCode>
                <c:ptCount val="13"/>
                <c:pt idx="0">
                  <c:v>0.45</c:v>
                </c:pt>
                <c:pt idx="1">
                  <c:v>0.38</c:v>
                </c:pt>
                <c:pt idx="2">
                  <c:v>0.37</c:v>
                </c:pt>
                <c:pt idx="3">
                  <c:v>0.31</c:v>
                </c:pt>
                <c:pt idx="4">
                  <c:v>0.31</c:v>
                </c:pt>
                <c:pt idx="5">
                  <c:v>0.28999999999999998</c:v>
                </c:pt>
                <c:pt idx="6">
                  <c:v>0.22</c:v>
                </c:pt>
                <c:pt idx="7">
                  <c:v>0.15</c:v>
                </c:pt>
                <c:pt idx="8">
                  <c:v>0.14000000000000001</c:v>
                </c:pt>
                <c:pt idx="9">
                  <c:v>0.13</c:v>
                </c:pt>
                <c:pt idx="10">
                  <c:v>0.1</c:v>
                </c:pt>
                <c:pt idx="11">
                  <c:v>0.09</c:v>
                </c:pt>
                <c:pt idx="12">
                  <c:v>0.19</c:v>
                </c:pt>
              </c:numCache>
            </c:numRef>
          </c:val>
          <c:extLst>
            <c:ext xmlns:c16="http://schemas.microsoft.com/office/drawing/2014/chart" uri="{C3380CC4-5D6E-409C-BE32-E72D297353CC}">
              <c16:uniqueId val="{00000000-B28E-4461-9443-7F9CEB7163F8}"/>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5D73-AB86-4AED-81DC-096FC0D0F748}" type="datetimeFigureOut">
              <a:rPr lang="en-CA" smtClean="0"/>
              <a:t>23/04/2017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655D5-F6D6-45BC-9C37-896672E9E057}" type="slidenum">
              <a:rPr lang="en-CA" smtClean="0"/>
              <a:t>‹#›</a:t>
            </a:fld>
            <a:endParaRPr lang="en-CA"/>
          </a:p>
        </p:txBody>
      </p:sp>
    </p:spTree>
    <p:extLst>
      <p:ext uri="{BB962C8B-B14F-4D97-AF65-F5344CB8AC3E}">
        <p14:creationId xmlns:p14="http://schemas.microsoft.com/office/powerpoint/2010/main" val="16900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37</a:t>
            </a:fld>
            <a:endParaRPr lang="en-GB"/>
          </a:p>
        </p:txBody>
      </p:sp>
    </p:spTree>
    <p:extLst>
      <p:ext uri="{BB962C8B-B14F-4D97-AF65-F5344CB8AC3E}">
        <p14:creationId xmlns:p14="http://schemas.microsoft.com/office/powerpoint/2010/main" val="184153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38</a:t>
            </a:fld>
            <a:endParaRPr lang="en-GB"/>
          </a:p>
        </p:txBody>
      </p:sp>
    </p:spTree>
    <p:extLst>
      <p:ext uri="{BB962C8B-B14F-4D97-AF65-F5344CB8AC3E}">
        <p14:creationId xmlns:p14="http://schemas.microsoft.com/office/powerpoint/2010/main" val="249034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23/04/2017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33831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23/04/2017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409300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23/04/2017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107497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slide, black">
    <p:bg>
      <p:bgPr>
        <a:solidFill>
          <a:srgbClr val="151515"/>
        </a:solidFill>
        <a:effectLst/>
      </p:bgPr>
    </p:bg>
    <p:spTree>
      <p:nvGrpSpPr>
        <p:cNvPr id="1" name=""/>
        <p:cNvGrpSpPr/>
        <p:nvPr/>
      </p:nvGrpSpPr>
      <p:grpSpPr>
        <a:xfrm>
          <a:off x="0" y="0"/>
          <a:ext cx="0" cy="0"/>
          <a:chOff x="0" y="0"/>
          <a:chExt cx="0" cy="0"/>
        </a:xfrm>
      </p:grpSpPr>
      <p:sp>
        <p:nvSpPr>
          <p:cNvPr id="3" name="Shape 41"/>
          <p:cNvSpPr>
            <a:spLocks noGrp="1"/>
          </p:cNvSpPr>
          <p:nvPr>
            <p:ph type="title"/>
          </p:nvPr>
        </p:nvSpPr>
        <p:spPr>
          <a:xfrm>
            <a:off x="882650" y="1798712"/>
            <a:ext cx="8775700" cy="762001"/>
          </a:xfrm>
          <a:prstGeom prst="rect">
            <a:avLst/>
          </a:prstGeom>
        </p:spPr>
        <p:txBody>
          <a:bodyPr/>
          <a:lstStyle>
            <a:lvl1pPr>
              <a:defRPr sz="3750">
                <a:solidFill>
                  <a:srgbClr val="E6023B"/>
                </a:solidFill>
              </a:defRPr>
            </a:lvl1pPr>
          </a:lstStyle>
          <a:p>
            <a:r>
              <a:rPr dirty="0"/>
              <a:t>Title Text</a:t>
            </a:r>
          </a:p>
        </p:txBody>
      </p:sp>
      <p:sp>
        <p:nvSpPr>
          <p:cNvPr id="4" name="Shape 42"/>
          <p:cNvSpPr>
            <a:spLocks noGrp="1"/>
          </p:cNvSpPr>
          <p:nvPr>
            <p:ph type="body" idx="1" hasCustomPrompt="1"/>
          </p:nvPr>
        </p:nvSpPr>
        <p:spPr>
          <a:xfrm>
            <a:off x="882650" y="2706048"/>
            <a:ext cx="6540127" cy="3418856"/>
          </a:xfrm>
          <a:prstGeom prst="rect">
            <a:avLst/>
          </a:prstGeom>
        </p:spPr>
        <p:txBody>
          <a:bodyPr/>
          <a:lstStyle>
            <a:lvl1pPr>
              <a:lnSpc>
                <a:spcPct val="150000"/>
              </a:lnSpc>
              <a:defRPr>
                <a:solidFill>
                  <a:schemeClr val="bg1"/>
                </a:solidFill>
              </a:defRPr>
            </a:lvl1pPr>
            <a:lvl2pPr>
              <a:lnSpc>
                <a:spcPct val="150000"/>
              </a:lnSpc>
              <a:defRPr/>
            </a:lvl2pPr>
            <a:lvl3pPr>
              <a:lnSpc>
                <a:spcPct val="150000"/>
              </a:lnSpc>
              <a:buClrTx/>
              <a:defRPr/>
            </a:lvl3pPr>
            <a:lvl4pPr marL="270000" indent="-270000">
              <a:lnSpc>
                <a:spcPct val="150000"/>
              </a:lnSpc>
              <a:buClr>
                <a:srgbClr val="E6023B"/>
              </a:buClr>
              <a:buSzPct val="100000"/>
              <a:buFont typeface="Wingdings" charset="2"/>
              <a:buChar char="§"/>
              <a:defRPr>
                <a:solidFill>
                  <a:schemeClr val="bg1"/>
                </a:solidFill>
              </a:defRPr>
            </a:lvl4pPr>
            <a:lvl5pPr marL="270000" indent="-270000">
              <a:lnSpc>
                <a:spcPct val="100000"/>
              </a:lnSpc>
              <a:buClr>
                <a:srgbClr val="F4336B"/>
              </a:buClr>
              <a:buSzPct val="100000"/>
              <a:buChar char="—"/>
            </a:lvl5pPr>
          </a:lstStyle>
          <a:p>
            <a:r>
              <a:rPr lang="en-US" dirty="0" err="1"/>
              <a:t>Odio</a:t>
            </a:r>
            <a:r>
              <a:rPr lang="en-US" dirty="0"/>
              <a:t> ligula ante </a:t>
            </a:r>
            <a:r>
              <a:rPr lang="en-US" dirty="0" err="1"/>
              <a:t>faucibus</a:t>
            </a:r>
            <a:r>
              <a:rPr lang="en-US" dirty="0"/>
              <a:t> </a:t>
            </a:r>
            <a:r>
              <a:rPr lang="en-US" dirty="0" err="1"/>
              <a:t>vehicula</a:t>
            </a:r>
            <a:r>
              <a:rPr lang="en-US" dirty="0"/>
              <a:t> </a:t>
            </a:r>
            <a:r>
              <a:rPr lang="en-US" dirty="0" err="1"/>
              <a:t>ullamcorper</a:t>
            </a:r>
            <a:r>
              <a:rPr lang="en-US" dirty="0"/>
              <a:t> dis </a:t>
            </a:r>
            <a:r>
              <a:rPr lang="en-US" dirty="0" err="1"/>
              <a:t>adipiscing</a:t>
            </a:r>
            <a:r>
              <a:rPr lang="en-US" dirty="0"/>
              <a:t> </a:t>
            </a:r>
            <a:r>
              <a:rPr lang="en-US" dirty="0" err="1"/>
              <a:t>eget</a:t>
            </a:r>
            <a:r>
              <a:rPr lang="en-US" dirty="0"/>
              <a:t> </a:t>
            </a:r>
            <a:r>
              <a:rPr lang="en-US" dirty="0" err="1"/>
              <a:t>felis</a:t>
            </a:r>
            <a:r>
              <a:rPr lang="en-US" dirty="0"/>
              <a:t> nostra </a:t>
            </a:r>
            <a:r>
              <a:rPr lang="en-US" dirty="0" err="1"/>
              <a:t>amet</a:t>
            </a:r>
            <a:r>
              <a:rPr lang="en-US" dirty="0"/>
              <a:t> a integer cum at </a:t>
            </a:r>
            <a:r>
              <a:rPr lang="en-US" dirty="0" err="1"/>
              <a:t>vestibulum.Metus</a:t>
            </a:r>
            <a:r>
              <a:rPr lang="en-US" dirty="0"/>
              <a:t> </a:t>
            </a:r>
            <a:r>
              <a:rPr lang="en-US" dirty="0" err="1"/>
              <a:t>fermentum</a:t>
            </a:r>
            <a:r>
              <a:rPr lang="en-US" dirty="0"/>
              <a:t> a </a:t>
            </a:r>
            <a:r>
              <a:rPr lang="en-US" dirty="0" err="1"/>
              <a:t>scelerisque</a:t>
            </a:r>
            <a:r>
              <a:rPr lang="en-US" dirty="0"/>
              <a:t> at </a:t>
            </a:r>
            <a:r>
              <a:rPr lang="en-US" dirty="0" err="1"/>
              <a:t>accumsan</a:t>
            </a:r>
            <a:r>
              <a:rPr lang="en-US" dirty="0"/>
              <a:t> </a:t>
            </a:r>
            <a:r>
              <a:rPr lang="en-US" dirty="0" err="1"/>
              <a:t>mollis</a:t>
            </a:r>
            <a:r>
              <a:rPr lang="en-US" dirty="0"/>
              <a:t> </a:t>
            </a:r>
            <a:r>
              <a:rPr lang="en-US" dirty="0" err="1"/>
              <a:t>netus</a:t>
            </a:r>
            <a:r>
              <a:rPr lang="en-US" dirty="0"/>
              <a:t> a </a:t>
            </a:r>
            <a:r>
              <a:rPr lang="en-US" dirty="0" err="1"/>
              <a:t>egestas</a:t>
            </a:r>
            <a:r>
              <a:rPr lang="en-US" dirty="0"/>
              <a:t> ad a </a:t>
            </a:r>
            <a:r>
              <a:rPr lang="en-US" dirty="0" err="1"/>
              <a:t>habitasse</a:t>
            </a:r>
            <a:r>
              <a:rPr lang="en-US" dirty="0"/>
              <a:t> </a:t>
            </a:r>
            <a:r>
              <a:rPr lang="en-US" dirty="0" err="1"/>
              <a:t>cras</a:t>
            </a:r>
            <a:r>
              <a:rPr lang="en-US" dirty="0"/>
              <a:t> </a:t>
            </a:r>
            <a:r>
              <a:rPr lang="en-US" dirty="0" err="1"/>
              <a:t>nascetur</a:t>
            </a:r>
            <a:r>
              <a:rPr lang="en-US" dirty="0"/>
              <a:t> </a:t>
            </a:r>
            <a:r>
              <a:rPr lang="en-US" dirty="0" err="1"/>
              <a:t>conubia</a:t>
            </a:r>
            <a:r>
              <a:rPr lang="en-US" dirty="0"/>
              <a:t> a parturient. </a:t>
            </a:r>
          </a:p>
          <a:p>
            <a:pPr lvl="3"/>
            <a:r>
              <a:rPr lang="en-US" dirty="0"/>
              <a:t>Bullet point</a:t>
            </a:r>
          </a:p>
          <a:p>
            <a:pPr lvl="3"/>
            <a:r>
              <a:rPr lang="en-US" dirty="0"/>
              <a:t>Bullet point</a:t>
            </a:r>
          </a:p>
          <a:p>
            <a:pPr lvl="3"/>
            <a:r>
              <a:rPr lang="en-US" dirty="0"/>
              <a:t>Bullet point</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0255" y="891831"/>
            <a:ext cx="1921996" cy="561518"/>
          </a:xfrm>
          <a:prstGeom prst="rect">
            <a:avLst/>
          </a:prstGeom>
        </p:spPr>
      </p:pic>
    </p:spTree>
    <p:extLst>
      <p:ext uri="{BB962C8B-B14F-4D97-AF65-F5344CB8AC3E}">
        <p14:creationId xmlns:p14="http://schemas.microsoft.com/office/powerpoint/2010/main" val="6151180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457200"/>
            <a:ext cx="11529295" cy="387798"/>
          </a:xfrm>
        </p:spPr>
        <p:txBody>
          <a:bodyPr/>
          <a:lstStyle>
            <a:lvl1pPr>
              <a:defRPr sz="2800" baseline="0"/>
            </a:lvl1pPr>
          </a:lstStyle>
          <a:p>
            <a:r>
              <a:rPr lang="en-US" dirty="0"/>
              <a:t>Click to add emphasis part of title</a:t>
            </a:r>
          </a:p>
        </p:txBody>
      </p:sp>
      <p:sp>
        <p:nvSpPr>
          <p:cNvPr id="4" name="Text Placeholder 4"/>
          <p:cNvSpPr>
            <a:spLocks noGrp="1"/>
          </p:cNvSpPr>
          <p:nvPr>
            <p:ph type="body" sz="quarter" idx="14" hasCustomPrompt="1"/>
          </p:nvPr>
        </p:nvSpPr>
        <p:spPr>
          <a:xfrm>
            <a:off x="312001" y="1066800"/>
            <a:ext cx="11051116"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 name="TextBox 4"/>
          <p:cNvSpPr txBox="1"/>
          <p:nvPr userDrawn="1"/>
        </p:nvSpPr>
        <p:spPr>
          <a:xfrm>
            <a:off x="489336"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lumMod val="50000"/>
                  </a:schemeClr>
                </a:solidFill>
                <a:latin typeface="+mn-lt"/>
                <a:ea typeface="+mn-ea"/>
                <a:cs typeface="+mn-cs"/>
              </a:rPr>
              <a:t>© 2017 Ipsos.</a:t>
            </a:r>
            <a:endParaRPr lang="en-GB" sz="1200" dirty="0">
              <a:solidFill>
                <a:schemeClr val="bg1">
                  <a:lumMod val="50000"/>
                </a:schemeClr>
              </a:solidFill>
            </a:endParaRPr>
          </a:p>
        </p:txBody>
      </p:sp>
    </p:spTree>
    <p:extLst>
      <p:ext uri="{BB962C8B-B14F-4D97-AF65-F5344CB8AC3E}">
        <p14:creationId xmlns:p14="http://schemas.microsoft.com/office/powerpoint/2010/main" val="225432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s Only">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79411" y="6434256"/>
            <a:ext cx="9677389" cy="238527"/>
          </a:xfrm>
        </p:spPr>
        <p:txBody>
          <a:bodyPr wrap="square" anchor="b">
            <a:sp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2" name="Title 1"/>
          <p:cNvSpPr>
            <a:spLocks noGrp="1"/>
          </p:cNvSpPr>
          <p:nvPr>
            <p:ph type="title" hasCustomPrompt="1"/>
          </p:nvPr>
        </p:nvSpPr>
        <p:spPr>
          <a:xfrm>
            <a:off x="312001" y="228601"/>
            <a:ext cx="11529295" cy="276999"/>
          </a:xfrm>
        </p:spPr>
        <p:txBody>
          <a:bodyPr/>
          <a:lstStyle>
            <a:lvl1pPr>
              <a:defRPr sz="2000" baseline="0"/>
            </a:lvl1pPr>
          </a:lstStyle>
          <a:p>
            <a:r>
              <a:rPr lang="en-US" dirty="0"/>
              <a:t>Click to add emphasis part of title</a:t>
            </a:r>
          </a:p>
        </p:txBody>
      </p:sp>
    </p:spTree>
    <p:extLst>
      <p:ext uri="{BB962C8B-B14F-4D97-AF65-F5344CB8AC3E}">
        <p14:creationId xmlns:p14="http://schemas.microsoft.com/office/powerpoint/2010/main" val="116451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839648"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grpSp>
        <p:nvGrpSpPr>
          <p:cNvPr id="13" name="Group 12"/>
          <p:cNvGrpSpPr/>
          <p:nvPr userDrawn="1"/>
        </p:nvGrpSpPr>
        <p:grpSpPr>
          <a:xfrm>
            <a:off x="9287635" y="6232981"/>
            <a:ext cx="2578061" cy="355982"/>
            <a:chOff x="10239375" y="6688139"/>
            <a:chExt cx="2842245" cy="523426"/>
          </a:xfrm>
        </p:grpSpPr>
        <p:pic>
          <p:nvPicPr>
            <p:cNvPr id="14" name="Picture 13"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4" name="Picture 23"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5"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57360" y="213179"/>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97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9"/>
            <a:ext cx="115292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57556"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6" y="5620956"/>
            <a:ext cx="8957433"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4459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23/04/2017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8822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E889DD-78F5-440D-BFD0-ED9DC395298B}" type="datetimeFigureOut">
              <a:rPr lang="en-CA" smtClean="0"/>
              <a:t>23/04/2017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06400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DE889DD-78F5-440D-BFD0-ED9DC395298B}" type="datetimeFigureOut">
              <a:rPr lang="en-CA" smtClean="0"/>
              <a:t>23/04/2017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420636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DE889DD-78F5-440D-BFD0-ED9DC395298B}" type="datetimeFigureOut">
              <a:rPr lang="en-CA" smtClean="0"/>
              <a:t>23/04/2017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161551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DE889DD-78F5-440D-BFD0-ED9DC395298B}" type="datetimeFigureOut">
              <a:rPr lang="en-CA" smtClean="0"/>
              <a:t>23/04/2017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91075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889DD-78F5-440D-BFD0-ED9DC395298B}" type="datetimeFigureOut">
              <a:rPr lang="en-CA" smtClean="0"/>
              <a:t>23/04/2017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18575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889DD-78F5-440D-BFD0-ED9DC395298B}" type="datetimeFigureOut">
              <a:rPr lang="en-CA" smtClean="0"/>
              <a:t>23/04/2017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83599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889DD-78F5-440D-BFD0-ED9DC395298B}" type="datetimeFigureOut">
              <a:rPr lang="en-CA" smtClean="0"/>
              <a:t>23/04/2017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86386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889DD-78F5-440D-BFD0-ED9DC395298B}" type="datetimeFigureOut">
              <a:rPr lang="en-CA" smtClean="0"/>
              <a:t>23/04/2017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07E40-E146-4AA8-B411-7A39F773F04C}" type="slidenum">
              <a:rPr lang="en-CA" smtClean="0"/>
              <a:t>‹#›</a:t>
            </a:fld>
            <a:endParaRPr lang="en-CA"/>
          </a:p>
        </p:txBody>
      </p:sp>
    </p:spTree>
    <p:extLst>
      <p:ext uri="{BB962C8B-B14F-4D97-AF65-F5344CB8AC3E}">
        <p14:creationId xmlns:p14="http://schemas.microsoft.com/office/powerpoint/2010/main" val="260155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3063852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733558" y="6447631"/>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3" name="Title 2"/>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700" dirty="0">
                <a:solidFill>
                  <a:srgbClr val="E6023B"/>
                </a:solidFill>
              </a:rPr>
              <a:t>Trust in one’s own government to act responsibly online varies greatly, with Indonesia and India leading the pack, Mexico and South Korea lagging. </a:t>
            </a:r>
          </a:p>
        </p:txBody>
      </p:sp>
      <p:cxnSp>
        <p:nvCxnSpPr>
          <p:cNvPr id="7" name="Straight Connector 6"/>
          <p:cNvCxnSpPr/>
          <p:nvPr/>
        </p:nvCxnSpPr>
        <p:spPr>
          <a:xfrm>
            <a:off x="1905001" y="1552772"/>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14757041"/>
              </p:ext>
            </p:extLst>
          </p:nvPr>
        </p:nvGraphicFramePr>
        <p:xfrm>
          <a:off x="1522099" y="1140666"/>
          <a:ext cx="7680960"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04851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solidFill>
                  <a:schemeClr val="bg1"/>
                </a:solidFill>
              </a:rPr>
              <a:t>Q7a.  Why do you disagree that you trust the Internet? (Select all that apply) </a:t>
            </a:r>
            <a:r>
              <a:rPr lang="en-CA" dirty="0">
                <a:solidFill>
                  <a:schemeClr val="bg1"/>
                </a:solidFill>
              </a:rPr>
              <a:t>Base: Those Who Distrust Internet (n=10,319)</a:t>
            </a:r>
            <a:endParaRPr lang="en-US" dirty="0">
              <a:solidFill>
                <a:schemeClr val="bg1"/>
              </a:solidFill>
            </a:endParaRPr>
          </a:p>
        </p:txBody>
      </p:sp>
      <p:sp>
        <p:nvSpPr>
          <p:cNvPr id="2" name="Title 1"/>
          <p:cNvSpPr>
            <a:spLocks noGrp="1"/>
          </p:cNvSpPr>
          <p:nvPr>
            <p:ph type="title"/>
          </p:nvPr>
        </p:nvSpPr>
        <p:spPr>
          <a:xfrm>
            <a:off x="1792506" y="444074"/>
            <a:ext cx="8646971" cy="553998"/>
          </a:xfrm>
        </p:spPr>
        <p:txBody>
          <a:bodyPr>
            <a:normAutofit fontScale="90000"/>
          </a:bodyPr>
          <a:lstStyle/>
          <a:p>
            <a:r>
              <a:rPr lang="en-US" sz="2700" dirty="0">
                <a:solidFill>
                  <a:srgbClr val="E6023B"/>
                </a:solidFill>
              </a:rPr>
              <a:t>Among those who distrust the internet, the leading reason is that they believe it is not secure, followed by the belief that it isn’t reliable. </a:t>
            </a:r>
          </a:p>
        </p:txBody>
      </p:sp>
      <p:graphicFrame>
        <p:nvGraphicFramePr>
          <p:cNvPr id="5" name="Chart 4"/>
          <p:cNvGraphicFramePr/>
          <p:nvPr>
            <p:extLst>
              <p:ext uri="{D42A27DB-BD31-4B8C-83A1-F6EECF244321}">
                <p14:modId xmlns:p14="http://schemas.microsoft.com/office/powerpoint/2010/main" val="1532971648"/>
              </p:ext>
            </p:extLst>
          </p:nvPr>
        </p:nvGraphicFramePr>
        <p:xfrm>
          <a:off x="1792506"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705600" y="1564928"/>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66280467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Q7b. How has your lack of trust in the Internet caused you to use the Internet differently? (Select all that apply)</a:t>
            </a:r>
          </a:p>
          <a:p>
            <a:r>
              <a:rPr lang="en-CA" dirty="0">
                <a:solidFill>
                  <a:schemeClr val="bg1"/>
                </a:solidFill>
              </a:rPr>
              <a:t>Base: Those Who Distrust Internet (n=10,168)</a:t>
            </a:r>
            <a:endParaRPr lang="en-US" dirty="0">
              <a:solidFill>
                <a:schemeClr val="bg1"/>
              </a:solidFill>
            </a:endParaRPr>
          </a:p>
        </p:txBody>
      </p:sp>
      <p:sp>
        <p:nvSpPr>
          <p:cNvPr id="2" name="Title 1"/>
          <p:cNvSpPr>
            <a:spLocks noGrp="1"/>
          </p:cNvSpPr>
          <p:nvPr>
            <p:ph type="title"/>
          </p:nvPr>
        </p:nvSpPr>
        <p:spPr>
          <a:xfrm>
            <a:off x="1792506" y="523298"/>
            <a:ext cx="8646971" cy="830997"/>
          </a:xfrm>
        </p:spPr>
        <p:txBody>
          <a:bodyPr>
            <a:noAutofit/>
          </a:bodyPr>
          <a:lstStyle/>
          <a:p>
            <a:r>
              <a:rPr lang="en-US" sz="2400" dirty="0">
                <a:solidFill>
                  <a:srgbClr val="E6023B"/>
                </a:solidFill>
              </a:rPr>
              <a:t>Among those who distrust the internet, they are using the internet differently by disclosing less personal information online, taking greater care to secure their device, and using the internet more selectively.  </a:t>
            </a:r>
          </a:p>
        </p:txBody>
      </p:sp>
      <p:graphicFrame>
        <p:nvGraphicFramePr>
          <p:cNvPr id="6" name="Chart 5"/>
          <p:cNvGraphicFramePr/>
          <p:nvPr>
            <p:extLst>
              <p:ext uri="{D42A27DB-BD31-4B8C-83A1-F6EECF244321}">
                <p14:modId xmlns:p14="http://schemas.microsoft.com/office/powerpoint/2010/main" val="731622213"/>
              </p:ext>
            </p:extLst>
          </p:nvPr>
        </p:nvGraphicFramePr>
        <p:xfrm>
          <a:off x="1792506"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1551802"/>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96160423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CHANGES IN BEHAVIOUR</a:t>
            </a:r>
          </a:p>
        </p:txBody>
      </p:sp>
    </p:spTree>
    <p:extLst>
      <p:ext uri="{BB962C8B-B14F-4D97-AF65-F5344CB8AC3E}">
        <p14:creationId xmlns:p14="http://schemas.microsoft.com/office/powerpoint/2010/main" val="157416629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Q3. How have you changed anything about how you behave online compared to one year ago? (Please select all that apply.)</a:t>
            </a:r>
          </a:p>
          <a:p>
            <a:pPr marL="0" indent="0">
              <a:buNone/>
            </a:pPr>
            <a:r>
              <a:rPr lang="en-US" dirty="0">
                <a:solidFill>
                  <a:schemeClr val="bg1"/>
                </a:solidFill>
              </a:rPr>
              <a:t>Base: All Respondents Total  2014 (n=23,376); Total 2016 (n=24,143); Total 2017 (n=24,225)</a:t>
            </a:r>
          </a:p>
        </p:txBody>
      </p:sp>
      <p:sp>
        <p:nvSpPr>
          <p:cNvPr id="2" name="Title 1"/>
          <p:cNvSpPr>
            <a:spLocks noGrp="1"/>
          </p:cNvSpPr>
          <p:nvPr>
            <p:ph type="title"/>
          </p:nvPr>
        </p:nvSpPr>
        <p:spPr>
          <a:xfrm>
            <a:off x="1157468" y="219919"/>
            <a:ext cx="10324618" cy="1006509"/>
          </a:xfrm>
        </p:spPr>
        <p:txBody>
          <a:bodyPr vert="horz" lIns="91440" tIns="45720" rIns="91440" bIns="45720" rtlCol="0" anchor="ctr">
            <a:noAutofit/>
          </a:bodyPr>
          <a:lstStyle/>
          <a:p>
            <a:r>
              <a:rPr lang="en-US" sz="2400" dirty="0">
                <a:solidFill>
                  <a:srgbClr val="E6023B"/>
                </a:solidFill>
              </a:rPr>
              <a:t>Global citizens are most often avoiding opening emails from unknown sources, using antivirus software and avoiding certain internet sites. One in ten is making fewer online purchases. Just two in ten aren’t taking any precautions. </a:t>
            </a:r>
          </a:p>
        </p:txBody>
      </p:sp>
      <p:sp>
        <p:nvSpPr>
          <p:cNvPr id="11" name="TextBox 10"/>
          <p:cNvSpPr txBox="1"/>
          <p:nvPr/>
        </p:nvSpPr>
        <p:spPr>
          <a:xfrm>
            <a:off x="5715000" y="1423935"/>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Total</a:t>
            </a:r>
          </a:p>
        </p:txBody>
      </p:sp>
      <p:graphicFrame>
        <p:nvGraphicFramePr>
          <p:cNvPr id="12" name="Chart 11"/>
          <p:cNvGraphicFramePr/>
          <p:nvPr>
            <p:extLst>
              <p:ext uri="{D42A27DB-BD31-4B8C-83A1-F6EECF244321}">
                <p14:modId xmlns:p14="http://schemas.microsoft.com/office/powerpoint/2010/main" val="825432035"/>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176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Q3. How have you changed anything about how you behave online compared to one year ago?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p:txBody>
          <a:bodyPr>
            <a:normAutofit fontScale="90000"/>
          </a:bodyPr>
          <a:lstStyle/>
          <a:p>
            <a:r>
              <a:rPr lang="en-US" sz="2700" dirty="0">
                <a:solidFill>
                  <a:srgbClr val="E6023B"/>
                </a:solidFill>
              </a:rPr>
              <a:t>Behaviour changes are most pronounced in LATAM. </a:t>
            </a:r>
          </a:p>
        </p:txBody>
      </p:sp>
      <p:graphicFrame>
        <p:nvGraphicFramePr>
          <p:cNvPr id="8" name="Table 7"/>
          <p:cNvGraphicFramePr>
            <a:graphicFrameLocks noGrp="1"/>
          </p:cNvGraphicFramePr>
          <p:nvPr>
            <p:extLst>
              <p:ext uri="{D42A27DB-BD31-4B8C-83A1-F6EECF244321}">
                <p14:modId xmlns:p14="http://schemas.microsoft.com/office/powerpoint/2010/main" val="4210300995"/>
              </p:ext>
            </p:extLst>
          </p:nvPr>
        </p:nvGraphicFramePr>
        <p:xfrm>
          <a:off x="1752601" y="1371601"/>
          <a:ext cx="8686801" cy="3906933"/>
        </p:xfrm>
        <a:graphic>
          <a:graphicData uri="http://schemas.openxmlformats.org/drawingml/2006/table">
            <a:tbl>
              <a:tblPr/>
              <a:tblGrid>
                <a:gridCol w="3228723">
                  <a:extLst>
                    <a:ext uri="{9D8B030D-6E8A-4147-A177-3AD203B41FA5}">
                      <a16:colId xmlns:a16="http://schemas.microsoft.com/office/drawing/2014/main" val="2421077553"/>
                    </a:ext>
                  </a:extLst>
                </a:gridCol>
                <a:gridCol w="657477">
                  <a:extLst>
                    <a:ext uri="{9D8B030D-6E8A-4147-A177-3AD203B41FA5}">
                      <a16:colId xmlns:a16="http://schemas.microsoft.com/office/drawing/2014/main" val="3111337185"/>
                    </a:ext>
                  </a:extLst>
                </a:gridCol>
                <a:gridCol w="685800">
                  <a:extLst>
                    <a:ext uri="{9D8B030D-6E8A-4147-A177-3AD203B41FA5}">
                      <a16:colId xmlns:a16="http://schemas.microsoft.com/office/drawing/2014/main" val="983215109"/>
                    </a:ext>
                  </a:extLst>
                </a:gridCol>
                <a:gridCol w="685800">
                  <a:extLst>
                    <a:ext uri="{9D8B030D-6E8A-4147-A177-3AD203B41FA5}">
                      <a16:colId xmlns:a16="http://schemas.microsoft.com/office/drawing/2014/main" val="3573180261"/>
                    </a:ext>
                  </a:extLst>
                </a:gridCol>
                <a:gridCol w="685800">
                  <a:extLst>
                    <a:ext uri="{9D8B030D-6E8A-4147-A177-3AD203B41FA5}">
                      <a16:colId xmlns:a16="http://schemas.microsoft.com/office/drawing/2014/main" val="2439951885"/>
                    </a:ext>
                  </a:extLst>
                </a:gridCol>
                <a:gridCol w="685800">
                  <a:extLst>
                    <a:ext uri="{9D8B030D-6E8A-4147-A177-3AD203B41FA5}">
                      <a16:colId xmlns:a16="http://schemas.microsoft.com/office/drawing/2014/main" val="2198795524"/>
                    </a:ext>
                  </a:extLst>
                </a:gridCol>
                <a:gridCol w="685800">
                  <a:extLst>
                    <a:ext uri="{9D8B030D-6E8A-4147-A177-3AD203B41FA5}">
                      <a16:colId xmlns:a16="http://schemas.microsoft.com/office/drawing/2014/main" val="1652276766"/>
                    </a:ext>
                  </a:extLst>
                </a:gridCol>
                <a:gridCol w="609600">
                  <a:extLst>
                    <a:ext uri="{9D8B030D-6E8A-4147-A177-3AD203B41FA5}">
                      <a16:colId xmlns:a16="http://schemas.microsoft.com/office/drawing/2014/main" val="1128163929"/>
                    </a:ext>
                  </a:extLst>
                </a:gridCol>
                <a:gridCol w="762001">
                  <a:extLst>
                    <a:ext uri="{9D8B030D-6E8A-4147-A177-3AD203B41FA5}">
                      <a16:colId xmlns:a16="http://schemas.microsoft.com/office/drawing/2014/main" val="103323632"/>
                    </a:ext>
                  </a:extLst>
                </a:gridCol>
              </a:tblGrid>
              <a:tr h="535464">
                <a:tc>
                  <a:txBody>
                    <a:bodyPr/>
                    <a:lstStyle/>
                    <a:p>
                      <a:pPr algn="l" fontAlgn="b"/>
                      <a:endParaRPr lang="en-US" sz="1000" b="0" i="0" u="none" strike="noStrike" dirty="0">
                        <a:solidFill>
                          <a:schemeClr val="bg1"/>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2810053705"/>
                  </a:ext>
                </a:extLst>
              </a:tr>
              <a:tr h="169245">
                <a:tc>
                  <a:txBody>
                    <a:bodyPr/>
                    <a:lstStyle/>
                    <a:p>
                      <a:pPr algn="l" fontAlgn="b"/>
                      <a:endParaRPr lang="en-US" sz="1000" b="0" i="0" u="none" strike="noStrike" dirty="0">
                        <a:solidFill>
                          <a:schemeClr val="bg1"/>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00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433795329"/>
                  </a:ext>
                </a:extLst>
              </a:tr>
              <a:tr h="154515">
                <a:tc>
                  <a:txBody>
                    <a:bodyPr/>
                    <a:lstStyle/>
                    <a:p>
                      <a:pPr algn="l" fontAlgn="b"/>
                      <a:r>
                        <a:rPr lang="en-US" sz="1000" b="0" i="1" u="none" strike="noStrike" dirty="0">
                          <a:solidFill>
                            <a:schemeClr val="bg1"/>
                          </a:solidFill>
                          <a:effectLst/>
                          <a:latin typeface="Calibri" panose="020F0502020204030204" pitchFamily="34" charset="0"/>
                        </a:rPr>
                        <a:t>Base: All Respondents</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24141</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6000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3000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4023</a:t>
                      </a:r>
                    </a:p>
                  </a:txBody>
                  <a:tcPr marL="8351" marR="8351" marT="8351" marB="0" anchor="b">
                    <a:lnL>
                      <a:noFill/>
                    </a:lnL>
                    <a:lnR>
                      <a:noFill/>
                    </a:lnR>
                    <a:lnT>
                      <a:noFill/>
                    </a:lnT>
                    <a:lnB>
                      <a:noFill/>
                    </a:lnB>
                  </a:tcPr>
                </a:tc>
                <a:extLst>
                  <a:ext uri="{0D108BD9-81ED-4DB2-BD59-A6C34878D82A}">
                    <a16:rowId xmlns:a16="http://schemas.microsoft.com/office/drawing/2014/main" val="3860369513"/>
                  </a:ext>
                </a:extLst>
              </a:tr>
              <a:tr h="359598">
                <a:tc>
                  <a:txBody>
                    <a:bodyPr/>
                    <a:lstStyle/>
                    <a:p>
                      <a:pPr algn="l" fontAlgn="b"/>
                      <a:r>
                        <a:rPr lang="en-US" sz="1200" b="0" i="0" u="none" strike="noStrike" dirty="0">
                          <a:solidFill>
                            <a:schemeClr val="bg1"/>
                          </a:solidFill>
                          <a:effectLst/>
                          <a:latin typeface="Calibri" panose="020F0502020204030204" pitchFamily="34" charset="0"/>
                        </a:rPr>
                        <a:t>Avoiding opening emails from unknown email addresses</a:t>
                      </a:r>
                    </a:p>
                  </a:txBody>
                  <a:tcPr marL="8351" marR="8351" marT="8351" marB="0" anchor="b">
                    <a:lnL>
                      <a:noFill/>
                    </a:lnL>
                    <a:lnR>
                      <a:noFill/>
                    </a:lnR>
                    <a:lnT>
                      <a:noFill/>
                    </a:lnT>
                    <a:lnB>
                      <a:noFill/>
                    </a:lnB>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52%</a:t>
                      </a:r>
                    </a:p>
                  </a:txBody>
                  <a:tcPr marL="8351" marR="8351" marT="8351" marB="0" anchor="ctr">
                    <a:lnL>
                      <a:noFill/>
                    </a:lnL>
                    <a:lnR>
                      <a:noFill/>
                    </a:lnR>
                    <a:lnT>
                      <a:noFill/>
                    </a:lnT>
                    <a:lnB>
                      <a:noFill/>
                    </a:lnB>
                    <a:solidFill>
                      <a:srgbClr val="6EC17C"/>
                    </a:solidFill>
                  </a:tcPr>
                </a:tc>
                <a:tc>
                  <a:txBody>
                    <a:bodyPr/>
                    <a:lstStyle/>
                    <a:p>
                      <a:pPr algn="ctr" fontAlgn="b"/>
                      <a:r>
                        <a:rPr lang="en-US" sz="1200" b="0" i="0" u="none" strike="noStrike" dirty="0">
                          <a:solidFill>
                            <a:schemeClr val="bg1"/>
                          </a:solidFill>
                          <a:effectLst/>
                          <a:latin typeface="Calibri" panose="020F0502020204030204" pitchFamily="34" charset="0"/>
                        </a:rPr>
                        <a:t>46%</a:t>
                      </a:r>
                    </a:p>
                  </a:txBody>
                  <a:tcPr marL="8351" marR="8351" marT="8351" marB="0" anchor="ctr">
                    <a:lnL>
                      <a:noFill/>
                    </a:lnL>
                    <a:lnR>
                      <a:noFill/>
                    </a:lnR>
                    <a:lnT>
                      <a:noFill/>
                    </a:lnT>
                    <a:lnB>
                      <a:noFill/>
                    </a:lnB>
                    <a:solidFill>
                      <a:srgbClr val="8CCA7E"/>
                    </a:solidFill>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43%</a:t>
                      </a:r>
                    </a:p>
                  </a:txBody>
                  <a:tcPr marL="8351" marR="8351" marT="8351" marB="0" anchor="ctr">
                    <a:lnL>
                      <a:noFill/>
                    </a:lnL>
                    <a:lnR>
                      <a:noFill/>
                    </a:lnR>
                    <a:lnT>
                      <a:noFill/>
                    </a:lnT>
                    <a:lnB>
                      <a:noFill/>
                    </a:lnB>
                    <a:solidFill>
                      <a:srgbClr val="9BCE7F"/>
                    </a:solidFill>
                  </a:tcPr>
                </a:tc>
                <a:tc>
                  <a:txBody>
                    <a:bodyPr/>
                    <a:lstStyle/>
                    <a:p>
                      <a:pPr algn="ctr" fontAlgn="b"/>
                      <a:r>
                        <a:rPr lang="en-US" sz="1200" b="0" i="0" u="none" strike="noStrike" dirty="0">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chemeClr val="bg1"/>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extLst>
                  <a:ext uri="{0D108BD9-81ED-4DB2-BD59-A6C34878D82A}">
                    <a16:rowId xmlns:a16="http://schemas.microsoft.com/office/drawing/2014/main" val="3175045188"/>
                  </a:ext>
                </a:extLst>
              </a:tr>
              <a:tr h="183813">
                <a:tc>
                  <a:txBody>
                    <a:bodyPr/>
                    <a:lstStyle/>
                    <a:p>
                      <a:pPr algn="l" fontAlgn="b"/>
                      <a:r>
                        <a:rPr lang="en-US" sz="1200" b="0" i="0" u="none" strike="noStrike" dirty="0">
                          <a:solidFill>
                            <a:schemeClr val="bg1"/>
                          </a:solidFill>
                          <a:effectLst/>
                          <a:latin typeface="Calibri" panose="020F0502020204030204" pitchFamily="34" charset="0"/>
                        </a:rPr>
                        <a:t>Using antivirus software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dirty="0">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dirty="0">
                          <a:solidFill>
                            <a:schemeClr val="bg1"/>
                          </a:solidFill>
                          <a:effectLst/>
                          <a:latin typeface="Calibri" panose="020F0502020204030204" pitchFamily="34" charset="0"/>
                        </a:rPr>
                        <a:t>50%</a:t>
                      </a:r>
                    </a:p>
                  </a:txBody>
                  <a:tcPr marL="8351" marR="8351" marT="8351" marB="0" anchor="ctr">
                    <a:lnL>
                      <a:noFill/>
                    </a:lnL>
                    <a:lnR>
                      <a:noFill/>
                    </a:lnR>
                    <a:lnT>
                      <a:noFill/>
                    </a:lnT>
                    <a:lnB>
                      <a:noFill/>
                    </a:lnB>
                    <a:solidFill>
                      <a:srgbClr val="78C47D"/>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a:solidFill>
                            <a:schemeClr val="bg1"/>
                          </a:solidFill>
                          <a:effectLst/>
                          <a:latin typeface="Calibri" panose="020F0502020204030204" pitchFamily="34" charset="0"/>
                        </a:rPr>
                        <a:t>32%</a:t>
                      </a:r>
                    </a:p>
                  </a:txBody>
                  <a:tcPr marL="8351" marR="8351" marT="8351" marB="0" anchor="ctr">
                    <a:lnL>
                      <a:noFill/>
                    </a:lnL>
                    <a:lnR>
                      <a:noFill/>
                    </a:lnR>
                    <a:lnT>
                      <a:noFill/>
                    </a:lnT>
                    <a:lnB>
                      <a:noFill/>
                    </a:lnB>
                    <a:solidFill>
                      <a:srgbClr val="D2DE82"/>
                    </a:solidFill>
                  </a:tcPr>
                </a:tc>
                <a:tc>
                  <a:txBody>
                    <a:bodyPr/>
                    <a:lstStyle/>
                    <a:p>
                      <a:pPr algn="ctr" fontAlgn="b"/>
                      <a:r>
                        <a:rPr lang="en-US" sz="1200" b="0" i="0" u="none" strike="noStrike">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a:solidFill>
                            <a:schemeClr val="bg1"/>
                          </a:solidFill>
                          <a:effectLst/>
                          <a:latin typeface="Calibri" panose="020F0502020204030204" pitchFamily="34" charset="0"/>
                        </a:rPr>
                        <a:t>39%</a:t>
                      </a:r>
                    </a:p>
                  </a:txBody>
                  <a:tcPr marL="8351" marR="8351" marT="8351" marB="0" anchor="ctr">
                    <a:lnL>
                      <a:noFill/>
                    </a:lnL>
                    <a:lnR>
                      <a:noFill/>
                    </a:lnR>
                    <a:lnT>
                      <a:noFill/>
                    </a:lnT>
                    <a:lnB>
                      <a:noFill/>
                    </a:lnB>
                    <a:solidFill>
                      <a:srgbClr val="AFD480"/>
                    </a:solidFill>
                  </a:tcPr>
                </a:tc>
                <a:extLst>
                  <a:ext uri="{0D108BD9-81ED-4DB2-BD59-A6C34878D82A}">
                    <a16:rowId xmlns:a16="http://schemas.microsoft.com/office/drawing/2014/main" val="3538377016"/>
                  </a:ext>
                </a:extLst>
              </a:tr>
              <a:tr h="183813">
                <a:tc>
                  <a:txBody>
                    <a:bodyPr/>
                    <a:lstStyle/>
                    <a:p>
                      <a:pPr algn="l" fontAlgn="b"/>
                      <a:r>
                        <a:rPr lang="en-US" sz="1200" b="0" i="0" u="none" strike="noStrike" dirty="0">
                          <a:solidFill>
                            <a:schemeClr val="bg1"/>
                          </a:solidFill>
                          <a:effectLst/>
                          <a:latin typeface="Calibri" panose="020F0502020204030204" pitchFamily="34" charset="0"/>
                        </a:rPr>
                        <a:t>Avoiding certain Internet sites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chemeClr val="bg1"/>
                          </a:solidFill>
                          <a:effectLst/>
                          <a:latin typeface="Calibri" panose="020F0502020204030204" pitchFamily="34" charset="0"/>
                        </a:rPr>
                        <a:t>36%</a:t>
                      </a:r>
                    </a:p>
                  </a:txBody>
                  <a:tcPr marL="8351" marR="8351" marT="8351" marB="0" anchor="ctr">
                    <a:lnL>
                      <a:noFill/>
                    </a:lnL>
                    <a:lnR>
                      <a:noFill/>
                    </a:lnR>
                    <a:lnT>
                      <a:noFill/>
                    </a:lnT>
                    <a:lnB>
                      <a:noFill/>
                    </a:lnB>
                    <a:solidFill>
                      <a:srgbClr val="BED981"/>
                    </a:solidFill>
                  </a:tcPr>
                </a:tc>
                <a:tc>
                  <a:txBody>
                    <a:bodyPr/>
                    <a:lstStyle/>
                    <a:p>
                      <a:pPr algn="ctr" fontAlgn="b"/>
                      <a:r>
                        <a:rPr lang="en-US" sz="1200" b="0" i="0" u="none" strike="noStrike" dirty="0">
                          <a:solidFill>
                            <a:schemeClr val="bg1"/>
                          </a:solidFill>
                          <a:effectLst/>
                          <a:latin typeface="Calibri" panose="020F0502020204030204" pitchFamily="34" charset="0"/>
                        </a:rPr>
                        <a:t>54%</a:t>
                      </a:r>
                    </a:p>
                  </a:txBody>
                  <a:tcPr marL="8351" marR="8351" marT="8351" marB="0" anchor="ctr">
                    <a:lnL>
                      <a:noFill/>
                    </a:lnL>
                    <a:lnR>
                      <a:noFill/>
                    </a:lnR>
                    <a:lnT>
                      <a:noFill/>
                    </a:lnT>
                    <a:lnB>
                      <a:noFill/>
                    </a:lnB>
                    <a:solidFill>
                      <a:srgbClr val="63BE7B"/>
                    </a:solidFill>
                  </a:tcPr>
                </a:tc>
                <a:tc>
                  <a:txBody>
                    <a:bodyPr/>
                    <a:lstStyle/>
                    <a:p>
                      <a:pPr algn="ctr" fontAlgn="b"/>
                      <a:r>
                        <a:rPr lang="en-US" sz="1200" b="0" i="0" u="none" strike="noStrike">
                          <a:solidFill>
                            <a:schemeClr val="bg1"/>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a:solidFill>
                            <a:schemeClr val="bg1"/>
                          </a:solidFill>
                          <a:effectLst/>
                          <a:latin typeface="Calibri" panose="020F0502020204030204" pitchFamily="34" charset="0"/>
                        </a:rPr>
                        <a:t>41%</a:t>
                      </a:r>
                    </a:p>
                  </a:txBody>
                  <a:tcPr marL="8351" marR="8351" marT="8351" marB="0" anchor="ctr">
                    <a:lnL>
                      <a:noFill/>
                    </a:lnL>
                    <a:lnR>
                      <a:noFill/>
                    </a:lnR>
                    <a:lnT>
                      <a:noFill/>
                    </a:lnT>
                    <a:lnB>
                      <a:noFill/>
                    </a:lnB>
                    <a:solidFill>
                      <a:srgbClr val="A5D17F"/>
                    </a:solidFill>
                  </a:tcPr>
                </a:tc>
                <a:extLst>
                  <a:ext uri="{0D108BD9-81ED-4DB2-BD59-A6C34878D82A}">
                    <a16:rowId xmlns:a16="http://schemas.microsoft.com/office/drawing/2014/main" val="151528101"/>
                  </a:ext>
                </a:extLst>
              </a:tr>
              <a:tr h="183813">
                <a:tc>
                  <a:txBody>
                    <a:bodyPr/>
                    <a:lstStyle/>
                    <a:p>
                      <a:pPr algn="l" fontAlgn="b"/>
                      <a:r>
                        <a:rPr lang="en-US" sz="1200" b="0" i="0" u="none" strike="noStrike" dirty="0">
                          <a:solidFill>
                            <a:schemeClr val="bg1"/>
                          </a:solidFill>
                          <a:effectLst/>
                          <a:latin typeface="Calibri" panose="020F0502020204030204" pitchFamily="34" charset="0"/>
                        </a:rPr>
                        <a:t>Changing your password regularly</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dirty="0">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1246275813"/>
                  </a:ext>
                </a:extLst>
              </a:tr>
              <a:tr h="183813">
                <a:tc>
                  <a:txBody>
                    <a:bodyPr/>
                    <a:lstStyle/>
                    <a:p>
                      <a:pPr algn="l" fontAlgn="b"/>
                      <a:r>
                        <a:rPr lang="en-US" sz="1200" b="0" i="0" u="none" strike="noStrike">
                          <a:solidFill>
                            <a:schemeClr val="bg1"/>
                          </a:solidFill>
                          <a:effectLst/>
                          <a:latin typeface="Calibri" panose="020F0502020204030204" pitchFamily="34" charset="0"/>
                        </a:rPr>
                        <a:t>Avoiding certain web applications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chemeClr val="bg1"/>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tc>
                  <a:txBody>
                    <a:bodyPr/>
                    <a:lstStyle/>
                    <a:p>
                      <a:pPr algn="ctr" fontAlgn="b"/>
                      <a:r>
                        <a:rPr lang="en-US" sz="1200" b="0" i="0" u="none" strike="noStrike" dirty="0">
                          <a:solidFill>
                            <a:schemeClr val="bg1"/>
                          </a:solidFill>
                          <a:effectLst/>
                          <a:latin typeface="Calibri" panose="020F0502020204030204" pitchFamily="34" charset="0"/>
                        </a:rPr>
                        <a:t>26%</a:t>
                      </a:r>
                    </a:p>
                  </a:txBody>
                  <a:tcPr marL="8351" marR="8351" marT="8351" marB="0" anchor="ctr">
                    <a:lnL>
                      <a:noFill/>
                    </a:lnL>
                    <a:lnR>
                      <a:noFill/>
                    </a:lnR>
                    <a:lnT>
                      <a:noFill/>
                    </a:lnT>
                    <a:lnB>
                      <a:noFill/>
                    </a:lnB>
                    <a:solidFill>
                      <a:srgbClr val="F0E784"/>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chemeClr val="bg1"/>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chemeClr val="bg1"/>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883891840"/>
                  </a:ext>
                </a:extLst>
              </a:tr>
              <a:tr h="359598">
                <a:tc>
                  <a:txBody>
                    <a:bodyPr/>
                    <a:lstStyle/>
                    <a:p>
                      <a:pPr algn="l" fontAlgn="b"/>
                      <a:r>
                        <a:rPr lang="en-US" sz="1200" b="0" i="0" u="none" strike="noStrike" dirty="0">
                          <a:solidFill>
                            <a:schemeClr val="bg1"/>
                          </a:solidFill>
                          <a:effectLst/>
                          <a:latin typeface="Calibri" panose="020F0502020204030204" pitchFamily="34" charset="0"/>
                        </a:rPr>
                        <a:t>Cutting down on the amount of biographically accurate information you divulge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29%</a:t>
                      </a:r>
                    </a:p>
                  </a:txBody>
                  <a:tcPr marL="8351" marR="8351" marT="8351" marB="0" anchor="ctr">
                    <a:lnL>
                      <a:noFill/>
                    </a:lnL>
                    <a:lnR>
                      <a:noFill/>
                    </a:lnR>
                    <a:lnT>
                      <a:noFill/>
                    </a:lnT>
                    <a:lnB>
                      <a:noFill/>
                    </a:lnB>
                    <a:solidFill>
                      <a:srgbClr val="E1E383"/>
                    </a:solidFill>
                  </a:tcPr>
                </a:tc>
                <a:tc>
                  <a:txBody>
                    <a:bodyPr/>
                    <a:lstStyle/>
                    <a:p>
                      <a:pPr algn="ctr" fontAlgn="b"/>
                      <a:r>
                        <a:rPr lang="en-US" sz="1200" b="0" i="0" u="none" strike="noStrike">
                          <a:solidFill>
                            <a:schemeClr val="bg1"/>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dirty="0">
                          <a:solidFill>
                            <a:schemeClr val="bg1"/>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chemeClr val="bg1"/>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extLst>
                  <a:ext uri="{0D108BD9-81ED-4DB2-BD59-A6C34878D82A}">
                    <a16:rowId xmlns:a16="http://schemas.microsoft.com/office/drawing/2014/main" val="2832920146"/>
                  </a:ext>
                </a:extLst>
              </a:tr>
              <a:tr h="183813">
                <a:tc>
                  <a:txBody>
                    <a:bodyPr/>
                    <a:lstStyle/>
                    <a:p>
                      <a:pPr algn="l" fontAlgn="b"/>
                      <a:r>
                        <a:rPr lang="en-US" sz="1200" b="0" i="0" u="none" strike="noStrike" dirty="0">
                          <a:solidFill>
                            <a:schemeClr val="bg1"/>
                          </a:solidFill>
                          <a:effectLst/>
                          <a:latin typeface="Calibri" panose="020F0502020204030204" pitchFamily="34" charset="0"/>
                        </a:rPr>
                        <a:t>Self-censoring what you say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dirty="0">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chemeClr val="bg1"/>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tc>
                  <a:txBody>
                    <a:bodyPr/>
                    <a:lstStyle/>
                    <a:p>
                      <a:pPr algn="ctr" fontAlgn="b"/>
                      <a:r>
                        <a:rPr lang="en-US" sz="1200" b="0" i="0" u="none" strike="noStrike">
                          <a:solidFill>
                            <a:schemeClr val="bg1"/>
                          </a:solidFill>
                          <a:effectLst/>
                          <a:latin typeface="Calibri" panose="020F0502020204030204" pitchFamily="34" charset="0"/>
                        </a:rPr>
                        <a:t>21%</a:t>
                      </a:r>
                    </a:p>
                  </a:txBody>
                  <a:tcPr marL="8351" marR="8351" marT="8351" marB="0" anchor="ctr">
                    <a:lnL>
                      <a:noFill/>
                    </a:lnL>
                    <a:lnR>
                      <a:noFill/>
                    </a:lnR>
                    <a:lnT>
                      <a:noFill/>
                    </a:lnT>
                    <a:lnB>
                      <a:noFill/>
                    </a:lnB>
                    <a:solidFill>
                      <a:srgbClr val="FEDD81"/>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extLst>
                  <a:ext uri="{0D108BD9-81ED-4DB2-BD59-A6C34878D82A}">
                    <a16:rowId xmlns:a16="http://schemas.microsoft.com/office/drawing/2014/main" val="1608505237"/>
                  </a:ext>
                </a:extLst>
              </a:tr>
              <a:tr h="183813">
                <a:tc>
                  <a:txBody>
                    <a:bodyPr/>
                    <a:lstStyle/>
                    <a:p>
                      <a:pPr algn="l" fontAlgn="b"/>
                      <a:r>
                        <a:rPr lang="en-US" sz="1200" b="0" i="0" u="none" strike="noStrike" dirty="0">
                          <a:solidFill>
                            <a:schemeClr val="bg1"/>
                          </a:solidFill>
                          <a:effectLst/>
                          <a:latin typeface="Calibri" panose="020F0502020204030204" pitchFamily="34" charset="0"/>
                        </a:rPr>
                        <a:t>Doing fewer financial transactions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dirty="0">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20%</a:t>
                      </a:r>
                    </a:p>
                  </a:txBody>
                  <a:tcPr marL="8351" marR="8351" marT="8351" marB="0" anchor="ctr">
                    <a:lnL>
                      <a:noFill/>
                    </a:lnL>
                    <a:lnR>
                      <a:noFill/>
                    </a:lnR>
                    <a:lnT>
                      <a:noFill/>
                    </a:lnT>
                    <a:lnB>
                      <a:noFill/>
                    </a:lnB>
                    <a:solidFill>
                      <a:srgbClr val="FDD680"/>
                    </a:solidFill>
                  </a:tcPr>
                </a:tc>
                <a:tc>
                  <a:txBody>
                    <a:bodyPr/>
                    <a:lstStyle/>
                    <a:p>
                      <a:pPr algn="ctr" fontAlgn="b"/>
                      <a:r>
                        <a:rPr lang="en-US" sz="1200" b="0" i="0" u="none" strike="noStrike">
                          <a:solidFill>
                            <a:schemeClr val="bg1"/>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extLst>
                  <a:ext uri="{0D108BD9-81ED-4DB2-BD59-A6C34878D82A}">
                    <a16:rowId xmlns:a16="http://schemas.microsoft.com/office/drawing/2014/main" val="3553089911"/>
                  </a:ext>
                </a:extLst>
              </a:tr>
              <a:tr h="183813">
                <a:tc>
                  <a:txBody>
                    <a:bodyPr/>
                    <a:lstStyle/>
                    <a:p>
                      <a:pPr algn="l" fontAlgn="b"/>
                      <a:r>
                        <a:rPr lang="en-US" sz="1200" b="0" i="0" u="none" strike="noStrike" dirty="0">
                          <a:solidFill>
                            <a:schemeClr val="bg1"/>
                          </a:solidFill>
                          <a:effectLst/>
                          <a:latin typeface="Calibri" panose="020F0502020204030204" pitchFamily="34" charset="0"/>
                        </a:rPr>
                        <a:t>Changing who you communicate with</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chemeClr val="bg1"/>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dirty="0">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extLst>
                  <a:ext uri="{0D108BD9-81ED-4DB2-BD59-A6C34878D82A}">
                    <a16:rowId xmlns:a16="http://schemas.microsoft.com/office/drawing/2014/main" val="2902570572"/>
                  </a:ext>
                </a:extLst>
              </a:tr>
              <a:tr h="183813">
                <a:tc>
                  <a:txBody>
                    <a:bodyPr/>
                    <a:lstStyle/>
                    <a:p>
                      <a:pPr algn="l" fontAlgn="b"/>
                      <a:r>
                        <a:rPr lang="en-US" sz="1200" b="0" i="0" u="none" strike="noStrike" dirty="0">
                          <a:solidFill>
                            <a:schemeClr val="bg1"/>
                          </a:solidFill>
                          <a:effectLst/>
                          <a:latin typeface="Calibri" panose="020F0502020204030204" pitchFamily="34" charset="0"/>
                        </a:rPr>
                        <a:t>Making fewer on-line purchases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142617192"/>
                  </a:ext>
                </a:extLst>
              </a:tr>
              <a:tr h="359598">
                <a:tc>
                  <a:txBody>
                    <a:bodyPr/>
                    <a:lstStyle/>
                    <a:p>
                      <a:pPr algn="l" fontAlgn="b"/>
                      <a:r>
                        <a:rPr lang="en-US" sz="1200" b="0" i="0" u="none" strike="noStrike" dirty="0">
                          <a:solidFill>
                            <a:schemeClr val="bg1"/>
                          </a:solidFill>
                          <a:effectLst/>
                          <a:latin typeface="Calibri" panose="020F0502020204030204" pitchFamily="34" charset="0"/>
                        </a:rPr>
                        <a:t>Closing Facebook and other social media accounts, etc.</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dirty="0">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chemeClr val="bg1"/>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extLst>
                  <a:ext uri="{0D108BD9-81ED-4DB2-BD59-A6C34878D82A}">
                    <a16:rowId xmlns:a16="http://schemas.microsoft.com/office/drawing/2014/main" val="597651219"/>
                  </a:ext>
                </a:extLst>
              </a:tr>
              <a:tr h="183813">
                <a:tc>
                  <a:txBody>
                    <a:bodyPr/>
                    <a:lstStyle/>
                    <a:p>
                      <a:pPr algn="l" fontAlgn="b"/>
                      <a:r>
                        <a:rPr lang="en-US" sz="1200" b="0" i="0" u="none" strike="noStrike" dirty="0">
                          <a:solidFill>
                            <a:schemeClr val="bg1"/>
                          </a:solidFill>
                          <a:effectLst/>
                          <a:latin typeface="Calibri" panose="020F0502020204030204" pitchFamily="34" charset="0"/>
                        </a:rPr>
                        <a:t>Using the Internet less often</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chemeClr val="bg1"/>
                          </a:solidFill>
                          <a:effectLst/>
                          <a:latin typeface="Calibri" panose="020F0502020204030204" pitchFamily="34" charset="0"/>
                        </a:rPr>
                        <a:t>6%</a:t>
                      </a:r>
                    </a:p>
                  </a:txBody>
                  <a:tcPr marL="8351" marR="8351" marT="8351" marB="0" anchor="ctr">
                    <a:lnL>
                      <a:noFill/>
                    </a:lnL>
                    <a:lnR>
                      <a:noFill/>
                    </a:lnR>
                    <a:lnT>
                      <a:noFill/>
                    </a:lnT>
                    <a:lnB>
                      <a:noFill/>
                    </a:lnB>
                    <a:solidFill>
                      <a:srgbClr val="F8766D"/>
                    </a:solidFill>
                  </a:tcPr>
                </a:tc>
                <a:tc>
                  <a:txBody>
                    <a:bodyPr/>
                    <a:lstStyle/>
                    <a:p>
                      <a:pPr algn="ctr" fontAlgn="b"/>
                      <a:r>
                        <a:rPr lang="en-US" sz="1200" b="0" i="0" u="none" strike="noStrike">
                          <a:solidFill>
                            <a:schemeClr val="bg1"/>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chemeClr val="bg1"/>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tc>
                  <a:txBody>
                    <a:bodyPr/>
                    <a:lstStyle/>
                    <a:p>
                      <a:pPr algn="ctr" fontAlgn="b"/>
                      <a:r>
                        <a:rPr lang="en-US" sz="1200" b="0" i="0" u="none" strike="noStrike" dirty="0">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extLst>
                  <a:ext uri="{0D108BD9-81ED-4DB2-BD59-A6C34878D82A}">
                    <a16:rowId xmlns:a16="http://schemas.microsoft.com/office/drawing/2014/main" val="2144881149"/>
                  </a:ext>
                </a:extLst>
              </a:tr>
              <a:tr h="183813">
                <a:tc>
                  <a:txBody>
                    <a:bodyPr/>
                    <a:lstStyle/>
                    <a:p>
                      <a:pPr algn="l" fontAlgn="b"/>
                      <a:r>
                        <a:rPr lang="en-US" sz="1200" b="0" i="0" u="none" strike="noStrike" dirty="0">
                          <a:solidFill>
                            <a:schemeClr val="bg1"/>
                          </a:solidFill>
                          <a:effectLst/>
                          <a:latin typeface="Calibri" panose="020F0502020204030204" pitchFamily="34" charset="0"/>
                        </a:rPr>
                        <a:t>None of these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19%</a:t>
                      </a:r>
                    </a:p>
                  </a:txBody>
                  <a:tcPr marL="8351" marR="8351" marT="8351" marB="0" anchor="ctr">
                    <a:lnL>
                      <a:noFill/>
                    </a:lnL>
                    <a:lnR>
                      <a:noFill/>
                    </a:lnR>
                    <a:lnT>
                      <a:noFill/>
                    </a:lnT>
                    <a:lnB>
                      <a:noFill/>
                    </a:lnB>
                    <a:solidFill>
                      <a:srgbClr val="FDCF7E"/>
                    </a:solidFill>
                  </a:tcPr>
                </a:tc>
                <a:tc>
                  <a:txBody>
                    <a:bodyPr/>
                    <a:lstStyle/>
                    <a:p>
                      <a:pPr algn="ctr" fontAlgn="b"/>
                      <a:r>
                        <a:rPr lang="en-US" sz="1200" b="0" i="0" u="none" strike="noStrike">
                          <a:solidFill>
                            <a:schemeClr val="bg1"/>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24%</a:t>
                      </a:r>
                    </a:p>
                  </a:txBody>
                  <a:tcPr marL="8351" marR="8351" marT="8351" marB="0" anchor="ctr">
                    <a:lnL>
                      <a:noFill/>
                    </a:lnL>
                    <a:lnR>
                      <a:noFill/>
                    </a:lnR>
                    <a:lnT>
                      <a:noFill/>
                    </a:lnT>
                    <a:lnB>
                      <a:noFill/>
                    </a:lnB>
                    <a:solidFill>
                      <a:srgbClr val="FAEA84"/>
                    </a:solidFill>
                  </a:tcPr>
                </a:tc>
                <a:tc>
                  <a:txBody>
                    <a:bodyPr/>
                    <a:lstStyle/>
                    <a:p>
                      <a:pPr algn="ctr" fontAlgn="b"/>
                      <a:r>
                        <a:rPr lang="en-US" sz="1200" b="0" i="0" u="none" strike="noStrike">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229044996"/>
                  </a:ext>
                </a:extLst>
              </a:tr>
            </a:tbl>
          </a:graphicData>
        </a:graphic>
      </p:graphicFrame>
    </p:spTree>
    <p:extLst>
      <p:ext uri="{BB962C8B-B14F-4D97-AF65-F5344CB8AC3E}">
        <p14:creationId xmlns:p14="http://schemas.microsoft.com/office/powerpoint/2010/main" val="411780561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Q4. How else have you changed your behavior?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758001" y="228600"/>
            <a:ext cx="8646971" cy="1107996"/>
          </a:xfrm>
        </p:spPr>
        <p:txBody>
          <a:bodyPr>
            <a:normAutofit fontScale="90000"/>
          </a:bodyPr>
          <a:lstStyle/>
          <a:p>
            <a:r>
              <a:rPr lang="en-US" sz="2400" dirty="0">
                <a:solidFill>
                  <a:srgbClr val="E6023B"/>
                </a:solidFill>
              </a:rPr>
              <a:t>Other changes in online behavior include avoiding clicking on unknown links, using more privacy settings, and updating their software more regularly.  But some are becoming more active online, such as using it more for entertainment, business, and making more online purchases. </a:t>
            </a:r>
          </a:p>
        </p:txBody>
      </p:sp>
      <p:sp>
        <p:nvSpPr>
          <p:cNvPr id="8" name="TextBox 7"/>
          <p:cNvSpPr txBox="1"/>
          <p:nvPr/>
        </p:nvSpPr>
        <p:spPr>
          <a:xfrm>
            <a:off x="4108986" y="1584879"/>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Total</a:t>
            </a:r>
          </a:p>
        </p:txBody>
      </p:sp>
      <p:graphicFrame>
        <p:nvGraphicFramePr>
          <p:cNvPr id="9" name="Chart 8"/>
          <p:cNvGraphicFramePr/>
          <p:nvPr>
            <p:extLst>
              <p:ext uri="{D42A27DB-BD31-4B8C-83A1-F6EECF244321}">
                <p14:modId xmlns:p14="http://schemas.microsoft.com/office/powerpoint/2010/main" val="2698903671"/>
              </p:ext>
            </p:extLst>
          </p:nvPr>
        </p:nvGraphicFramePr>
        <p:xfrm>
          <a:off x="1792506" y="1861878"/>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52928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Q4. How else have you changed your behavior?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758001" y="228600"/>
            <a:ext cx="8646971" cy="553998"/>
          </a:xfrm>
        </p:spPr>
        <p:txBody>
          <a:bodyPr>
            <a:normAutofit fontScale="90000"/>
          </a:bodyPr>
          <a:lstStyle/>
          <a:p>
            <a:r>
              <a:rPr lang="en-US" sz="2400" dirty="0">
                <a:solidFill>
                  <a:srgbClr val="E6023B"/>
                </a:solidFill>
              </a:rPr>
              <a:t>LATAM, BIC and Middle/East African residents appear most likely to be changing their behaviour. </a:t>
            </a:r>
          </a:p>
        </p:txBody>
      </p:sp>
      <p:graphicFrame>
        <p:nvGraphicFramePr>
          <p:cNvPr id="5" name="Table 4"/>
          <p:cNvGraphicFramePr>
            <a:graphicFrameLocks noGrp="1"/>
          </p:cNvGraphicFramePr>
          <p:nvPr>
            <p:extLst>
              <p:ext uri="{D42A27DB-BD31-4B8C-83A1-F6EECF244321}">
                <p14:modId xmlns:p14="http://schemas.microsoft.com/office/powerpoint/2010/main" val="3776470357"/>
              </p:ext>
            </p:extLst>
          </p:nvPr>
        </p:nvGraphicFramePr>
        <p:xfrm>
          <a:off x="1676401" y="1939470"/>
          <a:ext cx="8839199" cy="3733798"/>
        </p:xfrm>
        <a:graphic>
          <a:graphicData uri="http://schemas.openxmlformats.org/drawingml/2006/table">
            <a:tbl>
              <a:tblPr/>
              <a:tblGrid>
                <a:gridCol w="3235281">
                  <a:extLst>
                    <a:ext uri="{9D8B030D-6E8A-4147-A177-3AD203B41FA5}">
                      <a16:colId xmlns:a16="http://schemas.microsoft.com/office/drawing/2014/main" val="1654488741"/>
                    </a:ext>
                  </a:extLst>
                </a:gridCol>
                <a:gridCol w="631274">
                  <a:extLst>
                    <a:ext uri="{9D8B030D-6E8A-4147-A177-3AD203B41FA5}">
                      <a16:colId xmlns:a16="http://schemas.microsoft.com/office/drawing/2014/main" val="515834935"/>
                    </a:ext>
                  </a:extLst>
                </a:gridCol>
                <a:gridCol w="710183">
                  <a:extLst>
                    <a:ext uri="{9D8B030D-6E8A-4147-A177-3AD203B41FA5}">
                      <a16:colId xmlns:a16="http://schemas.microsoft.com/office/drawing/2014/main" val="3746162699"/>
                    </a:ext>
                  </a:extLst>
                </a:gridCol>
                <a:gridCol w="710183">
                  <a:extLst>
                    <a:ext uri="{9D8B030D-6E8A-4147-A177-3AD203B41FA5}">
                      <a16:colId xmlns:a16="http://schemas.microsoft.com/office/drawing/2014/main" val="2714829113"/>
                    </a:ext>
                  </a:extLst>
                </a:gridCol>
                <a:gridCol w="710183">
                  <a:extLst>
                    <a:ext uri="{9D8B030D-6E8A-4147-A177-3AD203B41FA5}">
                      <a16:colId xmlns:a16="http://schemas.microsoft.com/office/drawing/2014/main" val="1086755832"/>
                    </a:ext>
                  </a:extLst>
                </a:gridCol>
                <a:gridCol w="719953">
                  <a:extLst>
                    <a:ext uri="{9D8B030D-6E8A-4147-A177-3AD203B41FA5}">
                      <a16:colId xmlns:a16="http://schemas.microsoft.com/office/drawing/2014/main" val="3213950780"/>
                    </a:ext>
                  </a:extLst>
                </a:gridCol>
                <a:gridCol w="691720">
                  <a:extLst>
                    <a:ext uri="{9D8B030D-6E8A-4147-A177-3AD203B41FA5}">
                      <a16:colId xmlns:a16="http://schemas.microsoft.com/office/drawing/2014/main" val="2499008889"/>
                    </a:ext>
                  </a:extLst>
                </a:gridCol>
                <a:gridCol w="668422">
                  <a:extLst>
                    <a:ext uri="{9D8B030D-6E8A-4147-A177-3AD203B41FA5}">
                      <a16:colId xmlns:a16="http://schemas.microsoft.com/office/drawing/2014/main" val="2941069659"/>
                    </a:ext>
                  </a:extLst>
                </a:gridCol>
                <a:gridCol w="762000">
                  <a:extLst>
                    <a:ext uri="{9D8B030D-6E8A-4147-A177-3AD203B41FA5}">
                      <a16:colId xmlns:a16="http://schemas.microsoft.com/office/drawing/2014/main" val="2923325225"/>
                    </a:ext>
                  </a:extLst>
                </a:gridCol>
              </a:tblGrid>
              <a:tr h="569526">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3655183554"/>
                  </a:ext>
                </a:extLst>
              </a:tr>
              <a:tr h="229129">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00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515100258"/>
                  </a:ext>
                </a:extLst>
              </a:tr>
              <a:tr h="229129">
                <a:tc>
                  <a:txBody>
                    <a:bodyPr/>
                    <a:lstStyle/>
                    <a:p>
                      <a:pPr algn="l" fontAlgn="b"/>
                      <a:r>
                        <a:rPr lang="en-US" sz="1100" b="0" i="1" u="none" strike="noStrike" dirty="0">
                          <a:solidFill>
                            <a:schemeClr val="bg1"/>
                          </a:solidFill>
                          <a:effectLst/>
                          <a:latin typeface="Calibri" panose="020F0502020204030204" pitchFamily="34" charset="0"/>
                        </a:rPr>
                        <a:t>Base: All Respondents</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24141</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6000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3000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4023</a:t>
                      </a:r>
                    </a:p>
                  </a:txBody>
                  <a:tcPr marL="9525" marR="9525" marT="9525" marB="0" anchor="b">
                    <a:lnL>
                      <a:noFill/>
                    </a:lnL>
                    <a:lnR>
                      <a:noFill/>
                    </a:lnR>
                    <a:lnT>
                      <a:noFill/>
                    </a:lnT>
                    <a:lnB>
                      <a:noFill/>
                    </a:lnB>
                  </a:tcPr>
                </a:tc>
                <a:extLst>
                  <a:ext uri="{0D108BD9-81ED-4DB2-BD59-A6C34878D82A}">
                    <a16:rowId xmlns:a16="http://schemas.microsoft.com/office/drawing/2014/main" val="2335216528"/>
                  </a:ext>
                </a:extLst>
              </a:tr>
              <a:tr h="229129">
                <a:tc>
                  <a:txBody>
                    <a:bodyPr/>
                    <a:lstStyle/>
                    <a:p>
                      <a:pPr algn="l" fontAlgn="b"/>
                      <a:r>
                        <a:rPr lang="en-US" sz="1200" b="0" i="0" u="none" strike="noStrike" dirty="0">
                          <a:solidFill>
                            <a:schemeClr val="bg1"/>
                          </a:solidFill>
                          <a:effectLst/>
                          <a:latin typeface="Calibri" panose="020F0502020204030204" pitchFamily="34" charset="0"/>
                        </a:rPr>
                        <a:t>Avoiding clicking on unknown links in messages</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48%</a:t>
                      </a:r>
                    </a:p>
                  </a:txBody>
                  <a:tcPr marL="9525" marR="9525" marT="9525" marB="0" anchor="ctr">
                    <a:lnL>
                      <a:noFill/>
                    </a:lnL>
                    <a:lnR>
                      <a:noFill/>
                    </a:lnR>
                    <a:lnT>
                      <a:noFill/>
                    </a:lnT>
                    <a:lnB>
                      <a:noFill/>
                    </a:lnB>
                    <a:solidFill>
                      <a:srgbClr val="8ACA7E"/>
                    </a:solidFill>
                  </a:tcPr>
                </a:tc>
                <a:tc>
                  <a:txBody>
                    <a:bodyPr/>
                    <a:lstStyle/>
                    <a:p>
                      <a:pPr algn="ctr" fontAlgn="b"/>
                      <a:r>
                        <a:rPr lang="en-US" sz="1200" b="0" i="0" u="none" strike="noStrike">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rgbClr val="63BE7B"/>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44%</a:t>
                      </a:r>
                    </a:p>
                  </a:txBody>
                  <a:tcPr marL="9525" marR="9525" marT="9525" marB="0" anchor="ctr">
                    <a:lnL>
                      <a:noFill/>
                    </a:lnL>
                    <a:lnR>
                      <a:noFill/>
                    </a:lnR>
                    <a:lnT>
                      <a:noFill/>
                    </a:lnT>
                    <a:lnB>
                      <a:noFill/>
                    </a:lnB>
                    <a:solidFill>
                      <a:srgbClr val="9ACE7F"/>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46%</a:t>
                      </a:r>
                    </a:p>
                  </a:txBody>
                  <a:tcPr marL="9525" marR="9525" marT="9525" marB="0" anchor="ctr">
                    <a:lnL>
                      <a:noFill/>
                    </a:lnL>
                    <a:lnR>
                      <a:noFill/>
                    </a:lnR>
                    <a:lnT>
                      <a:noFill/>
                    </a:lnT>
                    <a:lnB>
                      <a:noFill/>
                    </a:lnB>
                    <a:solidFill>
                      <a:srgbClr val="92CC7E"/>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extLst>
                  <a:ext uri="{0D108BD9-81ED-4DB2-BD59-A6C34878D82A}">
                    <a16:rowId xmlns:a16="http://schemas.microsoft.com/office/drawing/2014/main" val="1443309771"/>
                  </a:ext>
                </a:extLst>
              </a:tr>
              <a:tr h="229129">
                <a:tc>
                  <a:txBody>
                    <a:bodyPr/>
                    <a:lstStyle/>
                    <a:p>
                      <a:pPr algn="l" fontAlgn="b"/>
                      <a:r>
                        <a:rPr lang="en-US" sz="1200" b="0" i="0" u="none" strike="noStrike" dirty="0">
                          <a:solidFill>
                            <a:schemeClr val="bg1"/>
                          </a:solidFill>
                          <a:effectLst/>
                          <a:latin typeface="Calibri" panose="020F0502020204030204" pitchFamily="34" charset="0"/>
                        </a:rPr>
                        <a:t>Using more privacy settings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ctr">
                    <a:lnL>
                      <a:noFill/>
                    </a:lnL>
                    <a:lnR>
                      <a:noFill/>
                    </a:lnR>
                    <a:lnT>
                      <a:noFill/>
                    </a:lnT>
                    <a:lnB>
                      <a:noFill/>
                    </a:lnB>
                    <a:solidFill>
                      <a:srgbClr val="C9DC81"/>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9525" marR="9525" marT="9525" marB="0" anchor="ctr">
                    <a:lnL>
                      <a:noFill/>
                    </a:lnL>
                    <a:lnR>
                      <a:noFill/>
                    </a:lnR>
                    <a:lnT>
                      <a:noFill/>
                    </a:lnT>
                    <a:lnB>
                      <a:noFill/>
                    </a:lnB>
                    <a:solidFill>
                      <a:srgbClr val="BDD881"/>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solidFill>
                      <a:srgbClr val="B9D780"/>
                    </a:solidFill>
                  </a:tcPr>
                </a:tc>
                <a:extLst>
                  <a:ext uri="{0D108BD9-81ED-4DB2-BD59-A6C34878D82A}">
                    <a16:rowId xmlns:a16="http://schemas.microsoft.com/office/drawing/2014/main" val="2848888789"/>
                  </a:ext>
                </a:extLst>
              </a:tr>
              <a:tr h="229129">
                <a:tc>
                  <a:txBody>
                    <a:bodyPr/>
                    <a:lstStyle/>
                    <a:p>
                      <a:pPr algn="l" fontAlgn="b"/>
                      <a:r>
                        <a:rPr lang="en-US" sz="1200" b="0" i="0" u="none" strike="noStrike" dirty="0">
                          <a:solidFill>
                            <a:schemeClr val="bg1"/>
                          </a:solidFill>
                          <a:effectLst/>
                          <a:latin typeface="Calibri" panose="020F0502020204030204" pitchFamily="34" charset="0"/>
                        </a:rPr>
                        <a:t>More regular updating of software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dirty="0">
                          <a:solidFill>
                            <a:srgbClr val="000000"/>
                          </a:solidFill>
                          <a:effectLst/>
                          <a:latin typeface="Calibri" panose="020F0502020204030204" pitchFamily="34" charset="0"/>
                        </a:rPr>
                        <a:t>27%</a:t>
                      </a:r>
                    </a:p>
                  </a:txBody>
                  <a:tcPr marL="9525" marR="9525" marT="9525" marB="0" anchor="ctr">
                    <a:lnL>
                      <a:noFill/>
                    </a:lnL>
                    <a:lnR>
                      <a:noFill/>
                    </a:lnR>
                    <a:lnT>
                      <a:noFill/>
                    </a:lnT>
                    <a:lnB>
                      <a:noFill/>
                    </a:lnB>
                    <a:solidFill>
                      <a:srgbClr val="DCE18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1DE82"/>
                    </a:solidFill>
                  </a:tcPr>
                </a:tc>
                <a:extLst>
                  <a:ext uri="{0D108BD9-81ED-4DB2-BD59-A6C34878D82A}">
                    <a16:rowId xmlns:a16="http://schemas.microsoft.com/office/drawing/2014/main" val="2407849539"/>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the Internet more for entertainment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extLst>
                  <a:ext uri="{0D108BD9-81ED-4DB2-BD59-A6C34878D82A}">
                    <a16:rowId xmlns:a16="http://schemas.microsoft.com/office/drawing/2014/main" val="1589161818"/>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the Internet more for social interaction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F98670"/>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extLst>
                  <a:ext uri="{0D108BD9-81ED-4DB2-BD59-A6C34878D82A}">
                    <a16:rowId xmlns:a16="http://schemas.microsoft.com/office/drawing/2014/main" val="2224811345"/>
                  </a:ext>
                </a:extLst>
              </a:tr>
              <a:tr h="414724">
                <a:tc>
                  <a:txBody>
                    <a:bodyPr/>
                    <a:lstStyle/>
                    <a:p>
                      <a:pPr algn="l" fontAlgn="b"/>
                      <a:r>
                        <a:rPr lang="en-US" sz="1200" b="0" i="0" u="none" strike="noStrike" dirty="0">
                          <a:solidFill>
                            <a:schemeClr val="bg1"/>
                          </a:solidFill>
                          <a:effectLst/>
                          <a:latin typeface="Calibri" panose="020F0502020204030204" pitchFamily="34" charset="0"/>
                        </a:rPr>
                        <a:t>Using the Internet more for business or professional 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extLst>
                  <a:ext uri="{0D108BD9-81ED-4DB2-BD59-A6C34878D82A}">
                    <a16:rowId xmlns:a16="http://schemas.microsoft.com/office/drawing/2014/main" val="2775389189"/>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two-factor authentication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2540038782"/>
                  </a:ext>
                </a:extLst>
              </a:tr>
              <a:tr h="229129">
                <a:tc>
                  <a:txBody>
                    <a:bodyPr/>
                    <a:lstStyle/>
                    <a:p>
                      <a:pPr algn="l" fontAlgn="b"/>
                      <a:r>
                        <a:rPr lang="en-US" sz="1200" b="0" i="0" u="none" strike="noStrike" dirty="0">
                          <a:solidFill>
                            <a:schemeClr val="bg1"/>
                          </a:solidFill>
                          <a:effectLst/>
                          <a:latin typeface="Calibri" panose="020F0502020204030204" pitchFamily="34" charset="0"/>
                        </a:rPr>
                        <a:t>Using encrypted communications services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extLst>
                  <a:ext uri="{0D108BD9-81ED-4DB2-BD59-A6C34878D82A}">
                    <a16:rowId xmlns:a16="http://schemas.microsoft.com/office/drawing/2014/main" val="1749117050"/>
                  </a:ext>
                </a:extLst>
              </a:tr>
              <a:tr h="229129">
                <a:tc>
                  <a:txBody>
                    <a:bodyPr/>
                    <a:lstStyle/>
                    <a:p>
                      <a:pPr algn="l" fontAlgn="b"/>
                      <a:r>
                        <a:rPr lang="en-US" sz="1200" b="0" i="0" u="none" strike="noStrike" dirty="0">
                          <a:solidFill>
                            <a:schemeClr val="bg1"/>
                          </a:solidFill>
                          <a:effectLst/>
                          <a:latin typeface="Calibri" panose="020F0502020204030204" pitchFamily="34" charset="0"/>
                        </a:rPr>
                        <a:t>Making more on-line purchases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extLst>
                  <a:ext uri="{0D108BD9-81ED-4DB2-BD59-A6C34878D82A}">
                    <a16:rowId xmlns:a16="http://schemas.microsoft.com/office/drawing/2014/main" val="4004763990"/>
                  </a:ext>
                </a:extLst>
              </a:tr>
              <a:tr h="229129">
                <a:tc>
                  <a:txBody>
                    <a:bodyPr/>
                    <a:lstStyle/>
                    <a:p>
                      <a:pPr algn="l" fontAlgn="b"/>
                      <a:r>
                        <a:rPr lang="en-US" sz="1200" b="0" i="0" u="none" strike="noStrike" dirty="0">
                          <a:solidFill>
                            <a:schemeClr val="bg1"/>
                          </a:solidFill>
                          <a:effectLst/>
                          <a:latin typeface="Calibri" panose="020F0502020204030204" pitchFamily="34" charset="0"/>
                        </a:rPr>
                        <a:t>Using a VPN (virtual private network)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FA9B74"/>
                    </a:solidFill>
                  </a:tcPr>
                </a:tc>
                <a:tc>
                  <a:txBody>
                    <a:bodyPr/>
                    <a:lstStyle/>
                    <a:p>
                      <a:pPr algn="ctr" fontAlgn="b"/>
                      <a:r>
                        <a:rPr lang="en-US" sz="12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4217445891"/>
                  </a:ext>
                </a:extLst>
              </a:tr>
              <a:tr h="229129">
                <a:tc>
                  <a:txBody>
                    <a:bodyPr/>
                    <a:lstStyle/>
                    <a:p>
                      <a:pPr algn="l" fontAlgn="b"/>
                      <a:r>
                        <a:rPr lang="en-US" sz="1200" b="0" i="0" u="none" strike="noStrike" dirty="0">
                          <a:solidFill>
                            <a:schemeClr val="bg1"/>
                          </a:solidFill>
                          <a:effectLst/>
                          <a:latin typeface="Calibri" panose="020F0502020204030204" pitchFamily="34" charset="0"/>
                        </a:rPr>
                        <a:t>None of these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C5DB81"/>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extLst>
                  <a:ext uri="{0D108BD9-81ED-4DB2-BD59-A6C34878D82A}">
                    <a16:rowId xmlns:a16="http://schemas.microsoft.com/office/drawing/2014/main" val="4012468439"/>
                  </a:ext>
                </a:extLst>
              </a:tr>
            </a:tbl>
          </a:graphicData>
        </a:graphic>
      </p:graphicFrame>
    </p:spTree>
    <p:extLst>
      <p:ext uri="{BB962C8B-B14F-4D97-AF65-F5344CB8AC3E}">
        <p14:creationId xmlns:p14="http://schemas.microsoft.com/office/powerpoint/2010/main" val="413795144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SHOPPING BEHAVIOUR</a:t>
            </a:r>
          </a:p>
        </p:txBody>
      </p:sp>
    </p:spTree>
    <p:extLst>
      <p:ext uri="{BB962C8B-B14F-4D97-AF65-F5344CB8AC3E}">
        <p14:creationId xmlns:p14="http://schemas.microsoft.com/office/powerpoint/2010/main" val="27274135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88062"/>
            <a:ext cx="7258042" cy="384721"/>
          </a:xfrm>
        </p:spPr>
        <p:txBody>
          <a:bodyPr/>
          <a:lstStyle/>
          <a:p>
            <a:pPr marL="0" indent="0">
              <a:buNone/>
            </a:pPr>
            <a:r>
              <a:rPr lang="en-US" dirty="0">
                <a:solidFill>
                  <a:schemeClr val="bg1"/>
                </a:solidFill>
              </a:rPr>
              <a:t>Q5. Compared to one year ago, would you say that it is easier or harder to do the following things on the internet: </a:t>
            </a:r>
            <a:br>
              <a:rPr lang="en-US" dirty="0">
                <a:solidFill>
                  <a:schemeClr val="bg1"/>
                </a:solidFill>
              </a:rPr>
            </a:br>
            <a:r>
              <a:rPr lang="en-US" dirty="0">
                <a:solidFill>
                  <a:schemeClr val="bg1"/>
                </a:solidFill>
              </a:rPr>
              <a:t>Base: All Respondents Total  (n=23,291)</a:t>
            </a:r>
          </a:p>
        </p:txBody>
      </p:sp>
      <p:sp>
        <p:nvSpPr>
          <p:cNvPr id="2" name="Title 1"/>
          <p:cNvSpPr>
            <a:spLocks noGrp="1"/>
          </p:cNvSpPr>
          <p:nvPr>
            <p:ph type="title"/>
          </p:nvPr>
        </p:nvSpPr>
        <p:spPr>
          <a:xfrm>
            <a:off x="1758001" y="228600"/>
            <a:ext cx="8646971" cy="1107996"/>
          </a:xfrm>
        </p:spPr>
        <p:txBody>
          <a:bodyPr>
            <a:noAutofit/>
          </a:bodyPr>
          <a:lstStyle/>
          <a:p>
            <a:r>
              <a:rPr lang="en-US" sz="2200" dirty="0">
                <a:solidFill>
                  <a:srgbClr val="E6023B"/>
                </a:solidFill>
              </a:rPr>
              <a:t>More say it is getting easier (42%), not harder (9%), to buy goods and services online. Similar trends are found when it comes to accessing websites in a quick manner, relying on sites to be online and working, and various other issues of access. </a:t>
            </a:r>
          </a:p>
        </p:txBody>
      </p:sp>
      <p:sp>
        <p:nvSpPr>
          <p:cNvPr id="3" name="TextBox 2"/>
          <p:cNvSpPr txBox="1"/>
          <p:nvPr/>
        </p:nvSpPr>
        <p:spPr>
          <a:xfrm>
            <a:off x="6934200" y="1524387"/>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graphicFrame>
        <p:nvGraphicFramePr>
          <p:cNvPr id="9" name="Chart 8"/>
          <p:cNvGraphicFramePr/>
          <p:nvPr>
            <p:extLst>
              <p:ext uri="{D42A27DB-BD31-4B8C-83A1-F6EECF244321}">
                <p14:modId xmlns:p14="http://schemas.microsoft.com/office/powerpoint/2010/main" val="2262038609"/>
              </p:ext>
            </p:extLst>
          </p:nvPr>
        </p:nvGraphicFramePr>
        <p:xfrm>
          <a:off x="1733558" y="1801385"/>
          <a:ext cx="932688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556137"/>
              </p:ext>
            </p:extLst>
          </p:nvPr>
        </p:nvGraphicFramePr>
        <p:xfrm>
          <a:off x="9842500" y="1295400"/>
          <a:ext cx="673100" cy="43434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587268">
                <a:tc>
                  <a:txBody>
                    <a:bodyPr/>
                    <a:lstStyle/>
                    <a:p>
                      <a:pPr algn="ctr" fontAlgn="ctr"/>
                      <a:r>
                        <a:rPr lang="en-CA" sz="1200" b="1" u="none" strike="noStrike" dirty="0">
                          <a:solidFill>
                            <a:schemeClr val="bg1"/>
                          </a:solidFill>
                          <a:effectLst/>
                        </a:rPr>
                        <a:t>2016 Easier</a:t>
                      </a:r>
                      <a:endParaRPr lang="en-CA" sz="1200" b="1"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1295744"/>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1304222"/>
                  </a:ext>
                </a:extLst>
              </a:tr>
              <a:tr h="313011">
                <a:tc>
                  <a:txBody>
                    <a:bodyPr/>
                    <a:lstStyle/>
                    <a:p>
                      <a:pPr algn="ctr" fontAlgn="ctr"/>
                      <a:r>
                        <a:rPr lang="en-CA" sz="1200" u="none" strike="noStrike" dirty="0">
                          <a:solidFill>
                            <a:schemeClr val="bg1"/>
                          </a:solidFill>
                          <a:effectLst/>
                        </a:rPr>
                        <a:t>46%</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97938175"/>
                  </a:ext>
                </a:extLst>
              </a:tr>
              <a:tr h="313011">
                <a:tc>
                  <a:txBody>
                    <a:bodyPr/>
                    <a:lstStyle/>
                    <a:p>
                      <a:pPr algn="ctr" fontAlgn="ctr"/>
                      <a:r>
                        <a:rPr lang="en-CA" sz="1200" u="none" strike="noStrike" dirty="0">
                          <a:solidFill>
                            <a:schemeClr val="bg1"/>
                          </a:solidFill>
                          <a:effectLst/>
                        </a:rPr>
                        <a:t>45%</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28599490"/>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12842594"/>
                  </a:ext>
                </a:extLst>
              </a:tr>
              <a:tr h="313011">
                <a:tc>
                  <a:txBody>
                    <a:bodyPr/>
                    <a:lstStyle/>
                    <a:p>
                      <a:pPr algn="ctr" fontAlgn="ctr"/>
                      <a:r>
                        <a:rPr lang="en-CA" sz="1200" u="none" strike="noStrike" dirty="0">
                          <a:solidFill>
                            <a:schemeClr val="bg1"/>
                          </a:solidFill>
                          <a:effectLst/>
                        </a:rPr>
                        <a:t>42%</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77192864"/>
                  </a:ext>
                </a:extLst>
              </a:tr>
              <a:tr h="313011">
                <a:tc>
                  <a:txBody>
                    <a:bodyPr/>
                    <a:lstStyle/>
                    <a:p>
                      <a:pPr algn="ctr" fontAlgn="ctr"/>
                      <a:r>
                        <a:rPr lang="en-CA" sz="1200" u="none" strike="noStrike" dirty="0">
                          <a:solidFill>
                            <a:schemeClr val="bg1"/>
                          </a:solidFill>
                          <a:effectLst/>
                        </a:rPr>
                        <a:t>39%</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81379168"/>
                  </a:ext>
                </a:extLst>
              </a:tr>
              <a:tr h="313011">
                <a:tc>
                  <a:txBody>
                    <a:bodyPr/>
                    <a:lstStyle/>
                    <a:p>
                      <a:pPr algn="ctr" fontAlgn="ctr"/>
                      <a:r>
                        <a:rPr lang="en-CA" sz="1200" u="none" strike="noStrike" dirty="0">
                          <a:solidFill>
                            <a:schemeClr val="bg1"/>
                          </a:solidFill>
                          <a:effectLst/>
                        </a:rPr>
                        <a:t>38%</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79993524"/>
                  </a:ext>
                </a:extLst>
              </a:tr>
              <a:tr h="313011">
                <a:tc>
                  <a:txBody>
                    <a:bodyPr/>
                    <a:lstStyle/>
                    <a:p>
                      <a:pPr algn="ctr" fontAlgn="ctr"/>
                      <a:r>
                        <a:rPr lang="en-CA" sz="1200" u="none" strike="noStrike" dirty="0">
                          <a:solidFill>
                            <a:schemeClr val="bg1"/>
                          </a:solidFill>
                          <a:effectLst/>
                        </a:rPr>
                        <a:t>35%</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06720249"/>
                  </a:ext>
                </a:extLst>
              </a:tr>
              <a:tr h="313011">
                <a:tc>
                  <a:txBody>
                    <a:bodyPr/>
                    <a:lstStyle/>
                    <a:p>
                      <a:pPr algn="ctr" fontAlgn="ctr"/>
                      <a:r>
                        <a:rPr lang="en-CA" sz="1200" u="none" strike="noStrike" dirty="0">
                          <a:solidFill>
                            <a:schemeClr val="bg1"/>
                          </a:solidFill>
                          <a:effectLst/>
                        </a:rPr>
                        <a:t>36%</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4287461"/>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62036413"/>
                  </a:ext>
                </a:extLst>
              </a:tr>
              <a:tr h="313011">
                <a:tc>
                  <a:txBody>
                    <a:bodyPr/>
                    <a:lstStyle/>
                    <a:p>
                      <a:pPr algn="ctr" fontAlgn="ctr"/>
                      <a:r>
                        <a:rPr lang="en-CA" sz="1200" u="none" strike="noStrike" dirty="0">
                          <a:solidFill>
                            <a:schemeClr val="bg1"/>
                          </a:solidFill>
                          <a:effectLst/>
                        </a:rPr>
                        <a:t>29%</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06371987"/>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75934211"/>
                  </a:ext>
                </a:extLst>
              </a:tr>
            </a:tbl>
          </a:graphicData>
        </a:graphic>
      </p:graphicFrame>
    </p:spTree>
    <p:extLst>
      <p:ext uri="{BB962C8B-B14F-4D97-AF65-F5344CB8AC3E}">
        <p14:creationId xmlns:p14="http://schemas.microsoft.com/office/powerpoint/2010/main" val="266096056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360" y="422476"/>
            <a:ext cx="8646971" cy="387798"/>
          </a:xfrm>
        </p:spPr>
        <p:txBody>
          <a:bodyPr>
            <a:noAutofit/>
          </a:bodyPr>
          <a:lstStyle/>
          <a:p>
            <a:r>
              <a:rPr lang="en-US" sz="5400" dirty="0">
                <a:solidFill>
                  <a:srgbClr val="E6023B"/>
                </a:solidFill>
              </a:rPr>
              <a:t>Methodology</a:t>
            </a:r>
          </a:p>
        </p:txBody>
      </p:sp>
      <p:sp>
        <p:nvSpPr>
          <p:cNvPr id="3" name="Text Placeholder 2"/>
          <p:cNvSpPr>
            <a:spLocks noGrp="1"/>
          </p:cNvSpPr>
          <p:nvPr>
            <p:ph type="body" sz="quarter" idx="14"/>
          </p:nvPr>
        </p:nvSpPr>
        <p:spPr>
          <a:xfrm>
            <a:off x="312001" y="1066800"/>
            <a:ext cx="11051116" cy="4616370"/>
          </a:xfrm>
        </p:spPr>
        <p:txBody>
          <a:bodyPr>
            <a:normAutofit/>
          </a:bodyPr>
          <a:lstStyle/>
          <a:p>
            <a:r>
              <a:rPr lang="en-US" sz="1800" dirty="0">
                <a:solidFill>
                  <a:schemeClr val="bg1"/>
                </a:solidFill>
                <a:latin typeface="Futura"/>
              </a:rPr>
              <a:t>This survey was conducted by Ipsos on behalf of the Centre for International Governance Innovation (“CIGI”) between December 23, 2016, and March 21, 2017. </a:t>
            </a:r>
          </a:p>
          <a:p>
            <a:r>
              <a:rPr lang="en-US" sz="1800" dirty="0">
                <a:solidFill>
                  <a:schemeClr val="bg1"/>
                </a:solidFill>
                <a:latin typeface="Futura"/>
              </a:rPr>
              <a:t>The survey was conducted in 24 economies—Australia, Brazil, Canada, China, Egypt, France, Germany, Great Britain, Hong Kong (China), India, Indonesia, Italy, Japan, Kenya, Mexico, Nigeria, Pakistan, Poland, South Africa, South Korea, Sweden, Tunisia, Turkey and the United States—and involved 24,225 Internet users. </a:t>
            </a:r>
          </a:p>
          <a:p>
            <a:r>
              <a:rPr lang="en-US" sz="1800" dirty="0">
                <a:solidFill>
                  <a:schemeClr val="bg1"/>
                </a:solidFill>
                <a:latin typeface="Futura"/>
              </a:rPr>
              <a:t>Twenty of the countries utilized the Ipsos Internet panel system while Tunisia was conducted via CATI, and Kenya, Nigeria and Pakistan utilized face-to-face interviewing, given online constraints in these countries and the length </a:t>
            </a:r>
          </a:p>
          <a:p>
            <a:r>
              <a:rPr lang="en-US" sz="1800" dirty="0">
                <a:solidFill>
                  <a:schemeClr val="bg1"/>
                </a:solidFill>
                <a:latin typeface="Futura"/>
              </a:rPr>
              <a:t>In the US and Canada respondents were aged 18-64, and 16-64 in all other countries. </a:t>
            </a:r>
          </a:p>
          <a:p>
            <a:r>
              <a:rPr lang="en-US" sz="1800" dirty="0">
                <a:solidFill>
                  <a:schemeClr val="bg1"/>
                </a:solidFill>
                <a:latin typeface="Futura"/>
              </a:rPr>
              <a:t>Approximately 1000+ individuals were surveyed in each country and are weighted to match the population in each country surveyed. The precision of Ipsos online polls is calculated using a credibility interval. In this case, a poll of 1,000 is accurate to +/- 3.5 percentage points. For those surveys conducted by CATI and face-to-face, the margin of error is +/-3.1, 19 times out of 20.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1800561"/>
              </p:ext>
            </p:extLst>
          </p:nvPr>
        </p:nvGraphicFramePr>
        <p:xfrm>
          <a:off x="3032568" y="5486400"/>
          <a:ext cx="5247250" cy="822960"/>
        </p:xfrm>
        <a:graphic>
          <a:graphicData uri="http://schemas.openxmlformats.org/drawingml/2006/table">
            <a:tbl>
              <a:tblPr firstRow="1" bandRow="1"/>
              <a:tblGrid>
                <a:gridCol w="1234647">
                  <a:extLst>
                    <a:ext uri="{9D8B030D-6E8A-4147-A177-3AD203B41FA5}">
                      <a16:colId xmlns:a16="http://schemas.microsoft.com/office/drawing/2014/main" val="20000"/>
                    </a:ext>
                  </a:extLst>
                </a:gridCol>
                <a:gridCol w="4012603">
                  <a:extLst>
                    <a:ext uri="{9D8B030D-6E8A-4147-A177-3AD203B41FA5}">
                      <a16:colId xmlns:a16="http://schemas.microsoft.com/office/drawing/2014/main" val="20001"/>
                    </a:ext>
                  </a:extLst>
                </a:gridCol>
              </a:tblGrid>
              <a:tr h="0">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pPr algn="r"/>
                      <a:r>
                        <a:rPr lang="en-US" sz="1800" b="0" i="0" kern="1200" cap="none" dirty="0">
                          <a:solidFill>
                            <a:schemeClr val="bg1"/>
                          </a:solidFill>
                          <a:latin typeface="Futura"/>
                          <a:ea typeface="+mn-ea"/>
                          <a:cs typeface="+mn-cs"/>
                        </a:rPr>
                        <a:t>BIC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r>
                        <a:rPr lang="en-US" sz="1800" b="0" i="0" kern="1200" cap="none" dirty="0">
                          <a:solidFill>
                            <a:schemeClr val="bg1"/>
                          </a:solidFill>
                          <a:latin typeface="Futura"/>
                          <a:ea typeface="+mn-ea"/>
                          <a:cs typeface="+mn-cs"/>
                        </a:rPr>
                        <a:t>Brazil, India, China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APAC =</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Asia Pacific</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459">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LATAM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Latin America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929002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88062"/>
            <a:ext cx="7258042" cy="384721"/>
          </a:xfrm>
        </p:spPr>
        <p:txBody>
          <a:bodyPr/>
          <a:lstStyle/>
          <a:p>
            <a:pPr marL="0" indent="0">
              <a:buNone/>
            </a:pPr>
            <a:r>
              <a:rPr lang="en-US" dirty="0">
                <a:solidFill>
                  <a:schemeClr val="bg1"/>
                </a:solidFill>
              </a:rPr>
              <a:t>Q5. Compared to one year ago, would you say that it is easier or harder to do the following things on the internet: [Buying goods and services online]  Base: All Respondents Total (n=23,291)</a:t>
            </a:r>
          </a:p>
        </p:txBody>
      </p:sp>
      <p:sp>
        <p:nvSpPr>
          <p:cNvPr id="3" name="Title 2"/>
          <p:cNvSpPr>
            <a:spLocks noGrp="1"/>
          </p:cNvSpPr>
          <p:nvPr>
            <p:ph type="title"/>
          </p:nvPr>
        </p:nvSpPr>
        <p:spPr>
          <a:xfrm>
            <a:off x="1758001" y="228600"/>
            <a:ext cx="8646971" cy="553998"/>
          </a:xfrm>
        </p:spPr>
        <p:txBody>
          <a:bodyPr>
            <a:noAutofit/>
          </a:bodyPr>
          <a:lstStyle/>
          <a:p>
            <a:r>
              <a:rPr lang="en-US" sz="2200" dirty="0">
                <a:solidFill>
                  <a:srgbClr val="E6023B"/>
                </a:solidFill>
              </a:rPr>
              <a:t>Those in LATAM, BIC and the Middle East and Africa are most likely to say it is becoming easier to buy goods and services online. </a:t>
            </a:r>
          </a:p>
        </p:txBody>
      </p:sp>
      <p:graphicFrame>
        <p:nvGraphicFramePr>
          <p:cNvPr id="7" name="Chart 6"/>
          <p:cNvGraphicFramePr/>
          <p:nvPr>
            <p:extLst>
              <p:ext uri="{D42A27DB-BD31-4B8C-83A1-F6EECF244321}">
                <p14:modId xmlns:p14="http://schemas.microsoft.com/office/powerpoint/2010/main" val="1533490634"/>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1529585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Q14.  How likely are you to use mobile payment systems on your smartphone in the next year?</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2322903" y="327910"/>
            <a:ext cx="8646971" cy="830997"/>
          </a:xfrm>
        </p:spPr>
        <p:txBody>
          <a:bodyPr>
            <a:normAutofit fontScale="90000"/>
          </a:bodyPr>
          <a:lstStyle/>
          <a:p>
            <a:r>
              <a:rPr lang="en-US" sz="2400" dirty="0">
                <a:solidFill>
                  <a:srgbClr val="E6023B"/>
                </a:solidFill>
              </a:rPr>
              <a:t>Six in ten (57%) global residents are likely to use mobile payment systems on their smartphone in the next year. Just 8% of internet </a:t>
            </a:r>
            <a:r>
              <a:rPr lang="en-US" dirty="0"/>
              <a:t>users say they don’t own a smartphone. </a:t>
            </a:r>
          </a:p>
        </p:txBody>
      </p:sp>
      <p:graphicFrame>
        <p:nvGraphicFramePr>
          <p:cNvPr id="6" name="Chart 5"/>
          <p:cNvGraphicFramePr/>
          <p:nvPr>
            <p:extLst>
              <p:ext uri="{D42A27DB-BD31-4B8C-83A1-F6EECF244321}">
                <p14:modId xmlns:p14="http://schemas.microsoft.com/office/powerpoint/2010/main" val="3431293599"/>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a:xfrm>
            <a:off x="7467600" y="1981488"/>
            <a:ext cx="228600" cy="118872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9" name="Right Bracket 8"/>
          <p:cNvSpPr/>
          <p:nvPr/>
        </p:nvSpPr>
        <p:spPr>
          <a:xfrm>
            <a:off x="7467600" y="3546896"/>
            <a:ext cx="228600" cy="118872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8" name="TextBox 7"/>
          <p:cNvSpPr txBox="1"/>
          <p:nvPr/>
        </p:nvSpPr>
        <p:spPr>
          <a:xfrm>
            <a:off x="7848600" y="2307098"/>
            <a:ext cx="2286000" cy="553998"/>
          </a:xfrm>
          <a:prstGeom prst="rect">
            <a:avLst/>
          </a:prstGeom>
        </p:spPr>
        <p:txBody>
          <a:bodyPr vert="horz" wrap="square" lIns="0" tIns="0" rIns="0" bIns="0" rtlCol="0">
            <a:spAutoFit/>
          </a:bodyPr>
          <a:lstStyle/>
          <a:p>
            <a:pPr marL="4763">
              <a:defRPr/>
            </a:pPr>
            <a:r>
              <a:rPr lang="en-US" b="1" kern="0" dirty="0">
                <a:solidFill>
                  <a:schemeClr val="tx2"/>
                </a:solidFill>
              </a:rPr>
              <a:t>TOTAL LIKELY</a:t>
            </a:r>
            <a:br>
              <a:rPr lang="en-US" b="1" kern="0" dirty="0">
                <a:solidFill>
                  <a:schemeClr val="tx2"/>
                </a:solidFill>
              </a:rPr>
            </a:br>
            <a:r>
              <a:rPr lang="en-US" b="1" kern="0" dirty="0">
                <a:solidFill>
                  <a:schemeClr val="tx2"/>
                </a:solidFill>
              </a:rPr>
              <a:t>57%</a:t>
            </a:r>
          </a:p>
        </p:txBody>
      </p:sp>
      <p:sp>
        <p:nvSpPr>
          <p:cNvPr id="11" name="TextBox 10"/>
          <p:cNvSpPr txBox="1"/>
          <p:nvPr/>
        </p:nvSpPr>
        <p:spPr>
          <a:xfrm>
            <a:off x="7848600" y="3865602"/>
            <a:ext cx="2286000" cy="553998"/>
          </a:xfrm>
          <a:prstGeom prst="rect">
            <a:avLst/>
          </a:prstGeom>
        </p:spPr>
        <p:txBody>
          <a:bodyPr vert="horz" wrap="square" lIns="0" tIns="0" rIns="0" bIns="0" rtlCol="0">
            <a:spAutoFit/>
          </a:bodyPr>
          <a:lstStyle/>
          <a:p>
            <a:pPr marL="4763">
              <a:defRPr/>
            </a:pPr>
            <a:r>
              <a:rPr lang="en-US" b="1" kern="0" dirty="0">
                <a:solidFill>
                  <a:schemeClr val="accent1"/>
                </a:solidFill>
              </a:rPr>
              <a:t>TOTAL NOT LIKELY</a:t>
            </a:r>
            <a:br>
              <a:rPr lang="en-US" b="1" kern="0" dirty="0">
                <a:solidFill>
                  <a:schemeClr val="accent1"/>
                </a:solidFill>
              </a:rPr>
            </a:br>
            <a:r>
              <a:rPr lang="en-US" b="1" kern="0" dirty="0">
                <a:solidFill>
                  <a:schemeClr val="accent1"/>
                </a:solidFill>
              </a:rPr>
              <a:t>35%</a:t>
            </a:r>
          </a:p>
        </p:txBody>
      </p:sp>
    </p:spTree>
    <p:extLst>
      <p:ext uri="{BB962C8B-B14F-4D97-AF65-F5344CB8AC3E}">
        <p14:creationId xmlns:p14="http://schemas.microsoft.com/office/powerpoint/2010/main" val="252453557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536789" y="6410520"/>
            <a:ext cx="7258042" cy="410369"/>
          </a:xfrm>
        </p:spPr>
        <p:txBody>
          <a:bodyPr/>
          <a:lstStyle/>
          <a:p>
            <a:pPr marL="0" indent="0">
              <a:buNone/>
            </a:pPr>
            <a:r>
              <a:rPr lang="en-US" dirty="0">
                <a:solidFill>
                  <a:schemeClr val="bg1"/>
                </a:solidFill>
              </a:rPr>
              <a:t>Q14.  How likely are you to use mobile payment systems on your smartphone in the next year?</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699986" y="334773"/>
            <a:ext cx="8910000" cy="498598"/>
          </a:xfrm>
        </p:spPr>
        <p:txBody>
          <a:bodyPr>
            <a:noAutofit/>
          </a:bodyPr>
          <a:lstStyle/>
          <a:p>
            <a:r>
              <a:rPr lang="en-US" dirty="0">
                <a:solidFill>
                  <a:srgbClr val="E6023B"/>
                </a:solidFill>
              </a:rPr>
              <a:t>Propensity to use online payment systems on mobile phones varies greatly by country, with most G-8 countries near the bottom of the list, and emerging economies near the top. </a:t>
            </a:r>
            <a:r>
              <a:rPr lang="en-US" dirty="0"/>
              <a:t>o</a:t>
            </a:r>
            <a:endParaRPr lang="en-US" dirty="0">
              <a:solidFill>
                <a:srgbClr val="E6023B"/>
              </a:solidFill>
            </a:endParaRPr>
          </a:p>
        </p:txBody>
      </p:sp>
      <p:graphicFrame>
        <p:nvGraphicFramePr>
          <p:cNvPr id="13" name="Chart 12"/>
          <p:cNvGraphicFramePr/>
          <p:nvPr>
            <p:extLst>
              <p:ext uri="{D42A27DB-BD31-4B8C-83A1-F6EECF244321}">
                <p14:modId xmlns:p14="http://schemas.microsoft.com/office/powerpoint/2010/main" val="3871187698"/>
              </p:ext>
            </p:extLst>
          </p:nvPr>
        </p:nvGraphicFramePr>
        <p:xfrm>
          <a:off x="1758000" y="1087286"/>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1905000" y="1529622"/>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8562179" y="927581"/>
            <a:ext cx="2362200" cy="169277"/>
          </a:xfrm>
          <a:prstGeom prst="rect">
            <a:avLst/>
          </a:prstGeom>
        </p:spPr>
        <p:txBody>
          <a:bodyPr vert="horz" wrap="square" lIns="0" tIns="0" rIns="0" bIns="0" rtlCol="0">
            <a:spAutoFit/>
          </a:bodyPr>
          <a:lstStyle/>
          <a:p>
            <a:pPr marL="4763"/>
            <a:r>
              <a:rPr lang="en-US" sz="1100" dirty="0">
                <a:solidFill>
                  <a:schemeClr val="bg1"/>
                </a:solidFill>
              </a:rPr>
              <a:t>% likely to use mobile payments </a:t>
            </a:r>
          </a:p>
        </p:txBody>
      </p:sp>
    </p:spTree>
    <p:extLst>
      <p:ext uri="{BB962C8B-B14F-4D97-AF65-F5344CB8AC3E}">
        <p14:creationId xmlns:p14="http://schemas.microsoft.com/office/powerpoint/2010/main" val="184676427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Q15.  How frequently do you buy goods or service online?</a:t>
            </a:r>
          </a:p>
          <a:p>
            <a:pPr marL="0" indent="0">
              <a:buNone/>
            </a:pPr>
            <a:r>
              <a:rPr lang="en-US" dirty="0">
                <a:solidFill>
                  <a:schemeClr val="bg1"/>
                </a:solidFill>
              </a:rPr>
              <a:t>Base: All Respondents (23,291)</a:t>
            </a:r>
          </a:p>
        </p:txBody>
      </p:sp>
      <p:sp>
        <p:nvSpPr>
          <p:cNvPr id="2" name="Title 1"/>
          <p:cNvSpPr>
            <a:spLocks noGrp="1"/>
          </p:cNvSpPr>
          <p:nvPr>
            <p:ph type="title"/>
          </p:nvPr>
        </p:nvSpPr>
        <p:spPr>
          <a:xfrm>
            <a:off x="2244973" y="989147"/>
            <a:ext cx="11529295" cy="276999"/>
          </a:xfrm>
        </p:spPr>
        <p:txBody>
          <a:bodyPr>
            <a:normAutofit fontScale="90000"/>
          </a:bodyPr>
          <a:lstStyle/>
          <a:p>
            <a:r>
              <a:rPr lang="en-US" sz="2200" dirty="0">
                <a:solidFill>
                  <a:srgbClr val="E6023B"/>
                </a:solidFill>
              </a:rPr>
              <a:t>Only 22% of online global citizens say they never buy goods or services online. </a:t>
            </a:r>
          </a:p>
        </p:txBody>
      </p:sp>
      <p:graphicFrame>
        <p:nvGraphicFramePr>
          <p:cNvPr id="8" name="Chart 7"/>
          <p:cNvGraphicFramePr/>
          <p:nvPr>
            <p:extLst>
              <p:ext uri="{D42A27DB-BD31-4B8C-83A1-F6EECF244321}">
                <p14:modId xmlns:p14="http://schemas.microsoft.com/office/powerpoint/2010/main" val="4066919600"/>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75614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84598733"/>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Q15.  How frequently do you buy goods or service online?</a:t>
            </a:r>
          </a:p>
          <a:p>
            <a:pPr marL="0" indent="0">
              <a:buNone/>
            </a:pPr>
            <a:r>
              <a:rPr lang="en-US" dirty="0">
                <a:solidFill>
                  <a:schemeClr val="bg1"/>
                </a:solidFill>
              </a:rPr>
              <a:t>Base: All Respondents (23,291)</a:t>
            </a:r>
          </a:p>
        </p:txBody>
      </p:sp>
      <p:sp>
        <p:nvSpPr>
          <p:cNvPr id="2" name="Title 1"/>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200" dirty="0">
                <a:solidFill>
                  <a:srgbClr val="E6023B"/>
                </a:solidFill>
              </a:rPr>
              <a:t>Two of the highest growth economies – China and India – are among the most frequent online purchasers. </a:t>
            </a:r>
          </a:p>
        </p:txBody>
      </p:sp>
      <p:cxnSp>
        <p:nvCxnSpPr>
          <p:cNvPr id="7" name="Straight Connector 6"/>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9820577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Q16.  Why do you not purchase goods or service online?</a:t>
            </a:r>
          </a:p>
          <a:p>
            <a:pPr marL="0" indent="0">
              <a:buNone/>
            </a:pPr>
            <a:r>
              <a:rPr lang="en-US" dirty="0">
                <a:solidFill>
                  <a:schemeClr val="bg1"/>
                </a:solidFill>
              </a:rPr>
              <a:t>Base: Never Buy Goods or Services Online (n=4,565)</a:t>
            </a:r>
          </a:p>
        </p:txBody>
      </p:sp>
      <p:sp>
        <p:nvSpPr>
          <p:cNvPr id="2" name="Title 1"/>
          <p:cNvSpPr>
            <a:spLocks noGrp="1"/>
          </p:cNvSpPr>
          <p:nvPr>
            <p:ph type="title"/>
          </p:nvPr>
        </p:nvSpPr>
        <p:spPr>
          <a:xfrm>
            <a:off x="913884" y="989147"/>
            <a:ext cx="11529295" cy="276999"/>
          </a:xfrm>
        </p:spPr>
        <p:txBody>
          <a:bodyPr vert="horz" lIns="91440" tIns="45720" rIns="91440" bIns="45720" rtlCol="0" anchor="ctr">
            <a:normAutofit fontScale="90000"/>
          </a:bodyPr>
          <a:lstStyle/>
          <a:p>
            <a:r>
              <a:rPr lang="en-US" sz="2200" dirty="0">
                <a:solidFill>
                  <a:srgbClr val="E6023B"/>
                </a:solidFill>
              </a:rPr>
              <a:t>Among those who never shop online, the key reason they do not is a lack of trust. </a:t>
            </a:r>
          </a:p>
        </p:txBody>
      </p:sp>
      <p:graphicFrame>
        <p:nvGraphicFramePr>
          <p:cNvPr id="7" name="Chart 6"/>
          <p:cNvGraphicFramePr/>
          <p:nvPr>
            <p:extLst>
              <p:ext uri="{D42A27DB-BD31-4B8C-83A1-F6EECF244321}">
                <p14:modId xmlns:p14="http://schemas.microsoft.com/office/powerpoint/2010/main" val="636743001"/>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20284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Q16.  Why do you not purchase goods or service online?</a:t>
            </a:r>
          </a:p>
          <a:p>
            <a:pPr marL="0" indent="0">
              <a:buNone/>
            </a:pPr>
            <a:r>
              <a:rPr lang="en-US" dirty="0">
                <a:solidFill>
                  <a:schemeClr val="bg1"/>
                </a:solidFill>
              </a:rPr>
              <a:t>Base: Never Buy Goods or Services Online (n=4,565)</a:t>
            </a:r>
          </a:p>
        </p:txBody>
      </p:sp>
      <p:sp>
        <p:nvSpPr>
          <p:cNvPr id="2" name="Title 1"/>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200" dirty="0">
                <a:solidFill>
                  <a:srgbClr val="E6023B"/>
                </a:solidFill>
              </a:rPr>
              <a:t>Lack of trust appears to be a bigger roadblock for Middle East, African and LATAM countries.  </a:t>
            </a:r>
            <a:endParaRPr lang="en-CA" sz="2200" dirty="0">
              <a:solidFill>
                <a:srgbClr val="E6023B"/>
              </a:solidFill>
            </a:endParaRPr>
          </a:p>
        </p:txBody>
      </p:sp>
      <p:graphicFrame>
        <p:nvGraphicFramePr>
          <p:cNvPr id="6" name="Chart 5"/>
          <p:cNvGraphicFramePr/>
          <p:nvPr>
            <p:extLst>
              <p:ext uri="{D42A27DB-BD31-4B8C-83A1-F6EECF244321}">
                <p14:modId xmlns:p14="http://schemas.microsoft.com/office/powerpoint/2010/main" val="1682610127"/>
              </p:ext>
            </p:extLst>
          </p:nvPr>
        </p:nvGraphicFramePr>
        <p:xfrm>
          <a:off x="3276600" y="9144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0494910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Q17.  Why do you shop online?</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Among those who shop online, saving time, convenience, ease of use, flexibility of prices, a wide range of choices, and the ability to buy items they can’t get elsewhere drive this behaviour. </a:t>
            </a:r>
          </a:p>
        </p:txBody>
      </p:sp>
      <p:graphicFrame>
        <p:nvGraphicFramePr>
          <p:cNvPr id="7" name="Chart 6"/>
          <p:cNvGraphicFramePr/>
          <p:nvPr>
            <p:extLst>
              <p:ext uri="{D42A27DB-BD31-4B8C-83A1-F6EECF244321}">
                <p14:modId xmlns:p14="http://schemas.microsoft.com/office/powerpoint/2010/main" val="173531555"/>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9095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Q18.  What is your preferred way of paying for goods and services bought online?</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33558" y="310336"/>
            <a:ext cx="8646971" cy="830997"/>
          </a:xfrm>
        </p:spPr>
        <p:txBody>
          <a:bodyPr>
            <a:normAutofit fontScale="90000"/>
          </a:bodyPr>
          <a:lstStyle/>
          <a:p>
            <a:r>
              <a:rPr lang="en-US" sz="2200" dirty="0">
                <a:solidFill>
                  <a:srgbClr val="E6023B"/>
                </a:solidFill>
              </a:rPr>
              <a:t>Among those who shop online, credit cards and electronic payments like PayPal are the preferred means of paying for those goods and services. Just 3% prefer cryptocurrencies as a method of payment. </a:t>
            </a:r>
          </a:p>
        </p:txBody>
      </p:sp>
      <p:graphicFrame>
        <p:nvGraphicFramePr>
          <p:cNvPr id="7" name="Chart 6"/>
          <p:cNvGraphicFramePr/>
          <p:nvPr>
            <p:extLst>
              <p:ext uri="{D42A27DB-BD31-4B8C-83A1-F6EECF244321}">
                <p14:modId xmlns:p14="http://schemas.microsoft.com/office/powerpoint/2010/main" val="394764192"/>
              </p:ext>
            </p:extLst>
          </p:nvPr>
        </p:nvGraphicFramePr>
        <p:xfrm>
          <a:off x="2950945"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780871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58001" y="6308713"/>
            <a:ext cx="7258042" cy="410369"/>
          </a:xfrm>
        </p:spPr>
        <p:txBody>
          <a:bodyPr/>
          <a:lstStyle/>
          <a:p>
            <a:pPr marL="0" indent="0">
              <a:buNone/>
            </a:pPr>
            <a:r>
              <a:rPr lang="en-US" dirty="0">
                <a:solidFill>
                  <a:schemeClr val="bg1"/>
                </a:solidFill>
              </a:rPr>
              <a:t>Q18.  What is your preferred way of paying for goods and services bought online? [</a:t>
            </a:r>
            <a:r>
              <a:rPr lang="en-CA" dirty="0">
                <a:solidFill>
                  <a:schemeClr val="bg1"/>
                </a:solidFill>
              </a:rPr>
              <a:t>Cryptocurrencies (Bitcoin) </a:t>
            </a:r>
            <a:r>
              <a:rPr lang="en-US" dirty="0">
                <a:solidFill>
                  <a:schemeClr val="bg1"/>
                </a:solidFill>
              </a:rPr>
              <a:t>]</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58001" y="228600"/>
            <a:ext cx="8646971" cy="553998"/>
          </a:xfrm>
        </p:spPr>
        <p:txBody>
          <a:bodyPr>
            <a:normAutofit fontScale="90000"/>
          </a:bodyPr>
          <a:lstStyle/>
          <a:p>
            <a:r>
              <a:rPr lang="en-US" sz="2200" dirty="0">
                <a:solidFill>
                  <a:srgbClr val="E6023B"/>
                </a:solidFill>
              </a:rPr>
              <a:t>Those in Tunisia, Indonesia and Mexico are the most likely online shoppers to prefer paying with cryptocurrencies such as Bitcoin.  </a:t>
            </a:r>
            <a:endParaRPr lang="en-CA" sz="2200" dirty="0">
              <a:solidFill>
                <a:srgbClr val="E6023B"/>
              </a:solidFill>
            </a:endParaRPr>
          </a:p>
        </p:txBody>
      </p:sp>
      <p:graphicFrame>
        <p:nvGraphicFramePr>
          <p:cNvPr id="9" name="Chart 8"/>
          <p:cNvGraphicFramePr/>
          <p:nvPr>
            <p:extLst>
              <p:ext uri="{D42A27DB-BD31-4B8C-83A1-F6EECF244321}">
                <p14:modId xmlns:p14="http://schemas.microsoft.com/office/powerpoint/2010/main" val="4197508572"/>
              </p:ext>
            </p:extLst>
          </p:nvPr>
        </p:nvGraphicFramePr>
        <p:xfrm>
          <a:off x="4572000" y="9906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1" y="14736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08635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4340" y="2911032"/>
            <a:ext cx="8646971" cy="387798"/>
          </a:xfrm>
        </p:spPr>
        <p:txBody>
          <a:bodyPr>
            <a:noAutofit/>
          </a:bodyPr>
          <a:lstStyle/>
          <a:p>
            <a:r>
              <a:rPr lang="en-US" sz="5400" dirty="0">
                <a:solidFill>
                  <a:srgbClr val="E6023B"/>
                </a:solidFill>
              </a:rPr>
              <a:t>PRIVACY &amp; SECURITY</a:t>
            </a:r>
          </a:p>
        </p:txBody>
      </p:sp>
    </p:spTree>
    <p:extLst>
      <p:ext uri="{BB962C8B-B14F-4D97-AF65-F5344CB8AC3E}">
        <p14:creationId xmlns:p14="http://schemas.microsoft.com/office/powerpoint/2010/main" val="348700999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Q20.  Do you agree or disagree that when shopping online, where the good or service is made affects what you buy?</a:t>
            </a:r>
          </a:p>
          <a:p>
            <a:pPr marL="0" indent="0">
              <a:buNone/>
            </a:pPr>
            <a:r>
              <a:rPr lang="en-US" dirty="0">
                <a:solidFill>
                  <a:schemeClr val="bg1"/>
                </a:solidFill>
              </a:rPr>
              <a:t>Base: Buy Goods or Services Online at Least Once Month (n=18,551)</a:t>
            </a:r>
          </a:p>
        </p:txBody>
      </p:sp>
      <p:sp>
        <p:nvSpPr>
          <p:cNvPr id="2" name="Title 1"/>
          <p:cNvSpPr>
            <a:spLocks noGrp="1"/>
          </p:cNvSpPr>
          <p:nvPr>
            <p:ph type="title"/>
          </p:nvPr>
        </p:nvSpPr>
        <p:spPr>
          <a:xfrm>
            <a:off x="1595956" y="914400"/>
            <a:ext cx="8646971" cy="276999"/>
          </a:xfrm>
        </p:spPr>
        <p:txBody>
          <a:bodyPr vert="horz" lIns="91440" tIns="45720" rIns="91440" bIns="45720" rtlCol="0" anchor="ctr">
            <a:normAutofit fontScale="90000"/>
          </a:bodyPr>
          <a:lstStyle/>
          <a:p>
            <a:r>
              <a:rPr lang="en-US" sz="2200" dirty="0">
                <a:solidFill>
                  <a:srgbClr val="E6023B"/>
                </a:solidFill>
              </a:rPr>
              <a:t>Most consumers agree that the origin of the good or service affects what they buy</a:t>
            </a:r>
          </a:p>
        </p:txBody>
      </p:sp>
      <p:graphicFrame>
        <p:nvGraphicFramePr>
          <p:cNvPr id="7" name="Chart 6"/>
          <p:cNvGraphicFramePr/>
          <p:nvPr>
            <p:extLst>
              <p:ext uri="{D42A27DB-BD31-4B8C-83A1-F6EECF244321}">
                <p14:modId xmlns:p14="http://schemas.microsoft.com/office/powerpoint/2010/main" val="1937876923"/>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ket 7"/>
          <p:cNvSpPr/>
          <p:nvPr/>
        </p:nvSpPr>
        <p:spPr>
          <a:xfrm>
            <a:off x="7467600" y="1981200"/>
            <a:ext cx="228600" cy="146304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9" name="Right Bracket 8"/>
          <p:cNvSpPr/>
          <p:nvPr/>
        </p:nvSpPr>
        <p:spPr>
          <a:xfrm>
            <a:off x="7467600" y="4038600"/>
            <a:ext cx="228600" cy="146304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11" name="TextBox 10"/>
          <p:cNvSpPr txBox="1"/>
          <p:nvPr/>
        </p:nvSpPr>
        <p:spPr>
          <a:xfrm>
            <a:off x="7848600" y="2417802"/>
            <a:ext cx="2286000" cy="553998"/>
          </a:xfrm>
          <a:prstGeom prst="rect">
            <a:avLst/>
          </a:prstGeom>
        </p:spPr>
        <p:txBody>
          <a:bodyPr vert="horz" wrap="square" lIns="0" tIns="0" rIns="0" bIns="0" rtlCol="0">
            <a:spAutoFit/>
          </a:bodyPr>
          <a:lstStyle/>
          <a:p>
            <a:pPr marL="4763">
              <a:defRPr/>
            </a:pPr>
            <a:r>
              <a:rPr lang="en-US" b="1" kern="0" dirty="0">
                <a:solidFill>
                  <a:schemeClr val="tx2"/>
                </a:solidFill>
              </a:rPr>
              <a:t>TOTAL AGREE</a:t>
            </a:r>
          </a:p>
          <a:p>
            <a:pPr marL="4763">
              <a:defRPr/>
            </a:pPr>
            <a:r>
              <a:rPr lang="en-US" b="1" kern="0" dirty="0">
                <a:solidFill>
                  <a:schemeClr val="tx2"/>
                </a:solidFill>
              </a:rPr>
              <a:t>82%</a:t>
            </a:r>
          </a:p>
        </p:txBody>
      </p:sp>
      <p:sp>
        <p:nvSpPr>
          <p:cNvPr id="12" name="TextBox 11"/>
          <p:cNvSpPr txBox="1"/>
          <p:nvPr/>
        </p:nvSpPr>
        <p:spPr>
          <a:xfrm>
            <a:off x="7848600" y="4475202"/>
            <a:ext cx="2286000" cy="553998"/>
          </a:xfrm>
          <a:prstGeom prst="rect">
            <a:avLst/>
          </a:prstGeom>
        </p:spPr>
        <p:txBody>
          <a:bodyPr vert="horz" wrap="square" lIns="0" tIns="0" rIns="0" bIns="0" rtlCol="0">
            <a:spAutoFit/>
          </a:bodyPr>
          <a:lstStyle/>
          <a:p>
            <a:pPr marL="4763">
              <a:defRPr/>
            </a:pPr>
            <a:r>
              <a:rPr lang="en-US" b="1" kern="0" dirty="0">
                <a:solidFill>
                  <a:schemeClr val="accent1"/>
                </a:solidFill>
              </a:rPr>
              <a:t>TOTAL DISAGREE</a:t>
            </a:r>
            <a:br>
              <a:rPr lang="en-US" b="1" kern="0" dirty="0">
                <a:solidFill>
                  <a:schemeClr val="accent1"/>
                </a:solidFill>
              </a:rPr>
            </a:br>
            <a:r>
              <a:rPr lang="en-US" b="1" kern="0" dirty="0">
                <a:solidFill>
                  <a:schemeClr val="accent1"/>
                </a:solidFill>
              </a:rPr>
              <a:t>18%</a:t>
            </a:r>
          </a:p>
        </p:txBody>
      </p:sp>
    </p:spTree>
    <p:extLst>
      <p:ext uri="{BB962C8B-B14F-4D97-AF65-F5344CB8AC3E}">
        <p14:creationId xmlns:p14="http://schemas.microsoft.com/office/powerpoint/2010/main" val="56856192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Q21.  Why does the origin of where the good or service is made affect what you buy?</a:t>
            </a:r>
          </a:p>
          <a:p>
            <a:pPr marL="0" indent="0">
              <a:buNone/>
            </a:pPr>
            <a:r>
              <a:rPr lang="en-CA" dirty="0">
                <a:solidFill>
                  <a:schemeClr val="bg1"/>
                </a:solidFill>
              </a:rPr>
              <a:t>Base: Those who say origin of goods/services impacts decision (n=14,896)</a:t>
            </a:r>
            <a:endParaRPr lang="en-US" dirty="0">
              <a:solidFill>
                <a:schemeClr val="bg1"/>
              </a:solidFill>
            </a:endParaRPr>
          </a:p>
        </p:txBody>
      </p:sp>
      <p:sp>
        <p:nvSpPr>
          <p:cNvPr id="2" name="Title 1"/>
          <p:cNvSpPr>
            <a:spLocks noGrp="1"/>
          </p:cNvSpPr>
          <p:nvPr>
            <p:ph type="title"/>
          </p:nvPr>
        </p:nvSpPr>
        <p:spPr>
          <a:xfrm>
            <a:off x="1792506" y="632656"/>
            <a:ext cx="8646971" cy="553998"/>
          </a:xfrm>
        </p:spPr>
        <p:txBody>
          <a:bodyPr>
            <a:normAutofit fontScale="90000"/>
          </a:bodyPr>
          <a:lstStyle/>
          <a:p>
            <a:r>
              <a:rPr lang="en-CA" sz="2200" dirty="0">
                <a:solidFill>
                  <a:srgbClr val="E6023B"/>
                </a:solidFill>
              </a:rPr>
              <a:t>Among those who say the origin affects what they buy, the primary reason is that they prefer products made in their own country. </a:t>
            </a:r>
            <a:r>
              <a:rPr lang="en-US" dirty="0"/>
              <a:t>in their own country.  </a:t>
            </a:r>
          </a:p>
        </p:txBody>
      </p:sp>
      <p:graphicFrame>
        <p:nvGraphicFramePr>
          <p:cNvPr id="7" name="Chart 6"/>
          <p:cNvGraphicFramePr/>
          <p:nvPr>
            <p:extLst>
              <p:ext uri="{D42A27DB-BD31-4B8C-83A1-F6EECF244321}">
                <p14:modId xmlns:p14="http://schemas.microsoft.com/office/powerpoint/2010/main" val="3126076835"/>
              </p:ext>
            </p:extLst>
          </p:nvPr>
        </p:nvGraphicFramePr>
        <p:xfrm>
          <a:off x="1792506" y="1661160"/>
          <a:ext cx="786384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795221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881887469"/>
              </p:ext>
            </p:extLst>
          </p:nvPr>
        </p:nvGraphicFramePr>
        <p:xfrm>
          <a:off x="3124200" y="9144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1" y="13974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Q21.  Why does the origin of where the good or service is made affect what you buy? [</a:t>
            </a:r>
            <a:r>
              <a:rPr lang="en-CA" dirty="0">
                <a:solidFill>
                  <a:schemeClr val="bg1"/>
                </a:solidFill>
              </a:rPr>
              <a:t>I prefer products made in my country]</a:t>
            </a:r>
            <a:endParaRPr lang="en-US" dirty="0">
              <a:solidFill>
                <a:schemeClr val="bg1"/>
              </a:solidFill>
            </a:endParaRPr>
          </a:p>
          <a:p>
            <a:pPr marL="0" indent="0">
              <a:buNone/>
            </a:pPr>
            <a:r>
              <a:rPr lang="en-CA" dirty="0">
                <a:solidFill>
                  <a:schemeClr val="bg1"/>
                </a:solidFill>
              </a:rPr>
              <a:t>Base: Those who say origin of goods/services impacts decision (n=14,896)</a:t>
            </a:r>
            <a:endParaRPr lang="en-US" dirty="0">
              <a:solidFill>
                <a:schemeClr val="bg1"/>
              </a:solidFill>
            </a:endParaRPr>
          </a:p>
        </p:txBody>
      </p:sp>
      <p:sp>
        <p:nvSpPr>
          <p:cNvPr id="2" name="Title 1"/>
          <p:cNvSpPr>
            <a:spLocks noGrp="1"/>
          </p:cNvSpPr>
          <p:nvPr>
            <p:ph type="title"/>
          </p:nvPr>
        </p:nvSpPr>
        <p:spPr>
          <a:xfrm>
            <a:off x="2057401" y="142392"/>
            <a:ext cx="8646971" cy="830997"/>
          </a:xfrm>
        </p:spPr>
        <p:txBody>
          <a:bodyPr>
            <a:normAutofit fontScale="90000"/>
          </a:bodyPr>
          <a:lstStyle/>
          <a:p>
            <a:r>
              <a:rPr lang="en-CA" sz="2200" dirty="0">
                <a:solidFill>
                  <a:srgbClr val="E6023B"/>
                </a:solidFill>
              </a:rPr>
              <a:t>Those in Tunisia, South Korea, Japan and Germany are most likely to prefer goods and services that are from their own country. Those in Hong Kong (China) and Egypt don’t feel the same way. </a:t>
            </a:r>
            <a:endParaRPr lang="en-US" sz="2200" dirty="0">
              <a:solidFill>
                <a:srgbClr val="E6023B"/>
              </a:solidFill>
            </a:endParaRPr>
          </a:p>
        </p:txBody>
      </p:sp>
    </p:spTree>
    <p:extLst>
      <p:ext uri="{BB962C8B-B14F-4D97-AF65-F5344CB8AC3E}">
        <p14:creationId xmlns:p14="http://schemas.microsoft.com/office/powerpoint/2010/main" val="59393556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SHOPPING REGULATION &amp; SECURITY </a:t>
            </a:r>
          </a:p>
        </p:txBody>
      </p:sp>
    </p:spTree>
    <p:extLst>
      <p:ext uri="{BB962C8B-B14F-4D97-AF65-F5344CB8AC3E}">
        <p14:creationId xmlns:p14="http://schemas.microsoft.com/office/powerpoint/2010/main" val="12261597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Q19.  How important are the following regulations or protections in determining whether you will engage in online shopping? </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885321" y="464114"/>
            <a:ext cx="8646971" cy="553998"/>
          </a:xfrm>
        </p:spPr>
        <p:txBody>
          <a:bodyPr>
            <a:noAutofit/>
          </a:bodyPr>
          <a:lstStyle/>
          <a:p>
            <a:r>
              <a:rPr lang="en-US" dirty="0">
                <a:solidFill>
                  <a:srgbClr val="E6023B"/>
                </a:solidFill>
              </a:rPr>
              <a:t>Consumers deem every type of protection mechanism as being important, with at least half saying each is very important. </a:t>
            </a:r>
          </a:p>
        </p:txBody>
      </p:sp>
      <p:graphicFrame>
        <p:nvGraphicFramePr>
          <p:cNvPr id="7" name="Chart 6"/>
          <p:cNvGraphicFramePr/>
          <p:nvPr>
            <p:extLst>
              <p:ext uri="{D42A27DB-BD31-4B8C-83A1-F6EECF244321}">
                <p14:modId xmlns:p14="http://schemas.microsoft.com/office/powerpoint/2010/main" val="537349924"/>
              </p:ext>
            </p:extLst>
          </p:nvPr>
        </p:nvGraphicFramePr>
        <p:xfrm>
          <a:off x="1885321" y="1858428"/>
          <a:ext cx="82296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8537586"/>
              </p:ext>
            </p:extLst>
          </p:nvPr>
        </p:nvGraphicFramePr>
        <p:xfrm>
          <a:off x="9616921" y="1465104"/>
          <a:ext cx="996000" cy="4114803"/>
        </p:xfrm>
        <a:graphic>
          <a:graphicData uri="http://schemas.openxmlformats.org/drawingml/2006/table">
            <a:tbl>
              <a:tblPr>
                <a:tableStyleId>{5C22544A-7EE6-4342-B048-85BDC9FD1C3A}</a:tableStyleId>
              </a:tblPr>
              <a:tblGrid>
                <a:gridCol w="996000">
                  <a:extLst>
                    <a:ext uri="{9D8B030D-6E8A-4147-A177-3AD203B41FA5}">
                      <a16:colId xmlns:a16="http://schemas.microsoft.com/office/drawing/2014/main" val="263959190"/>
                    </a:ext>
                  </a:extLst>
                </a:gridCol>
              </a:tblGrid>
              <a:tr h="587829">
                <a:tc>
                  <a:txBody>
                    <a:bodyPr/>
                    <a:lstStyle/>
                    <a:p>
                      <a:pPr algn="ctr" fontAlgn="b"/>
                      <a:r>
                        <a:rPr lang="en-CA" sz="1200" b="1" i="0" u="none" strike="noStrike" dirty="0">
                          <a:solidFill>
                            <a:schemeClr val="bg1"/>
                          </a:solidFill>
                          <a:effectLst/>
                          <a:latin typeface="+mn-lt"/>
                        </a:rPr>
                        <a:t>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8129916"/>
                  </a:ext>
                </a:extLst>
              </a:tr>
              <a:tr h="587829">
                <a:tc>
                  <a:txBody>
                    <a:bodyPr/>
                    <a:lstStyle/>
                    <a:p>
                      <a:pPr algn="ctr" fontAlgn="ctr"/>
                      <a:r>
                        <a:rPr lang="en-CA" sz="1200" b="1" u="none" strike="noStrike" dirty="0">
                          <a:solidFill>
                            <a:schemeClr val="bg1"/>
                          </a:solidFill>
                          <a:effectLst/>
                          <a:latin typeface="+mn-lt"/>
                        </a:rPr>
                        <a:t>94%</a:t>
                      </a:r>
                      <a:endParaRPr lang="en-CA" sz="1200" b="1"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3001469"/>
                  </a:ext>
                </a:extLst>
              </a:tr>
              <a:tr h="587829">
                <a:tc>
                  <a:txBody>
                    <a:bodyPr/>
                    <a:lstStyle/>
                    <a:p>
                      <a:pPr algn="ctr" fontAlgn="ctr"/>
                      <a:r>
                        <a:rPr lang="en-CA" sz="1200" b="1" u="none" strike="noStrike">
                          <a:solidFill>
                            <a:schemeClr val="bg1"/>
                          </a:solidFill>
                          <a:effectLst/>
                          <a:latin typeface="+mn-lt"/>
                        </a:rPr>
                        <a:t>94%</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078553"/>
                  </a:ext>
                </a:extLst>
              </a:tr>
              <a:tr h="587829">
                <a:tc>
                  <a:txBody>
                    <a:bodyPr/>
                    <a:lstStyle/>
                    <a:p>
                      <a:pPr algn="ctr" fontAlgn="ctr"/>
                      <a:r>
                        <a:rPr lang="en-CA" sz="1200" b="1" u="none" strike="noStrike">
                          <a:solidFill>
                            <a:schemeClr val="bg1"/>
                          </a:solidFill>
                          <a:effectLst/>
                          <a:latin typeface="+mn-lt"/>
                        </a:rPr>
                        <a:t>94%</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696892"/>
                  </a:ext>
                </a:extLst>
              </a:tr>
              <a:tr h="587829">
                <a:tc>
                  <a:txBody>
                    <a:bodyPr/>
                    <a:lstStyle/>
                    <a:p>
                      <a:pPr algn="ctr" fontAlgn="ctr"/>
                      <a:r>
                        <a:rPr lang="en-CA" sz="1200" b="1" u="none" strike="noStrike">
                          <a:solidFill>
                            <a:schemeClr val="bg1"/>
                          </a:solidFill>
                          <a:effectLst/>
                          <a:latin typeface="+mn-lt"/>
                        </a:rPr>
                        <a:t>93%</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5581641"/>
                  </a:ext>
                </a:extLst>
              </a:tr>
              <a:tr h="587829">
                <a:tc>
                  <a:txBody>
                    <a:bodyPr/>
                    <a:lstStyle/>
                    <a:p>
                      <a:pPr algn="ctr" fontAlgn="ctr"/>
                      <a:r>
                        <a:rPr lang="en-CA" sz="1200" b="1" u="none" strike="noStrike">
                          <a:solidFill>
                            <a:schemeClr val="bg1"/>
                          </a:solidFill>
                          <a:effectLst/>
                          <a:latin typeface="+mn-lt"/>
                        </a:rPr>
                        <a:t>91%</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736674"/>
                  </a:ext>
                </a:extLst>
              </a:tr>
              <a:tr h="587829">
                <a:tc>
                  <a:txBody>
                    <a:bodyPr/>
                    <a:lstStyle/>
                    <a:p>
                      <a:pPr algn="ctr" fontAlgn="ctr"/>
                      <a:r>
                        <a:rPr lang="en-CA" sz="1200" b="1" u="none" strike="noStrike" dirty="0">
                          <a:solidFill>
                            <a:schemeClr val="bg1"/>
                          </a:solidFill>
                          <a:effectLst/>
                          <a:latin typeface="+mn-lt"/>
                        </a:rPr>
                        <a:t>87%</a:t>
                      </a:r>
                      <a:endParaRPr lang="en-CA" sz="1200" b="1"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5400165"/>
                  </a:ext>
                </a:extLst>
              </a:tr>
            </a:tbl>
          </a:graphicData>
        </a:graphic>
      </p:graphicFrame>
    </p:spTree>
    <p:extLst>
      <p:ext uri="{BB962C8B-B14F-4D97-AF65-F5344CB8AC3E}">
        <p14:creationId xmlns:p14="http://schemas.microsoft.com/office/powerpoint/2010/main" val="392475821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Q27.  If the following happened, how likely would you be to stop using the online service as a result?</a:t>
            </a:r>
          </a:p>
          <a:p>
            <a:pPr marL="0" indent="0">
              <a:buNone/>
            </a:pPr>
            <a:r>
              <a:rPr lang="en-US" dirty="0">
                <a:solidFill>
                  <a:schemeClr val="bg1"/>
                </a:solidFill>
              </a:rPr>
              <a:t>Base: All Respondents (n=24,225)</a:t>
            </a: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Most say they would be likely to stop using an online service as a result of a data breach, regardless of what information was lost, but only a minority is “very likely” to do so. </a:t>
            </a:r>
          </a:p>
        </p:txBody>
      </p:sp>
      <p:graphicFrame>
        <p:nvGraphicFramePr>
          <p:cNvPr id="5" name="Chart 4"/>
          <p:cNvGraphicFramePr/>
          <p:nvPr>
            <p:extLst>
              <p:ext uri="{D42A27DB-BD31-4B8C-83A1-F6EECF244321}">
                <p14:modId xmlns:p14="http://schemas.microsoft.com/office/powerpoint/2010/main" val="3706245613"/>
              </p:ext>
            </p:extLst>
          </p:nvPr>
        </p:nvGraphicFramePr>
        <p:xfrm>
          <a:off x="1966684" y="1752600"/>
          <a:ext cx="8625115"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77545808"/>
              </p:ext>
            </p:extLst>
          </p:nvPr>
        </p:nvGraphicFramePr>
        <p:xfrm>
          <a:off x="10020299" y="1300223"/>
          <a:ext cx="1143000" cy="3810002"/>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994744219"/>
                    </a:ext>
                  </a:extLst>
                </a:gridCol>
              </a:tblGrid>
              <a:tr h="580302">
                <a:tc>
                  <a:txBody>
                    <a:bodyPr/>
                    <a:lstStyle/>
                    <a:p>
                      <a:pPr algn="ctr" fontAlgn="b"/>
                      <a:r>
                        <a:rPr lang="en-CA" sz="1200" b="1" i="0" u="none" strike="noStrike" dirty="0">
                          <a:solidFill>
                            <a:schemeClr val="bg1"/>
                          </a:solidFill>
                          <a:effectLst/>
                          <a:latin typeface="+mn-lt"/>
                        </a:rPr>
                        <a:t>Very/Somewhat Likely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9150773"/>
                  </a:ext>
                </a:extLst>
              </a:tr>
              <a:tr h="645940">
                <a:tc>
                  <a:txBody>
                    <a:bodyPr/>
                    <a:lstStyle/>
                    <a:p>
                      <a:pPr algn="ctr" fontAlgn="ctr"/>
                      <a:r>
                        <a:rPr lang="en-CA" sz="1200" u="none" strike="noStrike">
                          <a:solidFill>
                            <a:schemeClr val="bg1"/>
                          </a:solidFill>
                          <a:effectLst/>
                          <a:latin typeface="+mn-lt"/>
                        </a:rPr>
                        <a:t>76%</a:t>
                      </a:r>
                      <a:endParaRPr lang="en-CA" sz="12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4359156"/>
                  </a:ext>
                </a:extLst>
              </a:tr>
              <a:tr h="645940">
                <a:tc>
                  <a:txBody>
                    <a:bodyPr/>
                    <a:lstStyle/>
                    <a:p>
                      <a:pPr algn="ctr" fontAlgn="ctr"/>
                      <a:r>
                        <a:rPr lang="en-CA" sz="1200" u="none" strike="noStrike" dirty="0">
                          <a:solidFill>
                            <a:schemeClr val="bg1"/>
                          </a:solidFill>
                          <a:effectLst/>
                          <a:latin typeface="+mn-lt"/>
                        </a:rPr>
                        <a:t>75%</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372869"/>
                  </a:ext>
                </a:extLst>
              </a:tr>
              <a:tr h="645940">
                <a:tc>
                  <a:txBody>
                    <a:bodyPr/>
                    <a:lstStyle/>
                    <a:p>
                      <a:pPr algn="ctr" fontAlgn="ctr"/>
                      <a:r>
                        <a:rPr lang="en-CA" sz="1200" u="none" strike="noStrike" dirty="0">
                          <a:solidFill>
                            <a:schemeClr val="bg1"/>
                          </a:solidFill>
                          <a:effectLst/>
                          <a:latin typeface="+mn-lt"/>
                        </a:rPr>
                        <a:t>74%</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576452"/>
                  </a:ext>
                </a:extLst>
              </a:tr>
              <a:tr h="645940">
                <a:tc>
                  <a:txBody>
                    <a:bodyPr/>
                    <a:lstStyle/>
                    <a:p>
                      <a:pPr algn="ctr" fontAlgn="ctr"/>
                      <a:r>
                        <a:rPr lang="en-CA" sz="1200" u="none" strike="noStrike" dirty="0">
                          <a:solidFill>
                            <a:schemeClr val="bg1"/>
                          </a:solidFill>
                          <a:effectLst/>
                          <a:latin typeface="+mn-lt"/>
                        </a:rPr>
                        <a:t>74%</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761235"/>
                  </a:ext>
                </a:extLst>
              </a:tr>
              <a:tr h="645940">
                <a:tc>
                  <a:txBody>
                    <a:bodyPr/>
                    <a:lstStyle/>
                    <a:p>
                      <a:pPr algn="ctr" fontAlgn="ctr"/>
                      <a:r>
                        <a:rPr lang="en-CA" sz="1200" u="none" strike="noStrike" dirty="0">
                          <a:solidFill>
                            <a:schemeClr val="bg1"/>
                          </a:solidFill>
                          <a:effectLst/>
                          <a:latin typeface="+mn-lt"/>
                        </a:rPr>
                        <a:t>72%</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1157032"/>
                  </a:ext>
                </a:extLst>
              </a:tr>
            </a:tbl>
          </a:graphicData>
        </a:graphic>
      </p:graphicFrame>
    </p:spTree>
    <p:extLst>
      <p:ext uri="{BB962C8B-B14F-4D97-AF65-F5344CB8AC3E}">
        <p14:creationId xmlns:p14="http://schemas.microsoft.com/office/powerpoint/2010/main" val="348313780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Q28.  And If the following happened for a second time, how likely would you be to stop using the online service as a result?</a:t>
            </a:r>
          </a:p>
          <a:p>
            <a:pPr marL="0" indent="0">
              <a:buNone/>
            </a:pPr>
            <a:r>
              <a:rPr lang="en-US" dirty="0">
                <a:solidFill>
                  <a:schemeClr val="bg1"/>
                </a:solidFill>
              </a:rPr>
              <a:t>Base: All Respondents (n=24,225)</a:t>
            </a: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While only slightly more say they’d be very/somewhat likely to stop using the service after a second data breach, the intensity has strengthened with a majority saying they’re “very likely” to stop using the service after a second breach. </a:t>
            </a:r>
          </a:p>
        </p:txBody>
      </p:sp>
      <p:graphicFrame>
        <p:nvGraphicFramePr>
          <p:cNvPr id="6" name="Chart 5"/>
          <p:cNvGraphicFramePr/>
          <p:nvPr>
            <p:extLst>
              <p:ext uri="{D42A27DB-BD31-4B8C-83A1-F6EECF244321}">
                <p14:modId xmlns:p14="http://schemas.microsoft.com/office/powerpoint/2010/main" val="3710879661"/>
              </p:ext>
            </p:extLst>
          </p:nvPr>
        </p:nvGraphicFramePr>
        <p:xfrm>
          <a:off x="1966685" y="1752600"/>
          <a:ext cx="82296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18209039"/>
              </p:ext>
            </p:extLst>
          </p:nvPr>
        </p:nvGraphicFramePr>
        <p:xfrm>
          <a:off x="9795372" y="1417900"/>
          <a:ext cx="1219200" cy="4191000"/>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179200906"/>
                    </a:ext>
                  </a:extLst>
                </a:gridCol>
              </a:tblGrid>
              <a:tr h="488885">
                <a:tc>
                  <a:txBody>
                    <a:bodyPr/>
                    <a:lstStyle/>
                    <a:p>
                      <a:pPr algn="ctr" fontAlgn="b"/>
                      <a:r>
                        <a:rPr lang="en-CA" sz="1200" b="0" i="0" u="none" strike="noStrike" dirty="0">
                          <a:solidFill>
                            <a:schemeClr val="bg1"/>
                          </a:solidFill>
                          <a:effectLst/>
                          <a:latin typeface="+mn-lt"/>
                        </a:rPr>
                        <a:t>Very/Somewhat Likely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092858"/>
                  </a:ext>
                </a:extLst>
              </a:tr>
              <a:tr h="740423">
                <a:tc>
                  <a:txBody>
                    <a:bodyPr/>
                    <a:lstStyle/>
                    <a:p>
                      <a:pPr algn="ctr" fontAlgn="ctr"/>
                      <a:r>
                        <a:rPr lang="en-CA" sz="1200" u="none" strike="noStrike" dirty="0">
                          <a:solidFill>
                            <a:schemeClr val="bg1"/>
                          </a:solidFill>
                          <a:effectLst/>
                          <a:latin typeface="+mn-lt"/>
                        </a:rPr>
                        <a:t>80%</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435896"/>
                  </a:ext>
                </a:extLst>
              </a:tr>
              <a:tr h="740423">
                <a:tc>
                  <a:txBody>
                    <a:bodyPr/>
                    <a:lstStyle/>
                    <a:p>
                      <a:pPr algn="ctr" fontAlgn="ctr"/>
                      <a:r>
                        <a:rPr lang="en-CA" sz="1200" u="none" strike="noStrike" dirty="0">
                          <a:solidFill>
                            <a:schemeClr val="bg1"/>
                          </a:solidFill>
                          <a:effectLst/>
                          <a:latin typeface="+mn-lt"/>
                        </a:rPr>
                        <a:t>80%</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2393413"/>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386314"/>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719402"/>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020818"/>
                  </a:ext>
                </a:extLst>
              </a:tr>
            </a:tbl>
          </a:graphicData>
        </a:graphic>
      </p:graphicFrame>
    </p:spTree>
    <p:extLst>
      <p:ext uri="{BB962C8B-B14F-4D97-AF65-F5344CB8AC3E}">
        <p14:creationId xmlns:p14="http://schemas.microsoft.com/office/powerpoint/2010/main" val="126176319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9855" y="876824"/>
            <a:ext cx="10515600" cy="1325563"/>
          </a:xfrm>
        </p:spPr>
        <p:txBody>
          <a:bodyPr/>
          <a:lstStyle/>
          <a:p>
            <a:r>
              <a:rPr lang="en-GB" dirty="0"/>
              <a:t>Contacts</a:t>
            </a:r>
          </a:p>
        </p:txBody>
      </p:sp>
      <p:sp>
        <p:nvSpPr>
          <p:cNvPr id="16" name="TextBox 15"/>
          <p:cNvSpPr txBox="1"/>
          <p:nvPr/>
        </p:nvSpPr>
        <p:spPr>
          <a:xfrm>
            <a:off x="3535673" y="3242428"/>
            <a:ext cx="1604683" cy="1061829"/>
          </a:xfrm>
          <a:prstGeom prst="rect">
            <a:avLst/>
          </a:prstGeom>
        </p:spPr>
        <p:txBody>
          <a:bodyPr vert="horz" wrap="square" lIns="0" tIns="0" rIns="0" bIns="0" rtlCol="0">
            <a:spAutoFit/>
          </a:bodyPr>
          <a:lstStyle/>
          <a:p>
            <a:pPr marL="4763"/>
            <a:r>
              <a:rPr lang="en-GB" sz="1400" b="1" dirty="0">
                <a:solidFill>
                  <a:schemeClr val="bg1"/>
                </a:solidFill>
              </a:rPr>
              <a:t>Fen Hampson</a:t>
            </a:r>
          </a:p>
          <a:p>
            <a:pPr marL="4763"/>
            <a:r>
              <a:rPr lang="en-CA" sz="1100" dirty="0">
                <a:solidFill>
                  <a:schemeClr val="bg1"/>
                </a:solidFill>
              </a:rPr>
              <a:t>CIGI Distinguished Fellow </a:t>
            </a:r>
          </a:p>
          <a:p>
            <a:pPr marL="4763"/>
            <a:r>
              <a:rPr lang="en-CA" sz="1100" dirty="0">
                <a:solidFill>
                  <a:schemeClr val="bg1"/>
                </a:solidFill>
              </a:rPr>
              <a:t>Director of the Global Security &amp; Politics Program</a:t>
            </a:r>
          </a:p>
          <a:p>
            <a:pPr marL="4763"/>
            <a:r>
              <a:rPr lang="en-CA" sz="1100" dirty="0">
                <a:solidFill>
                  <a:schemeClr val="bg1"/>
                </a:solidFill>
              </a:rPr>
              <a:t>Centre for International Governance Innovation</a:t>
            </a:r>
          </a:p>
        </p:txBody>
      </p:sp>
      <p:cxnSp>
        <p:nvCxnSpPr>
          <p:cNvPr id="22" name="Straight Connector 21"/>
          <p:cNvCxnSpPr/>
          <p:nvPr/>
        </p:nvCxnSpPr>
        <p:spPr>
          <a:xfrm>
            <a:off x="3521337" y="3122894"/>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3530440" y="4585967"/>
            <a:ext cx="1743539" cy="191240"/>
            <a:chOff x="326307" y="3795324"/>
            <a:chExt cx="1743539" cy="143430"/>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TextBox 50"/>
            <p:cNvSpPr txBox="1"/>
            <p:nvPr/>
          </p:nvSpPr>
          <p:spPr bwMode="black">
            <a:xfrm>
              <a:off x="575526" y="3795324"/>
              <a:ext cx="1494320" cy="126958"/>
            </a:xfrm>
            <a:prstGeom prst="rect">
              <a:avLst/>
            </a:prstGeom>
          </p:spPr>
          <p:txBody>
            <a:bodyPr vert="horz" wrap="none" lIns="0" tIns="0" rIns="0" bIns="0" rtlCol="0">
              <a:spAutoFit/>
            </a:bodyPr>
            <a:lstStyle/>
            <a:p>
              <a:pPr marL="4763"/>
              <a:r>
                <a:rPr lang="en-GB" sz="1100" dirty="0">
                  <a:solidFill>
                    <a:schemeClr val="bg1"/>
                  </a:solidFill>
                </a:rPr>
                <a:t>fhampson@cigionline.org</a:t>
              </a:r>
            </a:p>
          </p:txBody>
        </p:sp>
      </p:grpSp>
      <p:grpSp>
        <p:nvGrpSpPr>
          <p:cNvPr id="84" name="Group 83"/>
          <p:cNvGrpSpPr/>
          <p:nvPr/>
        </p:nvGrpSpPr>
        <p:grpSpPr bwMode="black">
          <a:xfrm>
            <a:off x="3535673" y="4817219"/>
            <a:ext cx="1829675" cy="211980"/>
            <a:chOff x="331541" y="4016967"/>
            <a:chExt cx="1829675" cy="158985"/>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TextBox 51"/>
            <p:cNvSpPr txBox="1"/>
            <p:nvPr/>
          </p:nvSpPr>
          <p:spPr bwMode="black">
            <a:xfrm>
              <a:off x="575526" y="4016967"/>
              <a:ext cx="1585690" cy="126958"/>
            </a:xfrm>
            <a:prstGeom prst="rect">
              <a:avLst/>
            </a:prstGeom>
          </p:spPr>
          <p:txBody>
            <a:bodyPr vert="horz" wrap="none" lIns="0" tIns="0" rIns="0" bIns="0" rtlCol="0">
              <a:spAutoFit/>
            </a:bodyPr>
            <a:lstStyle/>
            <a:p>
              <a:pPr marL="4763"/>
              <a:r>
                <a:rPr lang="en-GB" sz="1100" dirty="0">
                  <a:solidFill>
                    <a:schemeClr val="bg1"/>
                  </a:solidFill>
                </a:rPr>
                <a:t>+1 519 885 2444 ext. 7201 </a:t>
              </a:r>
            </a:p>
          </p:txBody>
        </p:sp>
      </p:grpSp>
      <p:cxnSp>
        <p:nvCxnSpPr>
          <p:cNvPr id="56" name="Straight Connector 55"/>
          <p:cNvCxnSpPr/>
          <p:nvPr/>
        </p:nvCxnSpPr>
        <p:spPr>
          <a:xfrm>
            <a:off x="6572028" y="313723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58" name="TextBox 57"/>
          <p:cNvSpPr txBox="1"/>
          <p:nvPr/>
        </p:nvSpPr>
        <p:spPr>
          <a:xfrm>
            <a:off x="6593544" y="3242427"/>
            <a:ext cx="1604683" cy="553998"/>
          </a:xfrm>
          <a:prstGeom prst="rect">
            <a:avLst/>
          </a:prstGeom>
        </p:spPr>
        <p:txBody>
          <a:bodyPr vert="horz" wrap="square" lIns="0" tIns="0" rIns="0" bIns="0" rtlCol="0">
            <a:spAutoFit/>
          </a:bodyPr>
          <a:lstStyle/>
          <a:p>
            <a:pPr marL="4763"/>
            <a:r>
              <a:rPr lang="en-GB" sz="1400" b="1" dirty="0">
                <a:solidFill>
                  <a:schemeClr val="bg1"/>
                </a:solidFill>
              </a:rPr>
              <a:t>Sean Simpson</a:t>
            </a:r>
          </a:p>
          <a:p>
            <a:pPr marL="4763"/>
            <a:r>
              <a:rPr lang="en-CA" sz="1100" dirty="0">
                <a:solidFill>
                  <a:schemeClr val="bg1"/>
                </a:solidFill>
              </a:rPr>
              <a:t>Vice President </a:t>
            </a:r>
          </a:p>
          <a:p>
            <a:pPr marL="4763"/>
            <a:r>
              <a:rPr lang="en-CA" sz="1100" dirty="0">
                <a:solidFill>
                  <a:schemeClr val="bg1"/>
                </a:solidFill>
              </a:rPr>
              <a:t>Ipsos Public Affairs</a:t>
            </a:r>
            <a:endParaRPr lang="en-GB" sz="1100" dirty="0">
              <a:solidFill>
                <a:schemeClr val="bg1"/>
              </a:solidFill>
            </a:endParaRPr>
          </a:p>
        </p:txBody>
      </p:sp>
      <p:grpSp>
        <p:nvGrpSpPr>
          <p:cNvPr id="86" name="Group 85"/>
          <p:cNvGrpSpPr/>
          <p:nvPr/>
        </p:nvGrpSpPr>
        <p:grpSpPr bwMode="black">
          <a:xfrm>
            <a:off x="6588311" y="4585967"/>
            <a:ext cx="1745141" cy="191240"/>
            <a:chOff x="3384178" y="3795324"/>
            <a:chExt cx="1745141" cy="143430"/>
          </a:xfrm>
        </p:grpSpPr>
        <p:grpSp>
          <p:nvGrpSpPr>
            <p:cNvPr id="64" name="Group 153"/>
            <p:cNvGrpSpPr>
              <a:grpSpLocks noChangeAspect="1"/>
            </p:cNvGrpSpPr>
            <p:nvPr/>
          </p:nvGrpSpPr>
          <p:grpSpPr bwMode="black">
            <a:xfrm>
              <a:off x="3384178" y="3849114"/>
              <a:ext cx="134459" cy="89640"/>
              <a:chOff x="-6357938" y="3122613"/>
              <a:chExt cx="1104900" cy="736600"/>
            </a:xfrm>
            <a:solidFill>
              <a:schemeClr val="bg1"/>
            </a:solidFill>
          </p:grpSpPr>
          <p:sp>
            <p:nvSpPr>
              <p:cNvPr id="65"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9" name="TextBox 68"/>
            <p:cNvSpPr txBox="1"/>
            <p:nvPr/>
          </p:nvSpPr>
          <p:spPr bwMode="black">
            <a:xfrm>
              <a:off x="3633397" y="3795324"/>
              <a:ext cx="1495922" cy="126958"/>
            </a:xfrm>
            <a:prstGeom prst="rect">
              <a:avLst/>
            </a:prstGeom>
          </p:spPr>
          <p:txBody>
            <a:bodyPr vert="horz" wrap="none" lIns="0" tIns="0" rIns="0" bIns="0" rtlCol="0">
              <a:spAutoFit/>
            </a:bodyPr>
            <a:lstStyle/>
            <a:p>
              <a:pPr marL="4763"/>
              <a:r>
                <a:rPr lang="en-GB" sz="1100" dirty="0">
                  <a:solidFill>
                    <a:schemeClr val="bg1"/>
                  </a:solidFill>
                </a:rPr>
                <a:t>Sean.Simpson@ipsos.com</a:t>
              </a:r>
            </a:p>
          </p:txBody>
        </p:sp>
      </p:grpSp>
      <p:grpSp>
        <p:nvGrpSpPr>
          <p:cNvPr id="87" name="Group 86"/>
          <p:cNvGrpSpPr/>
          <p:nvPr/>
        </p:nvGrpSpPr>
        <p:grpSpPr bwMode="black">
          <a:xfrm>
            <a:off x="6593543" y="4817224"/>
            <a:ext cx="1273434" cy="211976"/>
            <a:chOff x="3389412" y="4016970"/>
            <a:chExt cx="1273434" cy="158982"/>
          </a:xfrm>
        </p:grpSpPr>
        <p:grpSp>
          <p:nvGrpSpPr>
            <p:cNvPr id="59" name="Group 58"/>
            <p:cNvGrpSpPr>
              <a:grpSpLocks noChangeAspect="1"/>
            </p:cNvGrpSpPr>
            <p:nvPr/>
          </p:nvGrpSpPr>
          <p:grpSpPr bwMode="black">
            <a:xfrm flipH="1">
              <a:off x="3389412" y="4027264"/>
              <a:ext cx="126792" cy="148688"/>
              <a:chOff x="8553450" y="4149725"/>
              <a:chExt cx="790575" cy="927100"/>
            </a:xfrm>
            <a:solidFill>
              <a:schemeClr val="bg1"/>
            </a:solidFill>
          </p:grpSpPr>
          <p:sp>
            <p:nvSpPr>
              <p:cNvPr id="60"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bwMode="black">
            <a:xfrm>
              <a:off x="3633397" y="4016970"/>
              <a:ext cx="1029449" cy="126958"/>
            </a:xfrm>
            <a:prstGeom prst="rect">
              <a:avLst/>
            </a:prstGeom>
          </p:spPr>
          <p:txBody>
            <a:bodyPr vert="horz" wrap="none" lIns="0" tIns="0" rIns="0" bIns="0" rtlCol="0">
              <a:spAutoFit/>
            </a:bodyPr>
            <a:lstStyle/>
            <a:p>
              <a:pPr marL="4763"/>
              <a:r>
                <a:rPr lang="en-GB" sz="1100" dirty="0">
                  <a:solidFill>
                    <a:schemeClr val="bg1"/>
                  </a:solidFill>
                </a:rPr>
                <a:t>+1 416 324 2002  </a:t>
              </a:r>
            </a:p>
          </p:txBody>
        </p:sp>
      </p:grpSp>
    </p:spTree>
    <p:extLst>
      <p:ext uri="{BB962C8B-B14F-4D97-AF65-F5344CB8AC3E}">
        <p14:creationId xmlns:p14="http://schemas.microsoft.com/office/powerpoint/2010/main" val="333521972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bwMode="ltGray">
          <a:xfrm>
            <a:off x="1318546" y="0"/>
            <a:ext cx="40126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1338286" y="1071278"/>
            <a:ext cx="3608943" cy="4002345"/>
          </a:xfrm>
          <a:prstGeom prst="rect">
            <a:avLst/>
          </a:prstGeom>
          <a:ln>
            <a:noFill/>
          </a:ln>
        </p:spPr>
        <p:txBody>
          <a:bodyPr wrap="square" lIns="62197" tIns="31099" rIns="62197" bIns="31099">
            <a:spAutoFit/>
          </a:bodyPr>
          <a:lstStyle/>
          <a:p>
            <a:pPr algn="just" hangingPunct="0">
              <a:lnSpc>
                <a:spcPts val="1600"/>
              </a:lnSpc>
            </a:pPr>
            <a:r>
              <a:rPr lang="en-GB" sz="1400" dirty="0">
                <a:solidFill>
                  <a:schemeClr val="bg1"/>
                </a:solidFill>
                <a:latin typeface="Futura"/>
              </a:rPr>
              <a:t>ABOUT CIGI</a:t>
            </a:r>
          </a:p>
          <a:p>
            <a:pPr algn="just" hangingPunct="0">
              <a:lnSpc>
                <a:spcPts val="1600"/>
              </a:lnSpc>
            </a:pPr>
            <a:endParaRPr lang="en-US" sz="1400" dirty="0">
              <a:solidFill>
                <a:schemeClr val="bg1"/>
              </a:solidFill>
            </a:endParaRPr>
          </a:p>
          <a:p>
            <a:r>
              <a:rPr lang="en-CA" sz="1200" b="0" i="0" dirty="0">
                <a:solidFill>
                  <a:schemeClr val="bg1"/>
                </a:solidFill>
                <a:effectLst/>
                <a:latin typeface="futura-pt"/>
              </a:rPr>
              <a:t>We are the Center for International Governance Innovation: an independent, non-partisan think tank with an objective and uniquely global perspective. Our research, opinions and public voice make a difference in today's world by bringing clarity and innovative thinking to global policy making. By working across disciplines and in partnership with the best peers and experts, we are the benchmark for influential research and trusted analysis.</a:t>
            </a:r>
          </a:p>
          <a:p>
            <a:r>
              <a:rPr lang="en-CA" sz="1200" b="0" i="0" dirty="0">
                <a:solidFill>
                  <a:schemeClr val="bg1"/>
                </a:solidFill>
                <a:effectLst/>
                <a:latin typeface="futura-pt"/>
              </a:rPr>
              <a:t>Our research programs focus is governance of the </a:t>
            </a:r>
            <a:r>
              <a:rPr lang="en-CA" sz="1200" b="0" i="0" u="none" strike="noStrike" dirty="0">
                <a:solidFill>
                  <a:schemeClr val="bg1"/>
                </a:solidFill>
                <a:effectLst/>
                <a:latin typeface="futura-pt"/>
              </a:rPr>
              <a:t>global economy</a:t>
            </a:r>
            <a:r>
              <a:rPr lang="en-CA" sz="1200" b="0" i="0" dirty="0">
                <a:solidFill>
                  <a:schemeClr val="bg1"/>
                </a:solidFill>
                <a:effectLst/>
                <a:latin typeface="futura-pt"/>
              </a:rPr>
              <a:t> , </a:t>
            </a:r>
            <a:r>
              <a:rPr lang="en-CA" sz="1200" b="0" i="0" u="none" strike="noStrike" dirty="0">
                <a:solidFill>
                  <a:schemeClr val="bg1"/>
                </a:solidFill>
                <a:effectLst/>
                <a:latin typeface="futura-pt"/>
              </a:rPr>
              <a:t>global security and politics</a:t>
            </a:r>
            <a:r>
              <a:rPr lang="en-CA" sz="1200" b="0" i="0" dirty="0">
                <a:solidFill>
                  <a:schemeClr val="bg1"/>
                </a:solidFill>
                <a:effectLst/>
                <a:latin typeface="futura-pt"/>
              </a:rPr>
              <a:t> , and </a:t>
            </a:r>
            <a:r>
              <a:rPr lang="en-CA" sz="1200" b="0" i="0" u="none" strike="noStrike" dirty="0">
                <a:solidFill>
                  <a:schemeClr val="bg1"/>
                </a:solidFill>
                <a:effectLst/>
                <a:latin typeface="futura-pt"/>
              </a:rPr>
              <a:t>international law</a:t>
            </a:r>
            <a:r>
              <a:rPr lang="en-CA" sz="1200" b="0" i="0" dirty="0">
                <a:solidFill>
                  <a:schemeClr val="bg1"/>
                </a:solidFill>
                <a:effectLst/>
                <a:latin typeface="futura-pt"/>
              </a:rPr>
              <a:t> in cooperation with a Range of strategic </a:t>
            </a:r>
            <a:r>
              <a:rPr lang="en-CA" sz="1200" b="0" i="0" u="none" strike="noStrike" dirty="0">
                <a:solidFill>
                  <a:schemeClr val="bg1"/>
                </a:solidFill>
                <a:effectLst/>
                <a:latin typeface="futura-pt"/>
              </a:rPr>
              <a:t>partners</a:t>
            </a:r>
            <a:r>
              <a:rPr lang="en-CA" sz="1200" b="0" i="0" dirty="0">
                <a:solidFill>
                  <a:schemeClr val="bg1"/>
                </a:solidFill>
                <a:effectLst/>
                <a:latin typeface="futura-pt"/>
              </a:rPr>
              <a:t> and </a:t>
            </a:r>
            <a:r>
              <a:rPr lang="en-CA" sz="1200" b="0" i="0" u="none" strike="noStrike" dirty="0">
                <a:solidFill>
                  <a:schemeClr val="bg1"/>
                </a:solidFill>
                <a:effectLst/>
                <a:latin typeface="futura-pt"/>
              </a:rPr>
              <a:t>the support</a:t>
            </a:r>
            <a:r>
              <a:rPr lang="en-CA" sz="1200" b="0" i="0" dirty="0">
                <a:solidFill>
                  <a:schemeClr val="bg1"/>
                </a:solidFill>
                <a:effectLst/>
                <a:latin typeface="futura-pt"/>
              </a:rPr>
              <a:t> from the Government of Canada, the Government of Ontario, as well as founder Jim </a:t>
            </a:r>
            <a:r>
              <a:rPr lang="en-CA" sz="1200" b="0" i="0" dirty="0" err="1">
                <a:solidFill>
                  <a:schemeClr val="bg1"/>
                </a:solidFill>
                <a:effectLst/>
                <a:latin typeface="futura-pt"/>
              </a:rPr>
              <a:t>Balsillie</a:t>
            </a:r>
            <a:r>
              <a:rPr lang="en-CA" sz="1200" b="0" i="0" dirty="0">
                <a:solidFill>
                  <a:schemeClr val="bg1"/>
                </a:solidFill>
                <a:effectLst/>
                <a:latin typeface="futura-pt"/>
              </a:rPr>
              <a:t>.</a:t>
            </a:r>
          </a:p>
          <a:p>
            <a:pPr>
              <a:lnSpc>
                <a:spcPts val="1600"/>
              </a:lnSpc>
            </a:pPr>
            <a:endParaRPr lang="en-US" sz="1200" dirty="0">
              <a:solidFill>
                <a:schemeClr val="bg1"/>
              </a:solidFill>
            </a:endParaRPr>
          </a:p>
        </p:txBody>
      </p:sp>
      <p:sp>
        <p:nvSpPr>
          <p:cNvPr id="3" name="Rectangle 2"/>
          <p:cNvSpPr/>
          <p:nvPr/>
        </p:nvSpPr>
        <p:spPr>
          <a:xfrm>
            <a:off x="5909051" y="1062287"/>
            <a:ext cx="4560829" cy="2853313"/>
          </a:xfrm>
          <a:prstGeom prst="rect">
            <a:avLst/>
          </a:prstGeom>
          <a:ln>
            <a:noFill/>
          </a:ln>
        </p:spPr>
        <p:txBody>
          <a:bodyPr wrap="square" lIns="62197" tIns="31099" rIns="62197" bIns="31099">
            <a:spAutoFit/>
          </a:bodyPr>
          <a:lstStyle/>
          <a:p>
            <a:pPr algn="just" hangingPunct="0">
              <a:lnSpc>
                <a:spcPts val="1600"/>
              </a:lnSpc>
            </a:pPr>
            <a:r>
              <a:rPr lang="en-US" sz="1600" dirty="0">
                <a:solidFill>
                  <a:schemeClr val="bg1"/>
                </a:solidFill>
                <a:latin typeface="Futura"/>
              </a:rPr>
              <a:t>Sponsors</a:t>
            </a:r>
            <a:endParaRPr lang="en-US" sz="1400" dirty="0">
              <a:solidFill>
                <a:schemeClr val="bg1"/>
              </a:solidFill>
              <a:latin typeface="Futura"/>
            </a:endParaRPr>
          </a:p>
          <a:p>
            <a:br>
              <a:rPr lang="en-US" sz="1200" b="1" dirty="0">
                <a:solidFill>
                  <a:schemeClr val="bg1"/>
                </a:solidFill>
              </a:rPr>
            </a:br>
            <a:r>
              <a:rPr lang="en-CA" sz="1200" dirty="0">
                <a:solidFill>
                  <a:schemeClr val="bg1"/>
                </a:solidFill>
                <a:latin typeface="futura-pt"/>
              </a:rPr>
              <a:t>CIGI would like to recognize and thank the following sponsors for their generous support which facilitated the work done within the </a:t>
            </a:r>
            <a:r>
              <a:rPr lang="en-CA" sz="1200" i="1" dirty="0">
                <a:solidFill>
                  <a:schemeClr val="bg1"/>
                </a:solidFill>
                <a:latin typeface="futura-pt"/>
              </a:rPr>
              <a:t>CIGI-Ipsos Global Survey on Internet Security &amp; Trust</a:t>
            </a:r>
            <a:r>
              <a:rPr lang="en-CA" sz="1200" dirty="0">
                <a:solidFill>
                  <a:schemeClr val="bg1"/>
                </a:solidFill>
                <a:latin typeface="futura-pt"/>
              </a:rPr>
              <a:t>.</a:t>
            </a:r>
          </a:p>
          <a:p>
            <a:endParaRPr lang="en-CA" sz="1200" dirty="0">
              <a:solidFill>
                <a:schemeClr val="bg1"/>
              </a:solidFill>
              <a:latin typeface="futura-pt"/>
            </a:endParaRPr>
          </a:p>
          <a:p>
            <a:endParaRPr lang="en-CA" sz="1200" dirty="0">
              <a:solidFill>
                <a:schemeClr val="bg1"/>
              </a:solidFill>
              <a:latin typeface="futura-pt"/>
            </a:endParaRPr>
          </a:p>
          <a:p>
            <a:pPr marL="628650" lvl="1" indent="-171450">
              <a:buFont typeface="Arial" panose="020B0604020202020204" pitchFamily="34" charset="0"/>
              <a:buChar char="•"/>
            </a:pPr>
            <a:r>
              <a:rPr lang="en-CA" sz="1200" dirty="0">
                <a:solidFill>
                  <a:schemeClr val="bg1"/>
                </a:solidFill>
                <a:latin typeface="futura-pt"/>
              </a:rPr>
              <a:t>International Development Research Centre (IDRC)</a:t>
            </a:r>
          </a:p>
          <a:p>
            <a:pPr marL="628650" lvl="1" indent="-171450">
              <a:buFont typeface="Arial" panose="020B0604020202020204" pitchFamily="34" charset="0"/>
              <a:buChar char="•"/>
            </a:pPr>
            <a:r>
              <a:rPr lang="en-CA" sz="1200" dirty="0">
                <a:solidFill>
                  <a:schemeClr val="bg1"/>
                </a:solidFill>
                <a:latin typeface="futura-pt"/>
              </a:rPr>
              <a:t>Internet Society</a:t>
            </a:r>
          </a:p>
          <a:p>
            <a:pPr marL="628650" lvl="1" indent="-171450">
              <a:buFont typeface="Arial" panose="020B0604020202020204" pitchFamily="34" charset="0"/>
              <a:buChar char="•"/>
            </a:pPr>
            <a:r>
              <a:rPr lang="en-CA" sz="1200" dirty="0">
                <a:solidFill>
                  <a:schemeClr val="bg1"/>
                </a:solidFill>
                <a:latin typeface="futura-pt"/>
              </a:rPr>
              <a:t>United Nations Conference on Technology and Development (UNCTAD)</a:t>
            </a:r>
          </a:p>
          <a:p>
            <a:pPr marL="628650" lvl="1" indent="-171450">
              <a:buFont typeface="Arial" panose="020B0604020202020204" pitchFamily="34" charset="0"/>
              <a:buChar char="•"/>
            </a:pPr>
            <a:endParaRPr lang="en-CA" sz="1200" dirty="0">
              <a:solidFill>
                <a:schemeClr val="bg1"/>
              </a:solidFill>
              <a:latin typeface="futura-pt"/>
            </a:endParaRPr>
          </a:p>
          <a:p>
            <a:endParaRPr lang="en-US" sz="1200" dirty="0">
              <a:solidFill>
                <a:schemeClr val="bg1"/>
              </a:solidFill>
              <a:latin typeface="futura-pt"/>
            </a:endParaRPr>
          </a:p>
          <a:p>
            <a:endParaRPr lang="en-US" sz="1200" dirty="0">
              <a:solidFill>
                <a:schemeClr val="bg1"/>
              </a:solidFill>
              <a:latin typeface="futura-pt"/>
            </a:endParaRPr>
          </a:p>
        </p:txBody>
      </p:sp>
      <p:cxnSp>
        <p:nvCxnSpPr>
          <p:cNvPr id="8" name="Straight Connector 7"/>
          <p:cNvCxnSpPr/>
          <p:nvPr/>
        </p:nvCxnSpPr>
        <p:spPr bwMode="ltGray">
          <a:xfrm>
            <a:off x="1464565" y="1412776"/>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5999180" y="1412776"/>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0" name="TextBox 9"/>
          <p:cNvSpPr txBox="1"/>
          <p:nvPr/>
        </p:nvSpPr>
        <p:spPr>
          <a:xfrm>
            <a:off x="1891002" y="6341237"/>
            <a:ext cx="691172" cy="225209"/>
          </a:xfrm>
          <a:prstGeom prst="rect">
            <a:avLst/>
          </a:prstGeom>
        </p:spPr>
        <p:txBody>
          <a:bodyPr vert="horz" wrap="none" lIns="0" tIns="0" rIns="0" bIns="0" rtlCol="0" anchor="b">
            <a:normAutofit/>
          </a:bodyPr>
          <a:lstStyle/>
          <a:p>
            <a:pPr defTabSz="924282">
              <a:lnSpc>
                <a:spcPct val="85000"/>
              </a:lnSpc>
              <a:spcBef>
                <a:spcPts val="204"/>
              </a:spcBef>
              <a:defRPr/>
            </a:pPr>
            <a:endParaRPr lang="en-GB" sz="1200" dirty="0">
              <a:solidFill>
                <a:schemeClr val="bg1"/>
              </a:solidFill>
            </a:endParaRPr>
          </a:p>
        </p:txBody>
      </p:sp>
    </p:spTree>
    <p:extLst>
      <p:ext uri="{BB962C8B-B14F-4D97-AF65-F5344CB8AC3E}">
        <p14:creationId xmlns:p14="http://schemas.microsoft.com/office/powerpoint/2010/main" val="96455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 How concerned are you about your online privacy compared to one year ago?(Select one)</a:t>
            </a:r>
          </a:p>
          <a:p>
            <a:pPr marL="0" indent="0">
              <a:buNone/>
            </a:pPr>
            <a:r>
              <a:rPr lang="en-US" dirty="0">
                <a:solidFill>
                  <a:schemeClr val="bg1"/>
                </a:solidFill>
              </a:rPr>
              <a:t>Base: All Respondents Total  2014 (n=23,376); Total 2016 (n=24,143), Total 2016 (n=24,225)</a:t>
            </a:r>
          </a:p>
        </p:txBody>
      </p:sp>
      <p:sp>
        <p:nvSpPr>
          <p:cNvPr id="2" name="Title 1"/>
          <p:cNvSpPr>
            <a:spLocks noGrp="1"/>
          </p:cNvSpPr>
          <p:nvPr>
            <p:ph type="title"/>
          </p:nvPr>
        </p:nvSpPr>
        <p:spPr>
          <a:xfrm>
            <a:off x="1905001" y="282749"/>
            <a:ext cx="8646971" cy="830997"/>
          </a:xfrm>
        </p:spPr>
        <p:txBody>
          <a:bodyPr>
            <a:noAutofit/>
          </a:bodyPr>
          <a:lstStyle/>
          <a:p>
            <a:r>
              <a:rPr lang="en-US" sz="2400" dirty="0">
                <a:solidFill>
                  <a:srgbClr val="E6023B"/>
                </a:solidFill>
              </a:rPr>
              <a:t>A majority of global citizens are more concerned about their online privacy compared to a year ago, led by those in LATAM and BIC. In most regions, the pace of growing concern is slowing year over year. </a:t>
            </a:r>
          </a:p>
        </p:txBody>
      </p:sp>
      <p:graphicFrame>
        <p:nvGraphicFramePr>
          <p:cNvPr id="10" name="Chart 9"/>
          <p:cNvGraphicFramePr/>
          <p:nvPr>
            <p:extLst>
              <p:ext uri="{D42A27DB-BD31-4B8C-83A1-F6EECF244321}">
                <p14:modId xmlns:p14="http://schemas.microsoft.com/office/powerpoint/2010/main" val="2913354662"/>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6" name="Table 5"/>
          <p:cNvGraphicFramePr>
            <a:graphicFrameLocks noGrp="1"/>
          </p:cNvGraphicFramePr>
          <p:nvPr>
            <p:extLst>
              <p:ext uri="{D42A27DB-BD31-4B8C-83A1-F6EECF244321}">
                <p14:modId xmlns:p14="http://schemas.microsoft.com/office/powerpoint/2010/main" val="1488888728"/>
              </p:ext>
            </p:extLst>
          </p:nvPr>
        </p:nvGraphicFramePr>
        <p:xfrm>
          <a:off x="9585961" y="1229492"/>
          <a:ext cx="1282700" cy="446797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533605299"/>
                    </a:ext>
                  </a:extLst>
                </a:gridCol>
                <a:gridCol w="609600">
                  <a:extLst>
                    <a:ext uri="{9D8B030D-6E8A-4147-A177-3AD203B41FA5}">
                      <a16:colId xmlns:a16="http://schemas.microsoft.com/office/drawing/2014/main" val="2302915556"/>
                    </a:ext>
                  </a:extLst>
                </a:gridCol>
              </a:tblGrid>
              <a:tr h="162155">
                <a:tc gridSpan="2">
                  <a:txBody>
                    <a:bodyPr/>
                    <a:lstStyle/>
                    <a:p>
                      <a:pPr algn="ctr" fontAlgn="t"/>
                      <a:r>
                        <a:rPr lang="en-US" sz="1200" b="1" i="0" u="none" strike="noStrike" dirty="0">
                          <a:solidFill>
                            <a:schemeClr val="bg1"/>
                          </a:solidFill>
                          <a:effectLst/>
                          <a:latin typeface="+mn-lt"/>
                        </a:rPr>
                        <a:t>TOTAL CONCERNED</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450666"/>
                  </a:ext>
                </a:extLst>
              </a:tr>
              <a:tr h="287547">
                <a:tc>
                  <a:txBody>
                    <a:bodyPr/>
                    <a:lstStyle/>
                    <a:p>
                      <a:pPr algn="ctr" fontAlgn="t"/>
                      <a:r>
                        <a:rPr lang="en-US" sz="1200" b="1" u="sng" strike="noStrike" dirty="0">
                          <a:solidFill>
                            <a:schemeClr val="bg1"/>
                          </a:solidFill>
                          <a:effectLst/>
                          <a:latin typeface="+mn-lt"/>
                        </a:rPr>
                        <a:t>2016</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u="sng" strike="noStrike" dirty="0">
                          <a:solidFill>
                            <a:schemeClr val="bg1"/>
                          </a:solidFill>
                          <a:effectLst/>
                          <a:latin typeface="+mn-lt"/>
                        </a:rPr>
                        <a:t>2014</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6">
                <a:tc>
                  <a:txBody>
                    <a:bodyPr/>
                    <a:lstStyle/>
                    <a:p>
                      <a:pPr algn="ctr" fontAlgn="t"/>
                      <a:r>
                        <a:rPr lang="en-CA" sz="1200" b="0" i="0" u="none" strike="noStrike" dirty="0">
                          <a:solidFill>
                            <a:schemeClr val="bg1"/>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t"/>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t"/>
                      <a:r>
                        <a:rPr lang="en-CA" sz="1200" b="0" i="0" u="none" strike="noStrike">
                          <a:solidFill>
                            <a:schemeClr val="bg1"/>
                          </a:solidFill>
                          <a:effectLst/>
                          <a:latin typeface="+mn-lt"/>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t"/>
                      <a:r>
                        <a:rPr lang="en-CA" sz="1200" b="0" i="0" u="none" strike="noStrike">
                          <a:solidFill>
                            <a:schemeClr val="bg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t"/>
                      <a:r>
                        <a:rPr lang="en-CA" sz="1200" b="0" i="0" u="none" strike="noStrike">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t"/>
                      <a:r>
                        <a:rPr lang="en-CA" sz="1200" b="0" i="0" u="none" strike="noStrike">
                          <a:solidFill>
                            <a:schemeClr val="bg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t"/>
                      <a:r>
                        <a:rPr lang="en-CA" sz="1200" b="0" i="0" u="none" strike="noStrike">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t"/>
                      <a:r>
                        <a:rPr lang="en-CA" sz="1200" b="0" i="0" u="none" strike="noStrike">
                          <a:solidFill>
                            <a:schemeClr val="bg1"/>
                          </a:solidFill>
                          <a:effectLst/>
                          <a:latin typeface="+mn-lt"/>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t"/>
                      <a:r>
                        <a:rPr lang="en-CA" sz="1200" b="0" i="0" u="none" strike="noStrike">
                          <a:solidFill>
                            <a:schemeClr val="bg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4">
                <a:tc>
                  <a:txBody>
                    <a:bodyPr/>
                    <a:lstStyle/>
                    <a:p>
                      <a:pPr algn="ctr" fontAlgn="t"/>
                      <a:endParaRPr lang="en-US" sz="1200" b="0"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US" sz="1200" b="1"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40249921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758001" y="6288062"/>
            <a:ext cx="7258042" cy="384721"/>
          </a:xfrm>
          <a:prstGeom prst="rect">
            <a:avLst/>
          </a:prstGeom>
        </p:spPr>
        <p:txBody>
          <a:bodyPr>
            <a:normAutofit fontScale="92500" lnSpcReduction="10000"/>
          </a:bodyPr>
          <a:lstStyle/>
          <a:p>
            <a:pPr marL="0" indent="0">
              <a:buNone/>
            </a:pPr>
            <a:r>
              <a:rPr lang="en-US" sz="1200" dirty="0">
                <a:solidFill>
                  <a:schemeClr val="bg1"/>
                </a:solidFill>
              </a:rPr>
              <a:t>Q2. To what extent have the following sources contributed to your being more concerned than last year about your online privacy? Base: Much/ Somewhat More Concerned About Online Privacy 2016 (n=13,867); 2017 (n=12,926)</a:t>
            </a:r>
          </a:p>
        </p:txBody>
      </p:sp>
      <p:sp>
        <p:nvSpPr>
          <p:cNvPr id="5" name="Title 1"/>
          <p:cNvSpPr txBox="1">
            <a:spLocks/>
          </p:cNvSpPr>
          <p:nvPr/>
        </p:nvSpPr>
        <p:spPr>
          <a:xfrm>
            <a:off x="1608881" y="228600"/>
            <a:ext cx="8796091" cy="131122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r>
              <a:rPr lang="en-US" sz="8000" dirty="0">
                <a:solidFill>
                  <a:srgbClr val="E6023B"/>
                </a:solidFill>
              </a:rPr>
              <a:t>Among those more concerned, cyber criminals and internet companies are increasingly the sources of concern, but governments are also driving the increase in concern (both one’s own government and foreign governments), more so </a:t>
            </a:r>
            <a:r>
              <a:rPr lang="en-US" dirty="0"/>
              <a:t>than last year. </a:t>
            </a:r>
          </a:p>
        </p:txBody>
      </p:sp>
      <p:graphicFrame>
        <p:nvGraphicFramePr>
          <p:cNvPr id="6" name="Chart 5"/>
          <p:cNvGraphicFramePr/>
          <p:nvPr>
            <p:extLst>
              <p:ext uri="{D42A27DB-BD31-4B8C-83A1-F6EECF244321}">
                <p14:modId xmlns:p14="http://schemas.microsoft.com/office/powerpoint/2010/main" val="3487086752"/>
              </p:ext>
            </p:extLst>
          </p:nvPr>
        </p:nvGraphicFramePr>
        <p:xfrm>
          <a:off x="1758001" y="1739990"/>
          <a:ext cx="8207802" cy="4513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88097040"/>
              </p:ext>
            </p:extLst>
          </p:nvPr>
        </p:nvGraphicFramePr>
        <p:xfrm>
          <a:off x="10231351" y="1427827"/>
          <a:ext cx="1088689" cy="4706757"/>
        </p:xfrm>
        <a:graphic>
          <a:graphicData uri="http://schemas.openxmlformats.org/drawingml/2006/table">
            <a:tbl>
              <a:tblPr>
                <a:tableStyleId>{5C22544A-7EE6-4342-B048-85BDC9FD1C3A}</a:tableStyleId>
              </a:tblPr>
              <a:tblGrid>
                <a:gridCol w="1088689">
                  <a:extLst>
                    <a:ext uri="{9D8B030D-6E8A-4147-A177-3AD203B41FA5}">
                      <a16:colId xmlns:a16="http://schemas.microsoft.com/office/drawing/2014/main" val="770139949"/>
                    </a:ext>
                  </a:extLst>
                </a:gridCol>
              </a:tblGrid>
              <a:tr h="396308">
                <a:tc>
                  <a:txBody>
                    <a:bodyPr/>
                    <a:lstStyle/>
                    <a:p>
                      <a:pPr algn="ctr" fontAlgn="t"/>
                      <a:r>
                        <a:rPr lang="en-US" sz="1200" b="1" i="0" u="none" strike="noStrike" dirty="0">
                          <a:solidFill>
                            <a:schemeClr val="bg1"/>
                          </a:solidFill>
                          <a:effectLst/>
                          <a:latin typeface="+mn-lt"/>
                        </a:rPr>
                        <a:t>A Great</a:t>
                      </a:r>
                      <a:r>
                        <a:rPr lang="en-US" sz="1200" b="1" i="0" u="none" strike="noStrike" baseline="0" dirty="0">
                          <a:solidFill>
                            <a:schemeClr val="bg1"/>
                          </a:solidFill>
                          <a:effectLst/>
                          <a:latin typeface="+mn-lt"/>
                        </a:rPr>
                        <a:t> Deal / Somewhat</a:t>
                      </a:r>
                      <a:endParaRPr lang="en-US" sz="1200" b="1"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59721"/>
                  </a:ext>
                </a:extLst>
              </a:tr>
              <a:tr h="341606">
                <a:tc>
                  <a:txBody>
                    <a:bodyPr/>
                    <a:lstStyle/>
                    <a:p>
                      <a:pPr algn="ctr" fontAlgn="t"/>
                      <a:r>
                        <a:rPr lang="en-US" sz="1200" b="1" u="sng" strike="noStrike" dirty="0">
                          <a:solidFill>
                            <a:schemeClr val="bg1"/>
                          </a:solidFill>
                          <a:effectLst/>
                          <a:latin typeface="+mn-lt"/>
                        </a:rPr>
                        <a:t>2016</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3025330"/>
                  </a:ext>
                </a:extLst>
              </a:tr>
              <a:tr h="307330">
                <a:tc>
                  <a:txBody>
                    <a:bodyPr/>
                    <a:lstStyle/>
                    <a:p>
                      <a:pPr algn="ctr" fontAlgn="ctr"/>
                      <a:r>
                        <a:rPr lang="en-CA" sz="1200" b="0" i="0" u="none" strike="noStrike" dirty="0">
                          <a:solidFill>
                            <a:schemeClr val="bg1"/>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82878"/>
                  </a:ext>
                </a:extLst>
              </a:tr>
              <a:tr h="574186">
                <a:tc>
                  <a:txBody>
                    <a:bodyPr/>
                    <a:lstStyle/>
                    <a:p>
                      <a:pPr algn="ctr" fontAlgn="ctr"/>
                      <a:r>
                        <a:rPr lang="en-CA" sz="1200" b="0" i="0" u="none" strike="noStrike" dirty="0">
                          <a:solidFill>
                            <a:schemeClr val="bg1"/>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4611689"/>
                  </a:ext>
                </a:extLst>
              </a:tr>
              <a:tr h="574186">
                <a:tc>
                  <a:txBody>
                    <a:bodyPr/>
                    <a:lstStyle/>
                    <a:p>
                      <a:pPr algn="ctr" fontAlgn="ctr"/>
                      <a:r>
                        <a:rPr lang="en-CA" sz="1200" b="0" i="0" u="none" strike="noStrike">
                          <a:solidFill>
                            <a:schemeClr val="bg1"/>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9251202"/>
                  </a:ext>
                </a:extLst>
              </a:tr>
              <a:tr h="574186">
                <a:tc>
                  <a:txBody>
                    <a:bodyPr/>
                    <a:lstStyle/>
                    <a:p>
                      <a:pPr algn="ctr" fontAlgn="ctr"/>
                      <a:r>
                        <a:rPr lang="en-CA" sz="1200" b="0" i="0" u="none" strike="noStrike">
                          <a:solidFill>
                            <a:schemeClr val="bg1"/>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0997758"/>
                  </a:ext>
                </a:extLst>
              </a:tr>
              <a:tr h="574186">
                <a:tc>
                  <a:txBody>
                    <a:bodyPr/>
                    <a:lstStyle/>
                    <a:p>
                      <a:pPr algn="ctr" fontAlgn="b"/>
                      <a:r>
                        <a:rPr lang="en-CA" sz="1200" b="0" i="0" u="none" strike="noStrike">
                          <a:solidFill>
                            <a:schemeClr val="bg1"/>
                          </a:solidFill>
                          <a:effectLst/>
                          <a:latin typeface="Calibri" panose="020F0502020204030204" pitchFamily="34" charset="0"/>
                        </a:rPr>
                        <a:t>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9254675"/>
                  </a:ext>
                </a:extLst>
              </a:tr>
              <a:tr h="574186">
                <a:tc>
                  <a:txBody>
                    <a:bodyPr/>
                    <a:lstStyle/>
                    <a:p>
                      <a:pPr algn="ctr" fontAlgn="ctr"/>
                      <a:r>
                        <a:rPr lang="en-CA" sz="1200" b="0" i="0" u="none" strike="noStrike">
                          <a:solidFill>
                            <a:schemeClr val="bg1"/>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774777"/>
                  </a:ext>
                </a:extLst>
              </a:tr>
              <a:tr h="574186">
                <a:tc>
                  <a:txBody>
                    <a:bodyPr/>
                    <a:lstStyle/>
                    <a:p>
                      <a:pPr algn="ctr" fontAlgn="ctr"/>
                      <a:r>
                        <a:rPr lang="en-CA" sz="1200" b="0" i="0" u="none" strike="noStrike" dirty="0">
                          <a:solidFill>
                            <a:schemeClr val="bg1"/>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4599295"/>
                  </a:ext>
                </a:extLst>
              </a:tr>
              <a:tr h="216397">
                <a:tc>
                  <a:txBody>
                    <a:bodyPr/>
                    <a:lstStyle/>
                    <a:p>
                      <a:pPr algn="ctr" fontAlgn="b"/>
                      <a:endParaRPr lang="en-US" sz="1200" b="0"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022615"/>
                  </a:ext>
                </a:extLst>
              </a:tr>
            </a:tbl>
          </a:graphicData>
        </a:graphic>
      </p:graphicFrame>
      <p:sp>
        <p:nvSpPr>
          <p:cNvPr id="14" name="TextBox 13"/>
          <p:cNvSpPr txBox="1"/>
          <p:nvPr/>
        </p:nvSpPr>
        <p:spPr>
          <a:xfrm>
            <a:off x="4953000" y="1590188"/>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Global Total</a:t>
            </a:r>
          </a:p>
        </p:txBody>
      </p:sp>
    </p:spTree>
    <p:extLst>
      <p:ext uri="{BB962C8B-B14F-4D97-AF65-F5344CB8AC3E}">
        <p14:creationId xmlns:p14="http://schemas.microsoft.com/office/powerpoint/2010/main" val="132984554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1700872" y="6386719"/>
            <a:ext cx="7258042" cy="384721"/>
          </a:xfrm>
        </p:spPr>
        <p:txBody>
          <a:bodyPr/>
          <a:lstStyle/>
          <a:p>
            <a:pPr marL="0" indent="0">
              <a:buNone/>
            </a:pPr>
            <a:r>
              <a:rPr lang="en-US" dirty="0">
                <a:solidFill>
                  <a:schemeClr val="bg1"/>
                </a:solidFill>
              </a:rPr>
              <a:t>Q2. To what extent have the following sources contributed to your being more concerned than last year about your online privacy? [Your Government] Base: Much/ Somewhat More Concerned About Online Privacy 2016 (n=13,867); 2017 (n=12,926)</a:t>
            </a:r>
          </a:p>
        </p:txBody>
      </p:sp>
      <p:sp>
        <p:nvSpPr>
          <p:cNvPr id="5" name="Title 4"/>
          <p:cNvSpPr>
            <a:spLocks noGrp="1"/>
          </p:cNvSpPr>
          <p:nvPr>
            <p:ph type="title"/>
          </p:nvPr>
        </p:nvSpPr>
        <p:spPr>
          <a:xfrm>
            <a:off x="1758001" y="228600"/>
            <a:ext cx="8646971" cy="553998"/>
          </a:xfrm>
        </p:spPr>
        <p:txBody>
          <a:bodyPr>
            <a:noAutofit/>
          </a:bodyPr>
          <a:lstStyle/>
          <a:p>
            <a:r>
              <a:rPr lang="en-US" sz="2400" dirty="0">
                <a:solidFill>
                  <a:srgbClr val="E6023B"/>
                </a:solidFill>
              </a:rPr>
              <a:t>More (+5 points) say their own government is a contributing source of concern about their online privacy. </a:t>
            </a:r>
          </a:p>
        </p:txBody>
      </p:sp>
      <p:graphicFrame>
        <p:nvGraphicFramePr>
          <p:cNvPr id="8" name="Chart 7"/>
          <p:cNvGraphicFramePr/>
          <p:nvPr>
            <p:extLst>
              <p:ext uri="{D42A27DB-BD31-4B8C-83A1-F6EECF244321}">
                <p14:modId xmlns:p14="http://schemas.microsoft.com/office/powerpoint/2010/main" val="3689500650"/>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1995350918"/>
              </p:ext>
            </p:extLst>
          </p:nvPr>
        </p:nvGraphicFramePr>
        <p:xfrm>
          <a:off x="8958914" y="1400176"/>
          <a:ext cx="1556687" cy="4238625"/>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167640">
                <a:tc>
                  <a:txBody>
                    <a:bodyPr/>
                    <a:lstStyle/>
                    <a:p>
                      <a:pPr algn="ctr" fontAlgn="ctr"/>
                      <a:r>
                        <a:rPr lang="en-CA" sz="1050" b="0" i="0" u="none" strike="noStrike" dirty="0">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67640">
                <a:tc>
                  <a:txBody>
                    <a:bodyPr/>
                    <a:lstStyle/>
                    <a:p>
                      <a:pPr algn="ctr" fontAlgn="ctr"/>
                      <a:r>
                        <a:rPr lang="en-CA" sz="1050" b="0" i="0" u="none" strike="noStrike" dirty="0">
                          <a:solidFill>
                            <a:schemeClr val="bg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67640">
                <a:tc>
                  <a:txBody>
                    <a:bodyPr/>
                    <a:lstStyle/>
                    <a:p>
                      <a:pPr algn="ctr" fontAlgn="ctr"/>
                      <a:r>
                        <a:rPr lang="en-CA" sz="1050" b="0" i="0" u="none" strike="noStrike" dirty="0">
                          <a:solidFill>
                            <a:schemeClr val="bg1"/>
                          </a:solidFill>
                          <a:effectLst/>
                          <a:latin typeface="+mn-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67640">
                <a:tc>
                  <a:txBody>
                    <a:bodyPr/>
                    <a:lstStyle/>
                    <a:p>
                      <a:pPr algn="ctr" fontAlgn="ctr"/>
                      <a:r>
                        <a:rPr lang="en-CA" sz="1050" b="0" i="0" u="none" strike="noStrike" dirty="0">
                          <a:solidFill>
                            <a:schemeClr val="bg1"/>
                          </a:solidFill>
                          <a:effectLst/>
                          <a:latin typeface="+mn-lt"/>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67640">
                <a:tc>
                  <a:txBody>
                    <a:bodyPr/>
                    <a:lstStyle/>
                    <a:p>
                      <a:pPr algn="ctr" fontAlgn="ctr"/>
                      <a:r>
                        <a:rPr lang="en-CA" sz="1050" b="0" i="0" u="none" strike="noStrike" dirty="0">
                          <a:solidFill>
                            <a:schemeClr val="bg1"/>
                          </a:solidFill>
                          <a:effectLst/>
                          <a:latin typeface="+mn-lt"/>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67640">
                <a:tc>
                  <a:txBody>
                    <a:bodyPr/>
                    <a:lstStyle/>
                    <a:p>
                      <a:pPr algn="ctr" fontAlgn="ctr"/>
                      <a:r>
                        <a:rPr lang="en-CA" sz="1050" b="0" i="0" u="none" strike="noStrike" dirty="0">
                          <a:solidFill>
                            <a:schemeClr val="bg1"/>
                          </a:solidFill>
                          <a:effectLst/>
                          <a:latin typeface="+mn-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67640">
                <a:tc>
                  <a:txBody>
                    <a:bodyPr/>
                    <a:lstStyle/>
                    <a:p>
                      <a:pPr algn="ctr" fontAlgn="ctr"/>
                      <a:r>
                        <a:rPr lang="en-CA" sz="1050" b="0" i="0" u="none" strike="noStrike" dirty="0">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67640">
                <a:tc>
                  <a:txBody>
                    <a:bodyPr/>
                    <a:lstStyle/>
                    <a:p>
                      <a:pPr algn="ctr" fontAlgn="ctr"/>
                      <a:r>
                        <a:rPr lang="en-CA" sz="1050" b="0" i="0" u="none" strike="noStrike" dirty="0">
                          <a:solidFill>
                            <a:schemeClr val="bg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67640">
                <a:tc>
                  <a:txBody>
                    <a:bodyPr/>
                    <a:lstStyle/>
                    <a:p>
                      <a:pPr algn="ctr" fontAlgn="ctr"/>
                      <a:r>
                        <a:rPr lang="en-CA" sz="1050" b="0" i="0" u="none" strike="noStrike" dirty="0">
                          <a:solidFill>
                            <a:schemeClr val="bg1"/>
                          </a:solidFill>
                          <a:effectLst/>
                          <a:latin typeface="+mn-lt"/>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67640">
                <a:tc>
                  <a:txBody>
                    <a:bodyPr/>
                    <a:lstStyle/>
                    <a:p>
                      <a:pPr algn="ctr" fontAlgn="ctr"/>
                      <a:r>
                        <a:rPr lang="en-CA" sz="1050" b="0" i="0" u="none" strike="noStrike" dirty="0">
                          <a:solidFill>
                            <a:schemeClr val="bg1"/>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67640">
                <a:tc>
                  <a:txBody>
                    <a:bodyPr/>
                    <a:lstStyle/>
                    <a:p>
                      <a:pPr algn="ctr" fontAlgn="ctr"/>
                      <a:r>
                        <a:rPr lang="en-CA" sz="1050" b="0" i="0" u="none" strike="noStrike" dirty="0">
                          <a:solidFill>
                            <a:schemeClr val="bg1"/>
                          </a:solidFill>
                          <a:effectLst/>
                          <a:latin typeface="+mn-lt"/>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67640">
                <a:tc>
                  <a:txBody>
                    <a:bodyPr/>
                    <a:lstStyle/>
                    <a:p>
                      <a:pPr algn="ctr" fontAlgn="ctr"/>
                      <a:r>
                        <a:rPr lang="en-CA" sz="1050" b="0" i="0" u="none" strike="noStrike" dirty="0">
                          <a:solidFill>
                            <a:schemeClr val="bg1"/>
                          </a:solidFill>
                          <a:effectLst/>
                          <a:latin typeface="+mn-lt"/>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67640">
                <a:tc>
                  <a:txBody>
                    <a:bodyPr/>
                    <a:lstStyle/>
                    <a:p>
                      <a:pPr algn="ctr" fontAlgn="ctr"/>
                      <a:r>
                        <a:rPr lang="en-CA" sz="1050" b="0" i="0" u="none" strike="noStrike" dirty="0">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67640">
                <a:tc>
                  <a:txBody>
                    <a:bodyPr/>
                    <a:lstStyle/>
                    <a:p>
                      <a:pPr algn="ctr" fontAlgn="ctr"/>
                      <a:r>
                        <a:rPr lang="en-CA" sz="1050" b="0" i="0" u="none" strike="noStrike" dirty="0">
                          <a:solidFill>
                            <a:schemeClr val="bg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67640">
                <a:tc>
                  <a:txBody>
                    <a:bodyPr/>
                    <a:lstStyle/>
                    <a:p>
                      <a:pPr algn="ctr" fontAlgn="ctr"/>
                      <a:r>
                        <a:rPr lang="en-CA" sz="1050" b="0" i="0" u="none" strike="noStrike" dirty="0">
                          <a:solidFill>
                            <a:schemeClr val="bg1"/>
                          </a:solidFill>
                          <a:effectLst/>
                          <a:latin typeface="+mn-lt"/>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67640">
                <a:tc>
                  <a:txBody>
                    <a:bodyPr/>
                    <a:lstStyle/>
                    <a:p>
                      <a:pPr algn="ctr" fontAlgn="ctr"/>
                      <a:r>
                        <a:rPr lang="en-CA" sz="1050" b="0" i="0" u="none" strike="noStrike" dirty="0">
                          <a:solidFill>
                            <a:schemeClr val="bg1"/>
                          </a:solidFill>
                          <a:effectLst/>
                          <a:latin typeface="+mn-lt"/>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67640">
                <a:tc>
                  <a:txBody>
                    <a:bodyPr/>
                    <a:lstStyle/>
                    <a:p>
                      <a:pPr algn="ctr" fontAlgn="ctr"/>
                      <a:r>
                        <a:rPr lang="en-CA" sz="1050" b="0" i="0" u="none" strike="noStrike" dirty="0">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67640">
                <a:tc>
                  <a:txBody>
                    <a:bodyPr/>
                    <a:lstStyle/>
                    <a:p>
                      <a:pPr algn="ctr" fontAlgn="ctr"/>
                      <a:r>
                        <a:rPr lang="en-CA" sz="1050" b="0" i="0" u="none" strike="noStrike" dirty="0">
                          <a:solidFill>
                            <a:schemeClr val="bg1"/>
                          </a:solidFill>
                          <a:effectLst/>
                          <a:latin typeface="+mn-lt"/>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67640">
                <a:tc>
                  <a:txBody>
                    <a:bodyPr/>
                    <a:lstStyle/>
                    <a:p>
                      <a:pPr algn="ctr" fontAlgn="ctr"/>
                      <a:r>
                        <a:rPr lang="en-CA" sz="1050" b="0" i="0" u="none" strike="noStrike" dirty="0">
                          <a:solidFill>
                            <a:schemeClr val="bg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67640">
                <a:tc>
                  <a:txBody>
                    <a:bodyPr/>
                    <a:lstStyle/>
                    <a:p>
                      <a:pPr algn="ctr" fontAlgn="ctr"/>
                      <a:r>
                        <a:rPr lang="en-CA" sz="1050" b="0" i="0" u="none" strike="noStrike" dirty="0">
                          <a:solidFill>
                            <a:schemeClr val="bg1"/>
                          </a:solidFill>
                          <a:effectLst/>
                          <a:latin typeface="+mn-lt"/>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67640">
                <a:tc>
                  <a:txBody>
                    <a:bodyPr/>
                    <a:lstStyle/>
                    <a:p>
                      <a:pPr algn="ctr" fontAlgn="ctr"/>
                      <a:r>
                        <a:rPr lang="en-CA" sz="1050" b="0" i="0" u="none" strike="noStrike" dirty="0">
                          <a:solidFill>
                            <a:schemeClr val="bg1"/>
                          </a:solidFill>
                          <a:effectLst/>
                          <a:latin typeface="+mn-lt"/>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bl>
          </a:graphicData>
        </a:graphic>
      </p:graphicFrame>
      <p:sp>
        <p:nvSpPr>
          <p:cNvPr id="3" name="TextBox 2"/>
          <p:cNvSpPr txBox="1"/>
          <p:nvPr/>
        </p:nvSpPr>
        <p:spPr>
          <a:xfrm>
            <a:off x="1752600" y="6172201"/>
            <a:ext cx="2133600" cy="169277"/>
          </a:xfrm>
          <a:prstGeom prst="rect">
            <a:avLst/>
          </a:prstGeom>
        </p:spPr>
        <p:txBody>
          <a:bodyPr vert="horz" wrap="square" lIns="0" tIns="0" rIns="0" bIns="0" rtlCol="0">
            <a:spAutoFit/>
          </a:bodyPr>
          <a:lstStyle/>
          <a:p>
            <a:pPr marL="4763">
              <a:defRPr/>
            </a:pPr>
            <a:r>
              <a:rPr lang="en-US" sz="1100" kern="0" dirty="0">
                <a:solidFill>
                  <a:schemeClr val="bg1"/>
                </a:solidFill>
              </a:rPr>
              <a:t>*Not asked in China</a:t>
            </a:r>
          </a:p>
        </p:txBody>
      </p:sp>
      <p:graphicFrame>
        <p:nvGraphicFramePr>
          <p:cNvPr id="2" name="Table 1"/>
          <p:cNvGraphicFramePr>
            <a:graphicFrameLocks noGrp="1"/>
          </p:cNvGraphicFramePr>
          <p:nvPr>
            <p:extLst/>
          </p:nvPr>
        </p:nvGraphicFramePr>
        <p:xfrm>
          <a:off x="8958914" y="914400"/>
          <a:ext cx="1556687" cy="365760"/>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1586784707"/>
                    </a:ext>
                  </a:extLst>
                </a:gridCol>
              </a:tblGrid>
              <a:tr h="1656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757543"/>
                  </a:ext>
                </a:extLst>
              </a:tr>
              <a:tr h="16566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876814"/>
                  </a:ext>
                </a:extLst>
              </a:tr>
            </a:tbl>
          </a:graphicData>
        </a:graphic>
      </p:graphicFrame>
    </p:spTree>
    <p:extLst>
      <p:ext uri="{BB962C8B-B14F-4D97-AF65-F5344CB8AC3E}">
        <p14:creationId xmlns:p14="http://schemas.microsoft.com/office/powerpoint/2010/main" val="37372372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4340" y="2911032"/>
            <a:ext cx="8646971" cy="387798"/>
          </a:xfrm>
        </p:spPr>
        <p:txBody>
          <a:bodyPr>
            <a:noAutofit/>
          </a:bodyPr>
          <a:lstStyle/>
          <a:p>
            <a:r>
              <a:rPr lang="en-US" sz="5400" dirty="0">
                <a:solidFill>
                  <a:srgbClr val="E6023B"/>
                </a:solidFill>
              </a:rPr>
              <a:t>TRUST IN THE INTERNET </a:t>
            </a:r>
          </a:p>
        </p:txBody>
      </p:sp>
    </p:spTree>
    <p:extLst>
      <p:ext uri="{BB962C8B-B14F-4D97-AF65-F5344CB8AC3E}">
        <p14:creationId xmlns:p14="http://schemas.microsoft.com/office/powerpoint/2010/main" val="169256082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10" name="TextBox 9"/>
          <p:cNvSpPr txBox="1"/>
          <p:nvPr/>
        </p:nvSpPr>
        <p:spPr>
          <a:xfrm>
            <a:off x="6705600" y="1564928"/>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2" name="Title 1"/>
          <p:cNvSpPr>
            <a:spLocks noGrp="1"/>
          </p:cNvSpPr>
          <p:nvPr>
            <p:ph type="title"/>
          </p:nvPr>
        </p:nvSpPr>
        <p:spPr>
          <a:xfrm>
            <a:off x="1030148" y="413796"/>
            <a:ext cx="9351676" cy="830997"/>
          </a:xfrm>
        </p:spPr>
        <p:txBody>
          <a:bodyPr vert="horz" lIns="91440" tIns="45720" rIns="91440" bIns="45720" rtlCol="0" anchor="ctr">
            <a:noAutofit/>
          </a:bodyPr>
          <a:lstStyle/>
          <a:p>
            <a:r>
              <a:rPr lang="en-CA" sz="2400" dirty="0">
                <a:solidFill>
                  <a:srgbClr val="E6023B"/>
                </a:solidFill>
              </a:rPr>
              <a:t>While a majority trusts their ISP, banking platforms and search engines, very few strongly agree that they do. Only half trust their government to act responsibly online, and a minority trusts most foreign governments to act responsibly online. </a:t>
            </a:r>
            <a:r>
              <a:rPr lang="en-US" sz="2400" dirty="0">
                <a:solidFill>
                  <a:srgbClr val="E6023B"/>
                </a:solidFill>
              </a:rPr>
              <a:t>. </a:t>
            </a:r>
          </a:p>
        </p:txBody>
      </p:sp>
      <p:graphicFrame>
        <p:nvGraphicFramePr>
          <p:cNvPr id="8" name="Chart 7"/>
          <p:cNvGraphicFramePr/>
          <p:nvPr>
            <p:extLst>
              <p:ext uri="{D42A27DB-BD31-4B8C-83A1-F6EECF244321}">
                <p14:modId xmlns:p14="http://schemas.microsoft.com/office/powerpoint/2010/main" val="2010281694"/>
              </p:ext>
            </p:extLst>
          </p:nvPr>
        </p:nvGraphicFramePr>
        <p:xfrm>
          <a:off x="1792506" y="1584960"/>
          <a:ext cx="8229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850059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3" name="Title 2"/>
          <p:cNvSpPr>
            <a:spLocks noGrp="1"/>
          </p:cNvSpPr>
          <p:nvPr>
            <p:ph type="title"/>
          </p:nvPr>
        </p:nvSpPr>
        <p:spPr>
          <a:xfrm>
            <a:off x="1758001" y="228600"/>
            <a:ext cx="8646971" cy="553998"/>
          </a:xfrm>
        </p:spPr>
        <p:txBody>
          <a:bodyPr>
            <a:normAutofit fontScale="90000"/>
          </a:bodyPr>
          <a:lstStyle/>
          <a:p>
            <a:r>
              <a:rPr lang="en-US" sz="2700" dirty="0">
                <a:solidFill>
                  <a:srgbClr val="E6023B"/>
                </a:solidFill>
              </a:rPr>
              <a:t>Trust in the internet is lowest in many advanced economics, such as Japan, South Korea, France and Germany. </a:t>
            </a:r>
          </a:p>
        </p:txBody>
      </p:sp>
      <p:cxnSp>
        <p:nvCxnSpPr>
          <p:cNvPr id="10" name="Straight Connector 9"/>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2493154915"/>
              </p:ext>
            </p:extLst>
          </p:nvPr>
        </p:nvGraphicFramePr>
        <p:xfrm>
          <a:off x="1811564" y="914400"/>
          <a:ext cx="8170636"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967535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4378</TotalTime>
  <Words>2963</Words>
  <Application>Microsoft Office PowerPoint</Application>
  <PresentationFormat>Widescreen</PresentationFormat>
  <Paragraphs>493</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Futura</vt:lpstr>
      <vt:lpstr>futura-pt</vt:lpstr>
      <vt:lpstr>Wingdings</vt:lpstr>
      <vt:lpstr>Office Theme</vt:lpstr>
      <vt:lpstr>PowerPoint Presentation</vt:lpstr>
      <vt:lpstr>Methodology</vt:lpstr>
      <vt:lpstr>PRIVACY &amp; SECURITY</vt:lpstr>
      <vt:lpstr>A majority of global citizens are more concerned about their online privacy compared to a year ago, led by those in LATAM and BIC. In most regions, the pace of growing concern is slowing year over year. </vt:lpstr>
      <vt:lpstr>PowerPoint Presentation</vt:lpstr>
      <vt:lpstr>More (+5 points) say their own government is a contributing source of concern about their online privacy. </vt:lpstr>
      <vt:lpstr>TRUST IN THE INTERNET </vt:lpstr>
      <vt:lpstr>While a majority trusts their ISP, banking platforms and search engines, very few strongly agree that they do. Only half trust their government to act responsibly online, and a minority trusts most foreign governments to act responsibly online. . </vt:lpstr>
      <vt:lpstr>Trust in the internet is lowest in many advanced economics, such as Japan, South Korea, France and Germany. </vt:lpstr>
      <vt:lpstr>Trust in one’s own government to act responsibly online varies greatly, with Indonesia and India leading the pack, Mexico and South Korea lagging. </vt:lpstr>
      <vt:lpstr>Among those who distrust the internet, the leading reason is that they believe it is not secure, followed by the belief that it isn’t reliable. </vt:lpstr>
      <vt:lpstr>Among those who distrust the internet, they are using the internet differently by disclosing less personal information online, taking greater care to secure their device, and using the internet more selectively.  </vt:lpstr>
      <vt:lpstr>ONLINE CHANGES IN BEHAVIOUR</vt:lpstr>
      <vt:lpstr>Global citizens are most often avoiding opening emails from unknown sources, using antivirus software and avoiding certain internet sites. One in ten is making fewer online purchases. Just two in ten aren’t taking any precautions. </vt:lpstr>
      <vt:lpstr>Behaviour changes are most pronounced in LATAM. </vt:lpstr>
      <vt:lpstr>Other changes in online behavior include avoiding clicking on unknown links, using more privacy settings, and updating their software more regularly.  But some are becoming more active online, such as using it more for entertainment, business, and making more online purchases. </vt:lpstr>
      <vt:lpstr>LATAM, BIC and Middle/East African residents appear most likely to be changing their behaviour. </vt:lpstr>
      <vt:lpstr>ONLINE SHOPPING BEHAVIOUR</vt:lpstr>
      <vt:lpstr>More say it is getting easier (42%), not harder (9%), to buy goods and services online. Similar trends are found when it comes to accessing websites in a quick manner, relying on sites to be online and working, and various other issues of access. </vt:lpstr>
      <vt:lpstr>Those in LATAM, BIC and the Middle East and Africa are most likely to say it is becoming easier to buy goods and services online. </vt:lpstr>
      <vt:lpstr>Six in ten (57%) global residents are likely to use mobile payment systems on their smartphone in the next year. Just 8% of internet users say they don’t own a smartphone. </vt:lpstr>
      <vt:lpstr>Propensity to use online payment systems on mobile phones varies greatly by country, with most G-8 countries near the bottom of the list, and emerging economies near the top. o</vt:lpstr>
      <vt:lpstr>Only 22% of online global citizens say they never buy goods or services online. </vt:lpstr>
      <vt:lpstr>Two of the highest growth economies – China and India – are among the most frequent online purchasers. </vt:lpstr>
      <vt:lpstr>Among those who never shop online, the key reason they do not is a lack of trust. </vt:lpstr>
      <vt:lpstr>Lack of trust appears to be a bigger roadblock for Middle East, African and LATAM countries.  </vt:lpstr>
      <vt:lpstr>Among those who shop online, saving time, convenience, ease of use, flexibility of prices, a wide range of choices, and the ability to buy items they can’t get elsewhere drive this behaviour. </vt:lpstr>
      <vt:lpstr>Among those who shop online, credit cards and electronic payments like PayPal are the preferred means of paying for those goods and services. Just 3% prefer cryptocurrencies as a method of payment. </vt:lpstr>
      <vt:lpstr>Those in Tunisia, Indonesia and Mexico are the most likely online shoppers to prefer paying with cryptocurrencies such as Bitcoin.  </vt:lpstr>
      <vt:lpstr>Most consumers agree that the origin of the good or service affects what they buy</vt:lpstr>
      <vt:lpstr>Among those who say the origin affects what they buy, the primary reason is that they prefer products made in their own country. in their own country.  </vt:lpstr>
      <vt:lpstr>Those in Tunisia, South Korea, Japan and Germany are most likely to prefer goods and services that are from their own country. Those in Hong Kong (China) and Egypt don’t feel the same way. </vt:lpstr>
      <vt:lpstr>ONLINE SHOPPING REGULATION &amp; SECURITY </vt:lpstr>
      <vt:lpstr>Consumers deem every type of protection mechanism as being important, with at least half saying each is very important. </vt:lpstr>
      <vt:lpstr>Most say they would be likely to stop using an online service as a result of a data breach, regardless of what information was lost, but only a minority is “very likely” to do so. </vt:lpstr>
      <vt:lpstr>While only slightly more say they’d be very/somewhat likely to stop using the service after a second data breach, the intensity has strengthened with a majority saying they’re “very likely” to stop using the service after a second breach. </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CIGI-IPSOS GLOBAL SURVEY ON INTERNET SECURITY &amp; TRUST</dc:title>
  <dc:creator>Sean Zohar</dc:creator>
  <cp:lastModifiedBy>Sean Zohar</cp:lastModifiedBy>
  <cp:revision>30</cp:revision>
  <dcterms:created xsi:type="dcterms:W3CDTF">2017-04-17T15:29:08Z</dcterms:created>
  <dcterms:modified xsi:type="dcterms:W3CDTF">2017-04-24T00:16:06Z</dcterms:modified>
</cp:coreProperties>
</file>